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6"/>
  </p:notesMasterIdLst>
  <p:handoutMasterIdLst>
    <p:handoutMasterId r:id="rId237"/>
  </p:handoutMasterIdLst>
  <p:sldIdLst>
    <p:sldId id="258" r:id="rId2"/>
    <p:sldId id="259" r:id="rId3"/>
    <p:sldId id="260" r:id="rId4"/>
    <p:sldId id="5086" r:id="rId5"/>
    <p:sldId id="4000" r:id="rId6"/>
    <p:sldId id="5127" r:id="rId7"/>
    <p:sldId id="5122" r:id="rId8"/>
    <p:sldId id="5123" r:id="rId9"/>
    <p:sldId id="5119" r:id="rId10"/>
    <p:sldId id="5125" r:id="rId11"/>
    <p:sldId id="5126" r:id="rId12"/>
    <p:sldId id="5128" r:id="rId13"/>
    <p:sldId id="5135" r:id="rId14"/>
    <p:sldId id="5134" r:id="rId15"/>
    <p:sldId id="3877" r:id="rId16"/>
    <p:sldId id="5136" r:id="rId17"/>
    <p:sldId id="5137" r:id="rId18"/>
    <p:sldId id="5138" r:id="rId19"/>
    <p:sldId id="5139" r:id="rId20"/>
    <p:sldId id="5140" r:id="rId21"/>
    <p:sldId id="5141" r:id="rId22"/>
    <p:sldId id="3958" r:id="rId23"/>
    <p:sldId id="5171" r:id="rId24"/>
    <p:sldId id="5170" r:id="rId25"/>
    <p:sldId id="4023" r:id="rId26"/>
    <p:sldId id="5172" r:id="rId27"/>
    <p:sldId id="5173" r:id="rId28"/>
    <p:sldId id="5174" r:id="rId29"/>
    <p:sldId id="5175" r:id="rId30"/>
    <p:sldId id="5176" r:id="rId31"/>
    <p:sldId id="5177" r:id="rId32"/>
    <p:sldId id="5260" r:id="rId33"/>
    <p:sldId id="5148" r:id="rId34"/>
    <p:sldId id="5149" r:id="rId35"/>
    <p:sldId id="5151" r:id="rId36"/>
    <p:sldId id="5154" r:id="rId37"/>
    <p:sldId id="5153" r:id="rId38"/>
    <p:sldId id="5155" r:id="rId39"/>
    <p:sldId id="679" r:id="rId40"/>
    <p:sldId id="2540" r:id="rId41"/>
    <p:sldId id="5195" r:id="rId42"/>
    <p:sldId id="5178" r:id="rId43"/>
    <p:sldId id="5198" r:id="rId44"/>
    <p:sldId id="5190" r:id="rId45"/>
    <p:sldId id="5191" r:id="rId46"/>
    <p:sldId id="5183" r:id="rId47"/>
    <p:sldId id="5184" r:id="rId48"/>
    <p:sldId id="5185" r:id="rId49"/>
    <p:sldId id="5186" r:id="rId50"/>
    <p:sldId id="5187" r:id="rId51"/>
    <p:sldId id="5188" r:id="rId52"/>
    <p:sldId id="5192" r:id="rId53"/>
    <p:sldId id="5194" r:id="rId54"/>
    <p:sldId id="4028" r:id="rId55"/>
    <p:sldId id="4034" r:id="rId56"/>
    <p:sldId id="5196" r:id="rId57"/>
    <p:sldId id="5197" r:id="rId58"/>
    <p:sldId id="4045" r:id="rId59"/>
    <p:sldId id="5206" r:id="rId60"/>
    <p:sldId id="5207" r:id="rId61"/>
    <p:sldId id="5208" r:id="rId62"/>
    <p:sldId id="4060" r:id="rId63"/>
    <p:sldId id="4063" r:id="rId64"/>
    <p:sldId id="5202" r:id="rId65"/>
    <p:sldId id="4066" r:id="rId66"/>
    <p:sldId id="5203" r:id="rId67"/>
    <p:sldId id="5204" r:id="rId68"/>
    <p:sldId id="5205" r:id="rId69"/>
    <p:sldId id="4094" r:id="rId70"/>
    <p:sldId id="5209" r:id="rId71"/>
    <p:sldId id="5210" r:id="rId72"/>
    <p:sldId id="5211" r:id="rId73"/>
    <p:sldId id="5212" r:id="rId74"/>
    <p:sldId id="5213" r:id="rId75"/>
    <p:sldId id="5214" r:id="rId76"/>
    <p:sldId id="5216" r:id="rId77"/>
    <p:sldId id="5217" r:id="rId78"/>
    <p:sldId id="5220" r:id="rId79"/>
    <p:sldId id="5223" r:id="rId80"/>
    <p:sldId id="5224" r:id="rId81"/>
    <p:sldId id="5225" r:id="rId82"/>
    <p:sldId id="5252" r:id="rId83"/>
    <p:sldId id="5226" r:id="rId84"/>
    <p:sldId id="5227" r:id="rId85"/>
    <p:sldId id="5250" r:id="rId86"/>
    <p:sldId id="5251" r:id="rId87"/>
    <p:sldId id="5242" r:id="rId88"/>
    <p:sldId id="5243" r:id="rId89"/>
    <p:sldId id="5244" r:id="rId90"/>
    <p:sldId id="5245" r:id="rId91"/>
    <p:sldId id="5246" r:id="rId92"/>
    <p:sldId id="5247" r:id="rId93"/>
    <p:sldId id="5248" r:id="rId94"/>
    <p:sldId id="5249" r:id="rId95"/>
    <p:sldId id="5232" r:id="rId96"/>
    <p:sldId id="5233" r:id="rId97"/>
    <p:sldId id="5234" r:id="rId98"/>
    <p:sldId id="5235" r:id="rId99"/>
    <p:sldId id="5236" r:id="rId100"/>
    <p:sldId id="5237" r:id="rId101"/>
    <p:sldId id="5238" r:id="rId102"/>
    <p:sldId id="5239" r:id="rId103"/>
    <p:sldId id="5240" r:id="rId104"/>
    <p:sldId id="4177" r:id="rId105"/>
    <p:sldId id="4178" r:id="rId106"/>
    <p:sldId id="5253" r:id="rId107"/>
    <p:sldId id="5254" r:id="rId108"/>
    <p:sldId id="5255" r:id="rId109"/>
    <p:sldId id="5256" r:id="rId110"/>
    <p:sldId id="5257" r:id="rId111"/>
    <p:sldId id="4117" r:id="rId112"/>
    <p:sldId id="5264" r:id="rId113"/>
    <p:sldId id="4108" r:id="rId114"/>
    <p:sldId id="5265" r:id="rId115"/>
    <p:sldId id="5266" r:id="rId116"/>
    <p:sldId id="5268" r:id="rId117"/>
    <p:sldId id="5269" r:id="rId118"/>
    <p:sldId id="5270" r:id="rId119"/>
    <p:sldId id="5273" r:id="rId120"/>
    <p:sldId id="5274" r:id="rId121"/>
    <p:sldId id="5277" r:id="rId122"/>
    <p:sldId id="5278" r:id="rId123"/>
    <p:sldId id="5279" r:id="rId124"/>
    <p:sldId id="5577" r:id="rId125"/>
    <p:sldId id="5578" r:id="rId126"/>
    <p:sldId id="5579" r:id="rId127"/>
    <p:sldId id="5580" r:id="rId128"/>
    <p:sldId id="5581" r:id="rId129"/>
    <p:sldId id="5583" r:id="rId130"/>
    <p:sldId id="5585" r:id="rId131"/>
    <p:sldId id="5586" r:id="rId132"/>
    <p:sldId id="5587" r:id="rId133"/>
    <p:sldId id="5588" r:id="rId134"/>
    <p:sldId id="5591" r:id="rId135"/>
    <p:sldId id="5592" r:id="rId136"/>
    <p:sldId id="5291" r:id="rId137"/>
    <p:sldId id="5292" r:id="rId138"/>
    <p:sldId id="5293" r:id="rId139"/>
    <p:sldId id="5297" r:id="rId140"/>
    <p:sldId id="5298" r:id="rId141"/>
    <p:sldId id="5299" r:id="rId142"/>
    <p:sldId id="5300" r:id="rId143"/>
    <p:sldId id="5311" r:id="rId144"/>
    <p:sldId id="5312" r:id="rId145"/>
    <p:sldId id="5314" r:id="rId146"/>
    <p:sldId id="5334" r:id="rId147"/>
    <p:sldId id="5336" r:id="rId148"/>
    <p:sldId id="5339" r:id="rId149"/>
    <p:sldId id="5342" r:id="rId150"/>
    <p:sldId id="5343" r:id="rId151"/>
    <p:sldId id="5346" r:id="rId152"/>
    <p:sldId id="5347" r:id="rId153"/>
    <p:sldId id="5348" r:id="rId154"/>
    <p:sldId id="5353" r:id="rId155"/>
    <p:sldId id="5354" r:id="rId156"/>
    <p:sldId id="5355" r:id="rId157"/>
    <p:sldId id="5356" r:id="rId158"/>
    <p:sldId id="5357" r:id="rId159"/>
    <p:sldId id="5358" r:id="rId160"/>
    <p:sldId id="5359" r:id="rId161"/>
    <p:sldId id="5360" r:id="rId162"/>
    <p:sldId id="5361" r:id="rId163"/>
    <p:sldId id="5362" r:id="rId164"/>
    <p:sldId id="5363" r:id="rId165"/>
    <p:sldId id="5364" r:id="rId166"/>
    <p:sldId id="5365" r:id="rId167"/>
    <p:sldId id="4098" r:id="rId168"/>
    <p:sldId id="4099" r:id="rId169"/>
    <p:sldId id="3310" r:id="rId170"/>
    <p:sldId id="3506" r:id="rId171"/>
    <p:sldId id="4324" r:id="rId172"/>
    <p:sldId id="4229" r:id="rId173"/>
    <p:sldId id="4230" r:id="rId174"/>
    <p:sldId id="4231" r:id="rId175"/>
    <p:sldId id="4233" r:id="rId176"/>
    <p:sldId id="4234" r:id="rId177"/>
    <p:sldId id="4236" r:id="rId178"/>
    <p:sldId id="4237" r:id="rId179"/>
    <p:sldId id="4239" r:id="rId180"/>
    <p:sldId id="4322" r:id="rId181"/>
    <p:sldId id="4323" r:id="rId182"/>
    <p:sldId id="4242" r:id="rId183"/>
    <p:sldId id="4243" r:id="rId184"/>
    <p:sldId id="4244" r:id="rId185"/>
    <p:sldId id="4246" r:id="rId186"/>
    <p:sldId id="4252" r:id="rId187"/>
    <p:sldId id="4253" r:id="rId188"/>
    <p:sldId id="4257" r:id="rId189"/>
    <p:sldId id="4265" r:id="rId190"/>
    <p:sldId id="4266" r:id="rId191"/>
    <p:sldId id="4269" r:id="rId192"/>
    <p:sldId id="4278" r:id="rId193"/>
    <p:sldId id="4279" r:id="rId194"/>
    <p:sldId id="5594" r:id="rId195"/>
    <p:sldId id="5595" r:id="rId196"/>
    <p:sldId id="5596" r:id="rId197"/>
    <p:sldId id="5597" r:id="rId198"/>
    <p:sldId id="5598" r:id="rId199"/>
    <p:sldId id="5599" r:id="rId200"/>
    <p:sldId id="5600" r:id="rId201"/>
    <p:sldId id="4192" r:id="rId202"/>
    <p:sldId id="4193" r:id="rId203"/>
    <p:sldId id="4194" r:id="rId204"/>
    <p:sldId id="4195" r:id="rId205"/>
    <p:sldId id="4196" r:id="rId206"/>
    <p:sldId id="4197" r:id="rId207"/>
    <p:sldId id="4198" r:id="rId208"/>
    <p:sldId id="4522" r:id="rId209"/>
    <p:sldId id="4523" r:id="rId210"/>
    <p:sldId id="4524" r:id="rId211"/>
    <p:sldId id="4537" r:id="rId212"/>
    <p:sldId id="4538" r:id="rId213"/>
    <p:sldId id="4560" r:id="rId214"/>
    <p:sldId id="4561" r:id="rId215"/>
    <p:sldId id="4584" r:id="rId216"/>
    <p:sldId id="4995" r:id="rId217"/>
    <p:sldId id="4993" r:id="rId218"/>
    <p:sldId id="4994" r:id="rId219"/>
    <p:sldId id="4996" r:id="rId220"/>
    <p:sldId id="4997" r:id="rId221"/>
    <p:sldId id="5012" r:id="rId222"/>
    <p:sldId id="5018" r:id="rId223"/>
    <p:sldId id="5019" r:id="rId224"/>
    <p:sldId id="5036" r:id="rId225"/>
    <p:sldId id="5037" r:id="rId226"/>
    <p:sldId id="5038" r:id="rId227"/>
    <p:sldId id="5039" r:id="rId228"/>
    <p:sldId id="5042" r:id="rId229"/>
    <p:sldId id="5043" r:id="rId230"/>
    <p:sldId id="5044" r:id="rId231"/>
    <p:sldId id="5045" r:id="rId232"/>
    <p:sldId id="5066" r:id="rId233"/>
    <p:sldId id="5167" r:id="rId234"/>
    <p:sldId id="5199" r:id="rId23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4207" autoAdjust="0"/>
  </p:normalViewPr>
  <p:slideViewPr>
    <p:cSldViewPr>
      <p:cViewPr>
        <p:scale>
          <a:sx n="20" d="100"/>
          <a:sy n="20" d="100"/>
        </p:scale>
        <p:origin x="896" y="484"/>
      </p:cViewPr>
      <p:guideLst>
        <p:guide orient="horz" pos="2160"/>
        <p:guide pos="2880"/>
      </p:guideLst>
    </p:cSldViewPr>
  </p:slideViewPr>
  <p:outlineViewPr>
    <p:cViewPr>
      <p:scale>
        <a:sx n="33" d="100"/>
        <a:sy n="33" d="100"/>
      </p:scale>
      <p:origin x="0" y="-41880"/>
    </p:cViewPr>
  </p:outlineViewPr>
  <p:notesTextViewPr>
    <p:cViewPr>
      <p:scale>
        <a:sx n="3" d="2"/>
        <a:sy n="3" d="2"/>
      </p:scale>
      <p:origin x="0" y="0"/>
    </p:cViewPr>
  </p:notesTextViewPr>
  <p:sorterViewPr>
    <p:cViewPr>
      <p:scale>
        <a:sx n="50" d="100"/>
        <a:sy n="50" d="100"/>
      </p:scale>
      <p:origin x="0" y="-37700"/>
    </p:cViewPr>
  </p:sorterViewPr>
  <p:notesViewPr>
    <p:cSldViewPr>
      <p:cViewPr varScale="1">
        <p:scale>
          <a:sx n="67" d="100"/>
          <a:sy n="67" d="100"/>
        </p:scale>
        <p:origin x="-327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charts/_rels/chart1.xml.rels><?xml version="1.0" encoding="UTF-8" standalone="yes"?>
<Relationships xmlns="http://schemas.openxmlformats.org/package/2006/relationships"><Relationship Id="rId1" Type="http://schemas.openxmlformats.org/officeDocument/2006/relationships/oleObject" Target="file:///D:\yalm\00+AUDITORIAS\00+AUDITORIAS\SUBSEMUN\2013\00+GENERAL\VESSI\NOV%2014\Gr&#225;ficas_presentac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layout/>
      <c:overlay val="0"/>
    </c:title>
    <c:autoTitleDeleted val="0"/>
    <c:plotArea>
      <c:layout/>
      <c:pieChart>
        <c:varyColors val="1"/>
        <c:ser>
          <c:idx val="0"/>
          <c:order val="0"/>
          <c:tx>
            <c:strRef>
              <c:f>FAFEF!$B$6:$B$10</c:f>
              <c:strCache>
                <c:ptCount val="1"/>
              </c:strCache>
            </c:strRef>
          </c:tx>
          <c:explosion val="5"/>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Lbls>
            <c:dLbl>
              <c:idx val="1"/>
              <c:layout/>
              <c:tx>
                <c:rich>
                  <a:bodyPr/>
                  <a:lstStyle/>
                  <a:p>
                    <a:r>
                      <a:rPr lang="en-US" sz="1100"/>
                      <a:t>1%</a:t>
                    </a:r>
                    <a:endParaRPr lang="en-US"/>
                  </a:p>
                </c:rich>
              </c:tx>
              <c:dLblPos val="outEnd"/>
              <c:showLegendKey val="0"/>
              <c:showVal val="0"/>
              <c:showCatName val="0"/>
              <c:showSerName val="0"/>
              <c:showPercent val="1"/>
              <c:showBubbleSize val="0"/>
              <c:extLst>
                <c:ext xmlns:c15="http://schemas.microsoft.com/office/drawing/2012/chart" uri="{CE6537A1-D6FC-4f65-9D91-7224C49458BB}">
                  <c15:layout/>
                </c:ext>
              </c:extLst>
            </c:dLbl>
            <c:dLbl>
              <c:idx val="2"/>
              <c:layout/>
              <c:tx>
                <c:rich>
                  <a:bodyPr/>
                  <a:lstStyle/>
                  <a:p>
                    <a:r>
                      <a:rPr lang="en-US" sz="1100"/>
                      <a:t>10%</a:t>
                    </a:r>
                    <a:endParaRPr lang="en-US"/>
                  </a:p>
                </c:rich>
              </c:tx>
              <c:dLblPos val="outEnd"/>
              <c:showLegendKey val="0"/>
              <c:showVal val="0"/>
              <c:showCatName val="0"/>
              <c:showSerName val="0"/>
              <c:showPercent val="1"/>
              <c:showBubbleSize val="0"/>
              <c:extLst>
                <c:ext xmlns:c15="http://schemas.microsoft.com/office/drawing/2012/chart" uri="{CE6537A1-D6FC-4f65-9D91-7224C49458BB}">
                  <c15:layout/>
                </c:ext>
              </c:extLst>
            </c:dLbl>
            <c:dLbl>
              <c:idx val="3"/>
              <c:layout/>
              <c:tx>
                <c:rich>
                  <a:bodyPr/>
                  <a:lstStyle/>
                  <a:p>
                    <a:r>
                      <a:rPr lang="en-US" sz="1100"/>
                      <a:t>70%</a:t>
                    </a:r>
                    <a:endParaRPr lang="en-US"/>
                  </a:p>
                </c:rich>
              </c:tx>
              <c:dLblPos val="outEnd"/>
              <c:showLegendKey val="0"/>
              <c:showVal val="0"/>
              <c:showCatName val="0"/>
              <c:showSerName val="0"/>
              <c:showPercent val="1"/>
              <c:showBubbleSize val="0"/>
              <c:extLst>
                <c:ext xmlns:c15="http://schemas.microsoft.com/office/drawing/2012/chart" uri="{CE6537A1-D6FC-4f65-9D91-7224C49458BB}">
                  <c15:layout/>
                </c:ext>
              </c:extLst>
            </c:dLbl>
            <c:dLbl>
              <c:idx val="4"/>
              <c:layout/>
              <c:tx>
                <c:rich>
                  <a:bodyPr/>
                  <a:lstStyle/>
                  <a:p>
                    <a:r>
                      <a:rPr lang="en-US" sz="1100"/>
                      <a:t>6%</a:t>
                    </a:r>
                    <a:endParaRPr lang="en-US"/>
                  </a:p>
                </c:rich>
              </c:tx>
              <c:dLblPos val="outEnd"/>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100"/>
                </a:pPr>
                <a:endParaRPr lang="es-MX"/>
              </a:p>
            </c:txPr>
            <c:dLblPos val="out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FAFEF!$C$6:$C$10</c:f>
              <c:strCache>
                <c:ptCount val="5"/>
                <c:pt idx="0">
                  <c:v>Transferencia de recursos a cuentas distintas a las del subsidio.   (140.5 mdp) 70% </c:v>
                </c:pt>
                <c:pt idx="1">
                  <c:v>Falta de amortización del anticipo (19.5) 10% </c:v>
                </c:pt>
                <c:pt idx="2">
                  <c:v>Pago de obra ejecutada, sin acreditar la propiedad del terreno (11.9) 6%</c:v>
                </c:pt>
                <c:pt idx="3">
                  <c:v>Pago de adquisiciones (armas y vehiculos) no suministrados (2.8) 1%</c:v>
                </c:pt>
                <c:pt idx="4">
                  <c:v>Pago en conceptos no autorizados por el SESNSP (2.5) 1% </c:v>
                </c:pt>
              </c:strCache>
            </c:strRef>
          </c:cat>
          <c:val>
            <c:numRef>
              <c:f>FAFEF!$D$6:$D$10</c:f>
              <c:numCache>
                <c:formatCode>_-* #,##0.0_-;\-* #,##0.0_-;_-* "-"??_-;_-@_-</c:formatCode>
                <c:ptCount val="5"/>
                <c:pt idx="0">
                  <c:v>2.5</c:v>
                </c:pt>
                <c:pt idx="1">
                  <c:v>2.8</c:v>
                </c:pt>
                <c:pt idx="2">
                  <c:v>19.5</c:v>
                </c:pt>
                <c:pt idx="3">
                  <c:v>140.5</c:v>
                </c:pt>
                <c:pt idx="4">
                  <c:v>11.9</c:v>
                </c:pt>
              </c:numCache>
            </c:numRef>
          </c:val>
        </c:ser>
        <c:dLbls>
          <c:showLegendKey val="0"/>
          <c:showVal val="0"/>
          <c:showCatName val="0"/>
          <c:showSerName val="0"/>
          <c:showPercent val="1"/>
          <c:showBubbleSize val="0"/>
          <c:showLeaderLines val="0"/>
        </c:dLbls>
        <c:firstSliceAng val="26"/>
      </c:pieChart>
    </c:plotArea>
    <c:legend>
      <c:legendPos val="r"/>
      <c:layout>
        <c:manualLayout>
          <c:xMode val="edge"/>
          <c:yMode val="edge"/>
          <c:x val="0.66173978104865661"/>
          <c:y val="9.382759602209334E-2"/>
          <c:w val="0.32990907001627379"/>
          <c:h val="0.81790249932966441"/>
        </c:manualLayout>
      </c:layout>
      <c:overlay val="0"/>
      <c:txPr>
        <a:bodyPr/>
        <a:lstStyle/>
        <a:p>
          <a:pPr>
            <a:defRPr sz="1800" b="1"/>
          </a:pPr>
          <a:endParaRPr lang="es-MX"/>
        </a:p>
      </c:txPr>
    </c:legend>
    <c:plotVisOnly val="0"/>
    <c:dispBlanksAs val="zero"/>
    <c:showDLblsOverMax val="0"/>
  </c:chart>
  <c:txPr>
    <a:bodyPr/>
    <a:lstStyle/>
    <a:p>
      <a:pPr>
        <a:defRPr sz="1400" b="1">
          <a:solidFill>
            <a:schemeClr val="bg2">
              <a:lumMod val="25000"/>
            </a:schemeClr>
          </a:solidFill>
          <a:latin typeface="Arial Narrow" panose="020B0606020202030204" pitchFamily="34" charset="0"/>
        </a:defRPr>
      </a:pPr>
      <a:endParaRPr lang="es-MX"/>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442F0-46FE-4E2B-B689-FDF823EFCCAD}" type="doc">
      <dgm:prSet loTypeId="urn:microsoft.com/office/officeart/2005/8/layout/venn1" loCatId="relationship" qsTypeId="urn:microsoft.com/office/officeart/2005/8/quickstyle/simple1" qsCatId="simple" csTypeId="urn:microsoft.com/office/officeart/2005/8/colors/accent1_2" csCatId="accent1"/>
      <dgm:spPr/>
    </dgm:pt>
    <dgm:pt modelId="{5187DA42-A4AE-4BFF-B56B-4D0D4403EE4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cap="none" normalizeH="0" baseline="0" smtClean="0">
              <a:ln>
                <a:noFill/>
              </a:ln>
              <a:solidFill>
                <a:schemeClr val="tx1"/>
              </a:solidFill>
              <a:effectLst/>
            </a:rPr>
            <a:t>GOBIERNO</a:t>
          </a:r>
        </a:p>
      </dgm:t>
    </dgm:pt>
    <dgm:pt modelId="{A9B02621-458F-46DE-A202-6FEA143569D0}" type="parTrans" cxnId="{0D3CD8A3-56D1-4337-80A5-B317D51273F2}">
      <dgm:prSet/>
      <dgm:spPr/>
    </dgm:pt>
    <dgm:pt modelId="{40882313-D1F6-4B29-A467-9573B751BF3F}" type="sibTrans" cxnId="{0D3CD8A3-56D1-4337-80A5-B317D51273F2}">
      <dgm:prSet/>
      <dgm:spPr/>
    </dgm:pt>
    <dgm:pt modelId="{573410E9-7955-4B07-B6EB-31D1739A4FE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cap="none" normalizeH="0" baseline="0" dirty="0" smtClean="0">
              <a:ln>
                <a:noFill/>
              </a:ln>
              <a:solidFill>
                <a:schemeClr val="tx1"/>
              </a:solidFill>
              <a:effectLst/>
            </a:rPr>
            <a:t>FAMILIAS</a:t>
          </a:r>
        </a:p>
      </dgm:t>
    </dgm:pt>
    <dgm:pt modelId="{17994FB5-A274-4051-A01C-F1A4388FA0B7}" type="parTrans" cxnId="{751A3685-3531-4E1F-A19E-47A1D40EFDDA}">
      <dgm:prSet/>
      <dgm:spPr/>
    </dgm:pt>
    <dgm:pt modelId="{974B03E4-CF57-4619-A198-59ED0689AD16}" type="sibTrans" cxnId="{751A3685-3531-4E1F-A19E-47A1D40EFDDA}">
      <dgm:prSet/>
      <dgm:spPr/>
    </dgm:pt>
    <dgm:pt modelId="{42BE66EB-28A8-4672-B7F8-F7B3FC2A050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cap="none" normalizeH="0" baseline="0" smtClean="0">
              <a:ln>
                <a:noFill/>
              </a:ln>
              <a:solidFill>
                <a:schemeClr val="tx1"/>
              </a:solidFill>
              <a:effectLst/>
            </a:rPr>
            <a:t>EMPRESAS</a:t>
          </a:r>
        </a:p>
      </dgm:t>
    </dgm:pt>
    <dgm:pt modelId="{083A93DB-9FAA-42C5-A09D-D7C560E5FF71}" type="parTrans" cxnId="{FB518D79-BDA2-49E9-B2F6-64EEDA959F93}">
      <dgm:prSet/>
      <dgm:spPr/>
    </dgm:pt>
    <dgm:pt modelId="{FE470203-3E04-44BE-8C7C-4E874E92F883}" type="sibTrans" cxnId="{FB518D79-BDA2-49E9-B2F6-64EEDA959F93}">
      <dgm:prSet/>
      <dgm:spPr/>
    </dgm:pt>
    <dgm:pt modelId="{B4C4FB40-AB94-434F-8AAD-78BB2595A321}" type="pres">
      <dgm:prSet presAssocID="{A64442F0-46FE-4E2B-B689-FDF823EFCCAD}" presName="compositeShape" presStyleCnt="0">
        <dgm:presLayoutVars>
          <dgm:chMax val="7"/>
          <dgm:dir/>
          <dgm:resizeHandles val="exact"/>
        </dgm:presLayoutVars>
      </dgm:prSet>
      <dgm:spPr/>
    </dgm:pt>
    <dgm:pt modelId="{12132B64-F58B-40A6-8DA8-B3FF856A778C}" type="pres">
      <dgm:prSet presAssocID="{5187DA42-A4AE-4BFF-B56B-4D0D4403EE43}" presName="circ1" presStyleLbl="vennNode1" presStyleIdx="0" presStyleCnt="3" custLinFactNeighborY="4197"/>
      <dgm:spPr/>
      <dgm:t>
        <a:bodyPr/>
        <a:lstStyle/>
        <a:p>
          <a:endParaRPr lang="es-MX"/>
        </a:p>
      </dgm:t>
    </dgm:pt>
    <dgm:pt modelId="{143C71E8-5D17-4530-8182-1FD17859BAC1}" type="pres">
      <dgm:prSet presAssocID="{5187DA42-A4AE-4BFF-B56B-4D0D4403EE43}" presName="circ1Tx" presStyleLbl="revTx" presStyleIdx="0" presStyleCnt="0">
        <dgm:presLayoutVars>
          <dgm:chMax val="0"/>
          <dgm:chPref val="0"/>
          <dgm:bulletEnabled val="1"/>
        </dgm:presLayoutVars>
      </dgm:prSet>
      <dgm:spPr/>
      <dgm:t>
        <a:bodyPr/>
        <a:lstStyle/>
        <a:p>
          <a:endParaRPr lang="es-MX"/>
        </a:p>
      </dgm:t>
    </dgm:pt>
    <dgm:pt modelId="{E524A096-3C85-41CC-9F81-D9F96A7107F4}" type="pres">
      <dgm:prSet presAssocID="{573410E9-7955-4B07-B6EB-31D1739A4FE4}" presName="circ2" presStyleLbl="vennNode1" presStyleIdx="1" presStyleCnt="3" custLinFactNeighborY="-13753"/>
      <dgm:spPr/>
      <dgm:t>
        <a:bodyPr/>
        <a:lstStyle/>
        <a:p>
          <a:endParaRPr lang="es-MX"/>
        </a:p>
      </dgm:t>
    </dgm:pt>
    <dgm:pt modelId="{482DB4DB-9562-4A28-89B6-947AAF4CF82A}" type="pres">
      <dgm:prSet presAssocID="{573410E9-7955-4B07-B6EB-31D1739A4FE4}" presName="circ2Tx" presStyleLbl="revTx" presStyleIdx="0" presStyleCnt="0">
        <dgm:presLayoutVars>
          <dgm:chMax val="0"/>
          <dgm:chPref val="0"/>
          <dgm:bulletEnabled val="1"/>
        </dgm:presLayoutVars>
      </dgm:prSet>
      <dgm:spPr/>
      <dgm:t>
        <a:bodyPr/>
        <a:lstStyle/>
        <a:p>
          <a:endParaRPr lang="es-MX"/>
        </a:p>
      </dgm:t>
    </dgm:pt>
    <dgm:pt modelId="{7E507A7B-45F5-494F-90A2-776AB2840519}" type="pres">
      <dgm:prSet presAssocID="{42BE66EB-28A8-4672-B7F8-F7B3FC2A050D}" presName="circ3" presStyleLbl="vennNode1" presStyleIdx="2" presStyleCnt="3" custLinFactNeighborY="-11443"/>
      <dgm:spPr/>
      <dgm:t>
        <a:bodyPr/>
        <a:lstStyle/>
        <a:p>
          <a:endParaRPr lang="es-MX"/>
        </a:p>
      </dgm:t>
    </dgm:pt>
    <dgm:pt modelId="{E55C81E1-5D07-45F6-9278-661F089F6D8E}" type="pres">
      <dgm:prSet presAssocID="{42BE66EB-28A8-4672-B7F8-F7B3FC2A050D}" presName="circ3Tx" presStyleLbl="revTx" presStyleIdx="0" presStyleCnt="0">
        <dgm:presLayoutVars>
          <dgm:chMax val="0"/>
          <dgm:chPref val="0"/>
          <dgm:bulletEnabled val="1"/>
        </dgm:presLayoutVars>
      </dgm:prSet>
      <dgm:spPr/>
      <dgm:t>
        <a:bodyPr/>
        <a:lstStyle/>
        <a:p>
          <a:endParaRPr lang="es-MX"/>
        </a:p>
      </dgm:t>
    </dgm:pt>
  </dgm:ptLst>
  <dgm:cxnLst>
    <dgm:cxn modelId="{9EFAC443-A044-4E55-A492-B5E77F997AEF}" type="presOf" srcId="{573410E9-7955-4B07-B6EB-31D1739A4FE4}" destId="{E524A096-3C85-41CC-9F81-D9F96A7107F4}" srcOrd="0" destOrd="0" presId="urn:microsoft.com/office/officeart/2005/8/layout/venn1"/>
    <dgm:cxn modelId="{0D3CD8A3-56D1-4337-80A5-B317D51273F2}" srcId="{A64442F0-46FE-4E2B-B689-FDF823EFCCAD}" destId="{5187DA42-A4AE-4BFF-B56B-4D0D4403EE43}" srcOrd="0" destOrd="0" parTransId="{A9B02621-458F-46DE-A202-6FEA143569D0}" sibTransId="{40882313-D1F6-4B29-A467-9573B751BF3F}"/>
    <dgm:cxn modelId="{CDFDB742-BAAD-4C3E-B732-1D91866D605B}" type="presOf" srcId="{573410E9-7955-4B07-B6EB-31D1739A4FE4}" destId="{482DB4DB-9562-4A28-89B6-947AAF4CF82A}" srcOrd="1" destOrd="0" presId="urn:microsoft.com/office/officeart/2005/8/layout/venn1"/>
    <dgm:cxn modelId="{4336323D-FB45-40ED-B876-C014B497AF09}" type="presOf" srcId="{5187DA42-A4AE-4BFF-B56B-4D0D4403EE43}" destId="{12132B64-F58B-40A6-8DA8-B3FF856A778C}" srcOrd="0" destOrd="0" presId="urn:microsoft.com/office/officeart/2005/8/layout/venn1"/>
    <dgm:cxn modelId="{751A3685-3531-4E1F-A19E-47A1D40EFDDA}" srcId="{A64442F0-46FE-4E2B-B689-FDF823EFCCAD}" destId="{573410E9-7955-4B07-B6EB-31D1739A4FE4}" srcOrd="1" destOrd="0" parTransId="{17994FB5-A274-4051-A01C-F1A4388FA0B7}" sibTransId="{974B03E4-CF57-4619-A198-59ED0689AD16}"/>
    <dgm:cxn modelId="{B43DD04A-F6F9-4CA2-887C-A384A727224A}" type="presOf" srcId="{42BE66EB-28A8-4672-B7F8-F7B3FC2A050D}" destId="{7E507A7B-45F5-494F-90A2-776AB2840519}" srcOrd="0" destOrd="0" presId="urn:microsoft.com/office/officeart/2005/8/layout/venn1"/>
    <dgm:cxn modelId="{B2E7466B-1C98-48E6-AE68-11C30F186071}" type="presOf" srcId="{5187DA42-A4AE-4BFF-B56B-4D0D4403EE43}" destId="{143C71E8-5D17-4530-8182-1FD17859BAC1}" srcOrd="1" destOrd="0" presId="urn:microsoft.com/office/officeart/2005/8/layout/venn1"/>
    <dgm:cxn modelId="{B52DA93C-6487-46DA-8E99-A33341E002EE}" type="presOf" srcId="{A64442F0-46FE-4E2B-B689-FDF823EFCCAD}" destId="{B4C4FB40-AB94-434F-8AAD-78BB2595A321}" srcOrd="0" destOrd="0" presId="urn:microsoft.com/office/officeart/2005/8/layout/venn1"/>
    <dgm:cxn modelId="{FB518D79-BDA2-49E9-B2F6-64EEDA959F93}" srcId="{A64442F0-46FE-4E2B-B689-FDF823EFCCAD}" destId="{42BE66EB-28A8-4672-B7F8-F7B3FC2A050D}" srcOrd="2" destOrd="0" parTransId="{083A93DB-9FAA-42C5-A09D-D7C560E5FF71}" sibTransId="{FE470203-3E04-44BE-8C7C-4E874E92F883}"/>
    <dgm:cxn modelId="{D60F7ECB-5E99-41A1-A544-1096A713E31A}" type="presOf" srcId="{42BE66EB-28A8-4672-B7F8-F7B3FC2A050D}" destId="{E55C81E1-5D07-45F6-9278-661F089F6D8E}" srcOrd="1" destOrd="0" presId="urn:microsoft.com/office/officeart/2005/8/layout/venn1"/>
    <dgm:cxn modelId="{3B31C200-1D30-4A5A-92FE-2BD3D68EDA73}" type="presParOf" srcId="{B4C4FB40-AB94-434F-8AAD-78BB2595A321}" destId="{12132B64-F58B-40A6-8DA8-B3FF856A778C}" srcOrd="0" destOrd="0" presId="urn:microsoft.com/office/officeart/2005/8/layout/venn1"/>
    <dgm:cxn modelId="{8C607DF2-BFA8-4BF3-874D-8904C984B944}" type="presParOf" srcId="{B4C4FB40-AB94-434F-8AAD-78BB2595A321}" destId="{143C71E8-5D17-4530-8182-1FD17859BAC1}" srcOrd="1" destOrd="0" presId="urn:microsoft.com/office/officeart/2005/8/layout/venn1"/>
    <dgm:cxn modelId="{FB7AB7B5-AAD8-411D-A867-FC0834EE3947}" type="presParOf" srcId="{B4C4FB40-AB94-434F-8AAD-78BB2595A321}" destId="{E524A096-3C85-41CC-9F81-D9F96A7107F4}" srcOrd="2" destOrd="0" presId="urn:microsoft.com/office/officeart/2005/8/layout/venn1"/>
    <dgm:cxn modelId="{D932E0B6-11D0-4A43-9934-7158D6387B72}" type="presParOf" srcId="{B4C4FB40-AB94-434F-8AAD-78BB2595A321}" destId="{482DB4DB-9562-4A28-89B6-947AAF4CF82A}" srcOrd="3" destOrd="0" presId="urn:microsoft.com/office/officeart/2005/8/layout/venn1"/>
    <dgm:cxn modelId="{85E96D6A-EA7B-4E39-B0DB-D408BA7FAF76}" type="presParOf" srcId="{B4C4FB40-AB94-434F-8AAD-78BB2595A321}" destId="{7E507A7B-45F5-494F-90A2-776AB2840519}" srcOrd="4" destOrd="0" presId="urn:microsoft.com/office/officeart/2005/8/layout/venn1"/>
    <dgm:cxn modelId="{397DDDEE-D5D2-4EB3-9112-DCB62D8246FA}" type="presParOf" srcId="{B4C4FB40-AB94-434F-8AAD-78BB2595A321}" destId="{E55C81E1-5D07-45F6-9278-661F089F6D8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7F501-85D2-4C7B-8A0C-D96D2705ECA3}" type="doc">
      <dgm:prSet loTypeId="urn:microsoft.com/office/officeart/2005/8/layout/radial1" loCatId="relationship" qsTypeId="urn:microsoft.com/office/officeart/2005/8/quickstyle/simple1" qsCatId="simple" csTypeId="urn:microsoft.com/office/officeart/2005/8/colors/colorful5" csCatId="colorful" phldr="1"/>
      <dgm:spPr/>
    </dgm:pt>
    <dgm:pt modelId="{74A48AF4-E606-4DDC-A13E-5A68B1321135}">
      <dgm:prSet custT="1"/>
      <dgm:spPr>
        <a:solidFill>
          <a:srgbClr val="FFFF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OPSRM</a:t>
          </a:r>
          <a:endParaRPr kumimoji="0" lang="es-ES" sz="1200" b="1" i="0" u="none" strike="noStrike" cap="none" normalizeH="0" baseline="0" dirty="0" smtClean="0">
            <a:ln/>
            <a:solidFill>
              <a:schemeClr val="tx1"/>
            </a:solidFill>
            <a:effectLst/>
            <a:latin typeface="Arial" charset="0"/>
            <a:cs typeface="Arial" charset="0"/>
          </a:endParaRPr>
        </a:p>
      </dgm:t>
    </dgm:pt>
    <dgm:pt modelId="{D3401229-BBA1-4439-9361-5436796164DB}" type="parTrans" cxnId="{4B521D27-3734-4707-96AC-6108CAC3E39B}">
      <dgm:prSet/>
      <dgm:spPr/>
      <dgm:t>
        <a:bodyPr/>
        <a:lstStyle/>
        <a:p>
          <a:endParaRPr lang="es-MX">
            <a:solidFill>
              <a:schemeClr val="tx1"/>
            </a:solidFill>
          </a:endParaRPr>
        </a:p>
      </dgm:t>
    </dgm:pt>
    <dgm:pt modelId="{EDB786E0-599A-419F-9506-73B7E8205857}" type="sibTrans" cxnId="{4B521D27-3734-4707-96AC-6108CAC3E39B}">
      <dgm:prSet/>
      <dgm:spPr/>
      <dgm:t>
        <a:bodyPr/>
        <a:lstStyle/>
        <a:p>
          <a:endParaRPr lang="es-MX">
            <a:solidFill>
              <a:schemeClr val="tx1"/>
            </a:solidFill>
          </a:endParaRPr>
        </a:p>
      </dgm:t>
    </dgm:pt>
    <dgm:pt modelId="{F32BAFD2-F9CC-4BF3-A1DD-72711C9DB220}">
      <dgm:prSet custT="1"/>
      <dgm:spPr>
        <a:solidFill>
          <a:schemeClr val="accent2">
            <a:lumMod val="20000"/>
            <a:lumOff val="8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dirty="0" smtClean="0">
              <a:ln/>
              <a:solidFill>
                <a:schemeClr val="tx1"/>
              </a:solidFill>
              <a:effectLst/>
              <a:latin typeface="Arial" charset="0"/>
              <a:cs typeface="Arial" charset="0"/>
            </a:rPr>
            <a:t>CONSTITUCIÓN</a:t>
          </a:r>
          <a:endParaRPr kumimoji="0" lang="es-ES" sz="1000" b="1" i="0" u="none" strike="noStrike" cap="none" normalizeH="0" baseline="0" dirty="0" smtClean="0">
            <a:ln/>
            <a:solidFill>
              <a:schemeClr val="tx1"/>
            </a:solidFill>
            <a:effectLst/>
            <a:latin typeface="Arial" charset="0"/>
            <a:cs typeface="Arial" charset="0"/>
          </a:endParaRPr>
        </a:p>
      </dgm:t>
    </dgm:pt>
    <dgm:pt modelId="{190261DC-6EA4-4F24-875A-648582F0F2E1}" type="parTrans" cxnId="{C3756B37-DA7D-42EB-A156-912D3D69EFB7}">
      <dgm:prSet/>
      <dgm:spPr/>
      <dgm:t>
        <a:bodyPr/>
        <a:lstStyle/>
        <a:p>
          <a:endParaRPr lang="es-MX" dirty="0">
            <a:solidFill>
              <a:schemeClr val="tx1"/>
            </a:solidFill>
          </a:endParaRPr>
        </a:p>
      </dgm:t>
    </dgm:pt>
    <dgm:pt modelId="{60B879AB-94AF-4056-B662-E9E0606011F9}" type="sibTrans" cxnId="{C3756B37-DA7D-42EB-A156-912D3D69EFB7}">
      <dgm:prSet/>
      <dgm:spPr/>
      <dgm:t>
        <a:bodyPr/>
        <a:lstStyle/>
        <a:p>
          <a:endParaRPr lang="es-MX">
            <a:solidFill>
              <a:schemeClr val="tx1"/>
            </a:solidFill>
          </a:endParaRPr>
        </a:p>
      </dgm:t>
    </dgm:pt>
    <dgm:pt modelId="{BEBAF872-E95D-4C63-9885-709F85CA8344}">
      <dgm:prSet custT="1"/>
      <dgm:spPr>
        <a:solidFill>
          <a:srgbClr val="00B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RLAASSP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RLOPSRM</a:t>
          </a:r>
          <a:endParaRPr kumimoji="0" lang="es-ES" sz="1200" b="1" i="0" u="none" strike="noStrike" cap="none" normalizeH="0" baseline="0" dirty="0" smtClean="0">
            <a:ln/>
            <a:solidFill>
              <a:schemeClr val="tx1"/>
            </a:solidFill>
            <a:effectLst/>
            <a:latin typeface="Arial" charset="0"/>
            <a:cs typeface="Arial" charset="0"/>
          </a:endParaRPr>
        </a:p>
      </dgm:t>
    </dgm:pt>
    <dgm:pt modelId="{6C1959D0-B7E6-4C33-B397-842E7E459F8C}" type="parTrans" cxnId="{FBF734D7-A227-46E1-A262-3DBAAC9CEF9D}">
      <dgm:prSet/>
      <dgm:spPr/>
      <dgm:t>
        <a:bodyPr/>
        <a:lstStyle/>
        <a:p>
          <a:endParaRPr lang="es-MX" dirty="0">
            <a:solidFill>
              <a:schemeClr val="tx1"/>
            </a:solidFill>
          </a:endParaRPr>
        </a:p>
      </dgm:t>
    </dgm:pt>
    <dgm:pt modelId="{14D1DB57-E756-442D-B1E3-C70732426B56}" type="sibTrans" cxnId="{FBF734D7-A227-46E1-A262-3DBAAC9CEF9D}">
      <dgm:prSet/>
      <dgm:spPr/>
      <dgm:t>
        <a:bodyPr/>
        <a:lstStyle/>
        <a:p>
          <a:endParaRPr lang="es-MX">
            <a:solidFill>
              <a:schemeClr val="tx1"/>
            </a:solidFill>
          </a:endParaRPr>
        </a:p>
      </dgm:t>
    </dgm:pt>
    <dgm:pt modelId="{10E4FE97-C974-4E3A-B460-013D922ABB44}">
      <dgm:prSet custT="1"/>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POBALINES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1" i="0" u="none" strike="noStrike" cap="none" normalizeH="0" baseline="0" dirty="0" smtClean="0">
            <a:ln/>
            <a:solidFill>
              <a:schemeClr val="tx1"/>
            </a:solidFill>
            <a:effectLst/>
            <a:latin typeface="Arial" charset="0"/>
            <a:cs typeface="Arial" charset="0"/>
          </a:endParaRPr>
        </a:p>
      </dgm:t>
    </dgm:pt>
    <dgm:pt modelId="{020AE6C5-8E0D-4674-A812-26C2496F2965}" type="parTrans" cxnId="{AAA2BDA5-DB01-4978-8D1A-DA24BEBCC541}">
      <dgm:prSet/>
      <dgm:spPr/>
      <dgm:t>
        <a:bodyPr/>
        <a:lstStyle/>
        <a:p>
          <a:endParaRPr lang="es-MX" dirty="0">
            <a:solidFill>
              <a:schemeClr val="tx1"/>
            </a:solidFill>
          </a:endParaRPr>
        </a:p>
      </dgm:t>
    </dgm:pt>
    <dgm:pt modelId="{7AD8B7D5-2CE1-43ED-81D2-C1B1EA1A1778}" type="sibTrans" cxnId="{AAA2BDA5-DB01-4978-8D1A-DA24BEBCC541}">
      <dgm:prSet/>
      <dgm:spPr/>
      <dgm:t>
        <a:bodyPr/>
        <a:lstStyle/>
        <a:p>
          <a:endParaRPr lang="es-MX">
            <a:solidFill>
              <a:schemeClr val="tx1"/>
            </a:solidFill>
          </a:endParaRPr>
        </a:p>
      </dgm:t>
    </dgm:pt>
    <dgm:pt modelId="{1B766E8D-6038-47BC-BDF7-6A9990B48430}">
      <dgm:prSet custT="1"/>
      <dgm:spPr>
        <a:solidFill>
          <a:schemeClr val="accent2">
            <a:lumMod val="60000"/>
            <a:lumOff val="4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err="1" smtClean="0">
              <a:ln/>
              <a:solidFill>
                <a:schemeClr val="tx1"/>
              </a:solidFill>
              <a:effectLst/>
              <a:latin typeface="Arial" charset="0"/>
              <a:cs typeface="Arial" charset="0"/>
            </a:rPr>
            <a:t>LFRASP</a:t>
          </a:r>
          <a:endParaRPr kumimoji="0" lang="es-ES" sz="1100" b="1" i="0" u="none" strike="noStrike"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err="1" smtClean="0">
              <a:ln/>
              <a:solidFill>
                <a:schemeClr val="tx1"/>
              </a:solidFill>
              <a:effectLst/>
              <a:latin typeface="Arial" charset="0"/>
              <a:cs typeface="Arial" charset="0"/>
            </a:rPr>
            <a:t>LACMCP</a:t>
          </a:r>
          <a:endParaRPr kumimoji="0" lang="es-ES" sz="1100" b="1" i="0" u="none" strike="noStrike" cap="none" normalizeH="0" baseline="0" dirty="0" smtClean="0">
            <a:ln/>
            <a:solidFill>
              <a:schemeClr val="tx1"/>
            </a:solidFill>
            <a:effectLst/>
            <a:latin typeface="Arial" charset="0"/>
            <a:cs typeface="Arial" charset="0"/>
          </a:endParaRPr>
        </a:p>
      </dgm:t>
    </dgm:pt>
    <dgm:pt modelId="{2B7DE7F0-59BA-47DF-9DF6-1D4C970D4664}" type="parTrans" cxnId="{C2C4FA40-7AF1-4AFC-BA6F-6403B813CF98}">
      <dgm:prSet/>
      <dgm:spPr/>
      <dgm:t>
        <a:bodyPr/>
        <a:lstStyle/>
        <a:p>
          <a:endParaRPr lang="es-MX" dirty="0">
            <a:solidFill>
              <a:schemeClr val="tx1"/>
            </a:solidFill>
          </a:endParaRPr>
        </a:p>
      </dgm:t>
    </dgm:pt>
    <dgm:pt modelId="{21282BFB-D849-460B-901E-9915F6A9A959}" type="sibTrans" cxnId="{C2C4FA40-7AF1-4AFC-BA6F-6403B813CF98}">
      <dgm:prSet/>
      <dgm:spPr/>
      <dgm:t>
        <a:bodyPr/>
        <a:lstStyle/>
        <a:p>
          <a:endParaRPr lang="es-MX">
            <a:solidFill>
              <a:schemeClr val="tx1"/>
            </a:solidFill>
          </a:endParaRPr>
        </a:p>
      </dgm:t>
    </dgm:pt>
    <dgm:pt modelId="{9DD57AE3-881E-4912-991E-71BB1593AA8F}">
      <dgm:prSet/>
      <dgm:spPr>
        <a:solidFill>
          <a:schemeClr val="tx2">
            <a:lumMod val="20000"/>
            <a:lumOff val="8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solidFill>
                <a:schemeClr val="tx1"/>
              </a:solidFill>
              <a:effectLst/>
              <a:latin typeface="Arial" charset="0"/>
              <a:cs typeface="Arial" charset="0"/>
            </a:rPr>
            <a:t>LINEAMIENTOS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solidFill>
                <a:schemeClr val="tx1"/>
              </a:solidFill>
              <a:effectLst/>
              <a:latin typeface="Arial" charset="0"/>
              <a:cs typeface="Arial" charset="0"/>
            </a:rPr>
            <a:t>EVALUACIÓN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solidFill>
                <a:schemeClr val="tx1"/>
              </a:solidFill>
              <a:effectLst/>
              <a:latin typeface="Arial" charset="0"/>
              <a:cs typeface="Arial" charset="0"/>
            </a:rPr>
            <a:t> PUNTOS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solidFill>
              <a:schemeClr val="tx1"/>
            </a:solidFill>
            <a:effectLst/>
            <a:latin typeface="Arial" charset="0"/>
            <a:cs typeface="Arial" charset="0"/>
          </a:endParaRPr>
        </a:p>
      </dgm:t>
    </dgm:pt>
    <dgm:pt modelId="{2F07899A-6963-47FA-9996-F4A7AFED302E}" type="parTrans" cxnId="{A32837A4-BBC9-4468-881A-5D5A3B38E713}">
      <dgm:prSet/>
      <dgm:spPr/>
      <dgm:t>
        <a:bodyPr/>
        <a:lstStyle/>
        <a:p>
          <a:endParaRPr lang="es-MX" dirty="0">
            <a:solidFill>
              <a:schemeClr val="tx1"/>
            </a:solidFill>
          </a:endParaRPr>
        </a:p>
      </dgm:t>
    </dgm:pt>
    <dgm:pt modelId="{32F0EA44-047C-4546-A1F7-D573B4118636}" type="sibTrans" cxnId="{A32837A4-BBC9-4468-881A-5D5A3B38E713}">
      <dgm:prSet/>
      <dgm:spPr/>
      <dgm:t>
        <a:bodyPr/>
        <a:lstStyle/>
        <a:p>
          <a:endParaRPr lang="es-MX">
            <a:solidFill>
              <a:schemeClr val="tx1"/>
            </a:solidFill>
          </a:endParaRPr>
        </a:p>
      </dgm:t>
    </dgm:pt>
    <dgm:pt modelId="{AEB8F919-ABC0-4C3A-96BA-0A0835F9F3CB}">
      <dgm:prSet custT="1"/>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cap="none" normalizeH="0" baseline="0" dirty="0" smtClean="0">
              <a:ln/>
              <a:solidFill>
                <a:schemeClr val="tx1"/>
              </a:solidFill>
              <a:effectLst/>
              <a:latin typeface="Arial" charset="0"/>
              <a:cs typeface="Arial" charset="0"/>
            </a:rPr>
            <a:t>MAAG</a:t>
          </a:r>
        </a:p>
      </dgm:t>
    </dgm:pt>
    <dgm:pt modelId="{D178A391-1C62-4FF7-823F-0DABDA709ADD}" type="parTrans" cxnId="{2CA63BE3-8A77-4923-8396-A2C116597B2E}">
      <dgm:prSet/>
      <dgm:spPr/>
      <dgm:t>
        <a:bodyPr/>
        <a:lstStyle/>
        <a:p>
          <a:endParaRPr lang="es-MX" dirty="0">
            <a:solidFill>
              <a:schemeClr val="tx1"/>
            </a:solidFill>
          </a:endParaRPr>
        </a:p>
      </dgm:t>
    </dgm:pt>
    <dgm:pt modelId="{DED29248-8086-409E-A5F4-AE481F4E307F}" type="sibTrans" cxnId="{2CA63BE3-8A77-4923-8396-A2C116597B2E}">
      <dgm:prSet/>
      <dgm:spPr/>
      <dgm:t>
        <a:bodyPr/>
        <a:lstStyle/>
        <a:p>
          <a:endParaRPr lang="es-MX">
            <a:solidFill>
              <a:schemeClr val="tx1"/>
            </a:solidFill>
          </a:endParaRPr>
        </a:p>
      </dgm:t>
    </dgm:pt>
    <dgm:pt modelId="{3E5D1021-D7A1-47C0-BF86-AD1775E77E9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smtClean="0">
              <a:ln/>
              <a:solidFill>
                <a:schemeClr val="tx1"/>
              </a:solidFill>
              <a:effectLst/>
              <a:latin typeface="Arial" charset="0"/>
              <a:cs typeface="Arial" charset="0"/>
            </a:rPr>
            <a:t>LAASSP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solidFill>
                <a:schemeClr val="tx1"/>
              </a:solidFill>
              <a:effectLst/>
              <a:latin typeface="Arial" charset="0"/>
              <a:cs typeface="Arial" charset="0"/>
            </a:rPr>
            <a:t>LOPSRM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solidFill>
              <a:schemeClr val="tx1"/>
            </a:solidFill>
            <a:effectLst/>
            <a:latin typeface="Arial" charset="0"/>
            <a:cs typeface="Arial" charset="0"/>
          </a:endParaRPr>
        </a:p>
      </dgm:t>
    </dgm:pt>
    <dgm:pt modelId="{D6652174-B708-4C38-9376-B26392D3FFA4}" type="parTrans" cxnId="{C5F35D68-BD39-41F4-93D5-EC244EBCF6A8}">
      <dgm:prSet/>
      <dgm:spPr/>
      <dgm:t>
        <a:bodyPr/>
        <a:lstStyle/>
        <a:p>
          <a:endParaRPr lang="es-MX" dirty="0">
            <a:solidFill>
              <a:schemeClr val="tx1"/>
            </a:solidFill>
          </a:endParaRPr>
        </a:p>
      </dgm:t>
    </dgm:pt>
    <dgm:pt modelId="{905A38C5-B1F7-4AB6-AE21-46F83E477288}" type="sibTrans" cxnId="{C5F35D68-BD39-41F4-93D5-EC244EBCF6A8}">
      <dgm:prSet/>
      <dgm:spPr/>
      <dgm:t>
        <a:bodyPr/>
        <a:lstStyle/>
        <a:p>
          <a:endParaRPr lang="es-MX">
            <a:solidFill>
              <a:schemeClr val="tx1"/>
            </a:solidFill>
          </a:endParaRPr>
        </a:p>
      </dgm:t>
    </dgm:pt>
    <dgm:pt modelId="{F3DE0698-B745-4A6C-B43E-BECCF60EAC98}">
      <dgm:prSet/>
      <dgm:spPr>
        <a:solidFill>
          <a:schemeClr val="accent2">
            <a:lumMod val="60000"/>
            <a:lumOff val="40000"/>
          </a:schemeClr>
        </a:solidFill>
      </dgm:spPr>
      <dgm:t>
        <a:bodyPr/>
        <a:lstStyle/>
        <a:p>
          <a:r>
            <a:rPr lang="es-MX" b="1" dirty="0" smtClean="0">
              <a:solidFill>
                <a:schemeClr val="tx1"/>
              </a:solidFill>
            </a:rPr>
            <a:t>LINEAMIENTOS PARA DETERMINARN EL CONTENIDO NACIONAL</a:t>
          </a:r>
        </a:p>
        <a:p>
          <a:r>
            <a:rPr lang="es-MX" b="1" dirty="0" smtClean="0">
              <a:solidFill>
                <a:schemeClr val="tx1"/>
              </a:solidFill>
            </a:rPr>
            <a:t>2010</a:t>
          </a:r>
          <a:endParaRPr lang="es-MX" b="1" dirty="0">
            <a:solidFill>
              <a:schemeClr val="tx1"/>
            </a:solidFill>
          </a:endParaRPr>
        </a:p>
      </dgm:t>
    </dgm:pt>
    <dgm:pt modelId="{1D113C53-ADBB-4B43-A3B5-5357DCD232FC}" type="parTrans" cxnId="{4D5E23B0-9A2C-4922-8E3B-1CEE21915F98}">
      <dgm:prSet/>
      <dgm:spPr/>
      <dgm:t>
        <a:bodyPr/>
        <a:lstStyle/>
        <a:p>
          <a:endParaRPr lang="es-MX" dirty="0">
            <a:solidFill>
              <a:schemeClr val="tx1"/>
            </a:solidFill>
          </a:endParaRPr>
        </a:p>
      </dgm:t>
    </dgm:pt>
    <dgm:pt modelId="{C1E09F09-1F6E-43EA-826B-925DF3E5AFBA}" type="sibTrans" cxnId="{4D5E23B0-9A2C-4922-8E3B-1CEE21915F98}">
      <dgm:prSet/>
      <dgm:spPr/>
      <dgm:t>
        <a:bodyPr/>
        <a:lstStyle/>
        <a:p>
          <a:endParaRPr lang="es-MX">
            <a:solidFill>
              <a:schemeClr val="tx1"/>
            </a:solidFill>
          </a:endParaRPr>
        </a:p>
      </dgm:t>
    </dgm:pt>
    <dgm:pt modelId="{FB4DA687-56AE-4EA2-9F9C-B58A984C904F}" type="pres">
      <dgm:prSet presAssocID="{66C7F501-85D2-4C7B-8A0C-D96D2705ECA3}" presName="cycle" presStyleCnt="0">
        <dgm:presLayoutVars>
          <dgm:chMax val="1"/>
          <dgm:dir/>
          <dgm:animLvl val="ctr"/>
          <dgm:resizeHandles val="exact"/>
        </dgm:presLayoutVars>
      </dgm:prSet>
      <dgm:spPr/>
    </dgm:pt>
    <dgm:pt modelId="{5D388DA4-A39D-4B1E-955C-224387E8B193}" type="pres">
      <dgm:prSet presAssocID="{74A48AF4-E606-4DDC-A13E-5A68B1321135}" presName="centerShape" presStyleLbl="node0" presStyleIdx="0" presStyleCnt="1"/>
      <dgm:spPr/>
      <dgm:t>
        <a:bodyPr/>
        <a:lstStyle/>
        <a:p>
          <a:endParaRPr lang="es-MX"/>
        </a:p>
      </dgm:t>
    </dgm:pt>
    <dgm:pt modelId="{8E0DC35E-2A6F-4BC8-934A-8C9D9AF48CB5}" type="pres">
      <dgm:prSet presAssocID="{190261DC-6EA4-4F24-875A-648582F0F2E1}" presName="Name9" presStyleLbl="parChTrans1D2" presStyleIdx="0" presStyleCnt="8"/>
      <dgm:spPr/>
      <dgm:t>
        <a:bodyPr/>
        <a:lstStyle/>
        <a:p>
          <a:endParaRPr lang="es-MX"/>
        </a:p>
      </dgm:t>
    </dgm:pt>
    <dgm:pt modelId="{5EC27A05-3B61-4A8B-9B50-A92B93BC1203}" type="pres">
      <dgm:prSet presAssocID="{190261DC-6EA4-4F24-875A-648582F0F2E1}" presName="connTx" presStyleLbl="parChTrans1D2" presStyleIdx="0" presStyleCnt="8"/>
      <dgm:spPr/>
      <dgm:t>
        <a:bodyPr/>
        <a:lstStyle/>
        <a:p>
          <a:endParaRPr lang="es-MX"/>
        </a:p>
      </dgm:t>
    </dgm:pt>
    <dgm:pt modelId="{7038EDFD-62F8-4BBE-AE11-A47B8A6F57C5}" type="pres">
      <dgm:prSet presAssocID="{F32BAFD2-F9CC-4BF3-A1DD-72711C9DB220}" presName="node" presStyleLbl="node1" presStyleIdx="0" presStyleCnt="8" custScaleX="113601">
        <dgm:presLayoutVars>
          <dgm:bulletEnabled val="1"/>
        </dgm:presLayoutVars>
      </dgm:prSet>
      <dgm:spPr/>
      <dgm:t>
        <a:bodyPr/>
        <a:lstStyle/>
        <a:p>
          <a:endParaRPr lang="es-MX"/>
        </a:p>
      </dgm:t>
    </dgm:pt>
    <dgm:pt modelId="{4FCD821E-468E-4C12-B673-67DCE9B654F3}" type="pres">
      <dgm:prSet presAssocID="{6C1959D0-B7E6-4C33-B397-842E7E459F8C}" presName="Name9" presStyleLbl="parChTrans1D2" presStyleIdx="1" presStyleCnt="8"/>
      <dgm:spPr/>
      <dgm:t>
        <a:bodyPr/>
        <a:lstStyle/>
        <a:p>
          <a:endParaRPr lang="es-MX"/>
        </a:p>
      </dgm:t>
    </dgm:pt>
    <dgm:pt modelId="{D89BC726-58E0-4C95-A2BC-48EB89E57AB2}" type="pres">
      <dgm:prSet presAssocID="{6C1959D0-B7E6-4C33-B397-842E7E459F8C}" presName="connTx" presStyleLbl="parChTrans1D2" presStyleIdx="1" presStyleCnt="8"/>
      <dgm:spPr/>
      <dgm:t>
        <a:bodyPr/>
        <a:lstStyle/>
        <a:p>
          <a:endParaRPr lang="es-MX"/>
        </a:p>
      </dgm:t>
    </dgm:pt>
    <dgm:pt modelId="{72E16846-1216-40DA-9174-28D010749A6D}" type="pres">
      <dgm:prSet presAssocID="{BEBAF872-E95D-4C63-9885-709F85CA8344}" presName="node" presStyleLbl="node1" presStyleIdx="1" presStyleCnt="8">
        <dgm:presLayoutVars>
          <dgm:bulletEnabled val="1"/>
        </dgm:presLayoutVars>
      </dgm:prSet>
      <dgm:spPr/>
      <dgm:t>
        <a:bodyPr/>
        <a:lstStyle/>
        <a:p>
          <a:endParaRPr lang="es-MX"/>
        </a:p>
      </dgm:t>
    </dgm:pt>
    <dgm:pt modelId="{91343E1B-5B84-43A8-8BE6-87D7D1824381}" type="pres">
      <dgm:prSet presAssocID="{020AE6C5-8E0D-4674-A812-26C2496F2965}" presName="Name9" presStyleLbl="parChTrans1D2" presStyleIdx="2" presStyleCnt="8"/>
      <dgm:spPr/>
      <dgm:t>
        <a:bodyPr/>
        <a:lstStyle/>
        <a:p>
          <a:endParaRPr lang="es-MX"/>
        </a:p>
      </dgm:t>
    </dgm:pt>
    <dgm:pt modelId="{43671540-624E-42BC-AC5A-AC626CB0AB94}" type="pres">
      <dgm:prSet presAssocID="{020AE6C5-8E0D-4674-A812-26C2496F2965}" presName="connTx" presStyleLbl="parChTrans1D2" presStyleIdx="2" presStyleCnt="8"/>
      <dgm:spPr/>
      <dgm:t>
        <a:bodyPr/>
        <a:lstStyle/>
        <a:p>
          <a:endParaRPr lang="es-MX"/>
        </a:p>
      </dgm:t>
    </dgm:pt>
    <dgm:pt modelId="{120EDB15-1D40-4D17-9D98-2DA64D6131A6}" type="pres">
      <dgm:prSet presAssocID="{10E4FE97-C974-4E3A-B460-013D922ABB44}" presName="node" presStyleLbl="node1" presStyleIdx="2" presStyleCnt="8">
        <dgm:presLayoutVars>
          <dgm:bulletEnabled val="1"/>
        </dgm:presLayoutVars>
      </dgm:prSet>
      <dgm:spPr/>
      <dgm:t>
        <a:bodyPr/>
        <a:lstStyle/>
        <a:p>
          <a:endParaRPr lang="es-MX"/>
        </a:p>
      </dgm:t>
    </dgm:pt>
    <dgm:pt modelId="{9A4C0231-005E-41A2-AFE3-D94D3D28CFED}" type="pres">
      <dgm:prSet presAssocID="{2B7DE7F0-59BA-47DF-9DF6-1D4C970D4664}" presName="Name9" presStyleLbl="parChTrans1D2" presStyleIdx="3" presStyleCnt="8"/>
      <dgm:spPr/>
      <dgm:t>
        <a:bodyPr/>
        <a:lstStyle/>
        <a:p>
          <a:endParaRPr lang="es-MX"/>
        </a:p>
      </dgm:t>
    </dgm:pt>
    <dgm:pt modelId="{531FF18E-7480-4578-9899-6017BD86F429}" type="pres">
      <dgm:prSet presAssocID="{2B7DE7F0-59BA-47DF-9DF6-1D4C970D4664}" presName="connTx" presStyleLbl="parChTrans1D2" presStyleIdx="3" presStyleCnt="8"/>
      <dgm:spPr/>
      <dgm:t>
        <a:bodyPr/>
        <a:lstStyle/>
        <a:p>
          <a:endParaRPr lang="es-MX"/>
        </a:p>
      </dgm:t>
    </dgm:pt>
    <dgm:pt modelId="{17D19EE3-4A6C-4801-A946-69BAF1CBECFB}" type="pres">
      <dgm:prSet presAssocID="{1B766E8D-6038-47BC-BDF7-6A9990B48430}" presName="node" presStyleLbl="node1" presStyleIdx="3" presStyleCnt="8">
        <dgm:presLayoutVars>
          <dgm:bulletEnabled val="1"/>
        </dgm:presLayoutVars>
      </dgm:prSet>
      <dgm:spPr/>
      <dgm:t>
        <a:bodyPr/>
        <a:lstStyle/>
        <a:p>
          <a:endParaRPr lang="es-MX"/>
        </a:p>
      </dgm:t>
    </dgm:pt>
    <dgm:pt modelId="{31AB9F4B-2C28-4BB4-9D99-36105141A4FC}" type="pres">
      <dgm:prSet presAssocID="{2F07899A-6963-47FA-9996-F4A7AFED302E}" presName="Name9" presStyleLbl="parChTrans1D2" presStyleIdx="4" presStyleCnt="8"/>
      <dgm:spPr/>
      <dgm:t>
        <a:bodyPr/>
        <a:lstStyle/>
        <a:p>
          <a:endParaRPr lang="es-MX"/>
        </a:p>
      </dgm:t>
    </dgm:pt>
    <dgm:pt modelId="{FF256A87-065D-49D9-A74E-6E9B449AC925}" type="pres">
      <dgm:prSet presAssocID="{2F07899A-6963-47FA-9996-F4A7AFED302E}" presName="connTx" presStyleLbl="parChTrans1D2" presStyleIdx="4" presStyleCnt="8"/>
      <dgm:spPr/>
      <dgm:t>
        <a:bodyPr/>
        <a:lstStyle/>
        <a:p>
          <a:endParaRPr lang="es-MX"/>
        </a:p>
      </dgm:t>
    </dgm:pt>
    <dgm:pt modelId="{E0148640-97E0-445C-B1E2-49CCE2FAD331}" type="pres">
      <dgm:prSet presAssocID="{9DD57AE3-881E-4912-991E-71BB1593AA8F}" presName="node" presStyleLbl="node1" presStyleIdx="4" presStyleCnt="8">
        <dgm:presLayoutVars>
          <dgm:bulletEnabled val="1"/>
        </dgm:presLayoutVars>
      </dgm:prSet>
      <dgm:spPr/>
      <dgm:t>
        <a:bodyPr/>
        <a:lstStyle/>
        <a:p>
          <a:endParaRPr lang="es-MX"/>
        </a:p>
      </dgm:t>
    </dgm:pt>
    <dgm:pt modelId="{F3281E1C-857E-4759-8F27-95043AD0A58A}" type="pres">
      <dgm:prSet presAssocID="{1D113C53-ADBB-4B43-A3B5-5357DCD232FC}" presName="Name9" presStyleLbl="parChTrans1D2" presStyleIdx="5" presStyleCnt="8"/>
      <dgm:spPr/>
      <dgm:t>
        <a:bodyPr/>
        <a:lstStyle/>
        <a:p>
          <a:endParaRPr lang="es-MX"/>
        </a:p>
      </dgm:t>
    </dgm:pt>
    <dgm:pt modelId="{320C2D71-F94F-4A55-B017-4F09160BA132}" type="pres">
      <dgm:prSet presAssocID="{1D113C53-ADBB-4B43-A3B5-5357DCD232FC}" presName="connTx" presStyleLbl="parChTrans1D2" presStyleIdx="5" presStyleCnt="8"/>
      <dgm:spPr/>
      <dgm:t>
        <a:bodyPr/>
        <a:lstStyle/>
        <a:p>
          <a:endParaRPr lang="es-MX"/>
        </a:p>
      </dgm:t>
    </dgm:pt>
    <dgm:pt modelId="{359B5D10-6B45-4A42-8820-DB676444CE45}" type="pres">
      <dgm:prSet presAssocID="{F3DE0698-B745-4A6C-B43E-BECCF60EAC98}" presName="node" presStyleLbl="node1" presStyleIdx="5" presStyleCnt="8">
        <dgm:presLayoutVars>
          <dgm:bulletEnabled val="1"/>
        </dgm:presLayoutVars>
      </dgm:prSet>
      <dgm:spPr/>
      <dgm:t>
        <a:bodyPr/>
        <a:lstStyle/>
        <a:p>
          <a:endParaRPr lang="es-MX"/>
        </a:p>
      </dgm:t>
    </dgm:pt>
    <dgm:pt modelId="{7ADFC9E9-6F50-4AEC-967A-A30FE7AEFD47}" type="pres">
      <dgm:prSet presAssocID="{D178A391-1C62-4FF7-823F-0DABDA709ADD}" presName="Name9" presStyleLbl="parChTrans1D2" presStyleIdx="6" presStyleCnt="8"/>
      <dgm:spPr/>
      <dgm:t>
        <a:bodyPr/>
        <a:lstStyle/>
        <a:p>
          <a:endParaRPr lang="es-MX"/>
        </a:p>
      </dgm:t>
    </dgm:pt>
    <dgm:pt modelId="{8884C1B6-F06C-4FF5-9962-3F2CC8869333}" type="pres">
      <dgm:prSet presAssocID="{D178A391-1C62-4FF7-823F-0DABDA709ADD}" presName="connTx" presStyleLbl="parChTrans1D2" presStyleIdx="6" presStyleCnt="8"/>
      <dgm:spPr/>
      <dgm:t>
        <a:bodyPr/>
        <a:lstStyle/>
        <a:p>
          <a:endParaRPr lang="es-MX"/>
        </a:p>
      </dgm:t>
    </dgm:pt>
    <dgm:pt modelId="{017473AA-4A23-48E6-AA9D-B834FDA71CD8}" type="pres">
      <dgm:prSet presAssocID="{AEB8F919-ABC0-4C3A-96BA-0A0835F9F3CB}" presName="node" presStyleLbl="node1" presStyleIdx="6" presStyleCnt="8">
        <dgm:presLayoutVars>
          <dgm:bulletEnabled val="1"/>
        </dgm:presLayoutVars>
      </dgm:prSet>
      <dgm:spPr/>
      <dgm:t>
        <a:bodyPr/>
        <a:lstStyle/>
        <a:p>
          <a:endParaRPr lang="es-MX"/>
        </a:p>
      </dgm:t>
    </dgm:pt>
    <dgm:pt modelId="{E5694110-E064-47F6-A5C9-48D0278DD785}" type="pres">
      <dgm:prSet presAssocID="{D6652174-B708-4C38-9376-B26392D3FFA4}" presName="Name9" presStyleLbl="parChTrans1D2" presStyleIdx="7" presStyleCnt="8"/>
      <dgm:spPr/>
      <dgm:t>
        <a:bodyPr/>
        <a:lstStyle/>
        <a:p>
          <a:endParaRPr lang="es-MX"/>
        </a:p>
      </dgm:t>
    </dgm:pt>
    <dgm:pt modelId="{781AFBC4-C8C2-43A6-8985-642CF01CC908}" type="pres">
      <dgm:prSet presAssocID="{D6652174-B708-4C38-9376-B26392D3FFA4}" presName="connTx" presStyleLbl="parChTrans1D2" presStyleIdx="7" presStyleCnt="8"/>
      <dgm:spPr/>
      <dgm:t>
        <a:bodyPr/>
        <a:lstStyle/>
        <a:p>
          <a:endParaRPr lang="es-MX"/>
        </a:p>
      </dgm:t>
    </dgm:pt>
    <dgm:pt modelId="{284EB6E6-E696-458E-8D28-42B29A0F3E72}" type="pres">
      <dgm:prSet presAssocID="{3E5D1021-D7A1-47C0-BF86-AD1775E77E9C}" presName="node" presStyleLbl="node1" presStyleIdx="7" presStyleCnt="8">
        <dgm:presLayoutVars>
          <dgm:bulletEnabled val="1"/>
        </dgm:presLayoutVars>
      </dgm:prSet>
      <dgm:spPr/>
      <dgm:t>
        <a:bodyPr/>
        <a:lstStyle/>
        <a:p>
          <a:endParaRPr lang="es-MX"/>
        </a:p>
      </dgm:t>
    </dgm:pt>
  </dgm:ptLst>
  <dgm:cxnLst>
    <dgm:cxn modelId="{FBF734D7-A227-46E1-A262-3DBAAC9CEF9D}" srcId="{74A48AF4-E606-4DDC-A13E-5A68B1321135}" destId="{BEBAF872-E95D-4C63-9885-709F85CA8344}" srcOrd="1" destOrd="0" parTransId="{6C1959D0-B7E6-4C33-B397-842E7E459F8C}" sibTransId="{14D1DB57-E756-442D-B1E3-C70732426B56}"/>
    <dgm:cxn modelId="{B5F75F55-A342-43A9-89FE-54354A073D8F}" type="presOf" srcId="{2B7DE7F0-59BA-47DF-9DF6-1D4C970D4664}" destId="{9A4C0231-005E-41A2-AFE3-D94D3D28CFED}" srcOrd="0" destOrd="0" presId="urn:microsoft.com/office/officeart/2005/8/layout/radial1"/>
    <dgm:cxn modelId="{C2C4FA40-7AF1-4AFC-BA6F-6403B813CF98}" srcId="{74A48AF4-E606-4DDC-A13E-5A68B1321135}" destId="{1B766E8D-6038-47BC-BDF7-6A9990B48430}" srcOrd="3" destOrd="0" parTransId="{2B7DE7F0-59BA-47DF-9DF6-1D4C970D4664}" sibTransId="{21282BFB-D849-460B-901E-9915F6A9A959}"/>
    <dgm:cxn modelId="{3DF3E17B-7531-40B8-804E-23BCDACBEC07}" type="presOf" srcId="{AEB8F919-ABC0-4C3A-96BA-0A0835F9F3CB}" destId="{017473AA-4A23-48E6-AA9D-B834FDA71CD8}" srcOrd="0" destOrd="0" presId="urn:microsoft.com/office/officeart/2005/8/layout/radial1"/>
    <dgm:cxn modelId="{8D6A9865-8166-46ED-A148-11A831702877}" type="presOf" srcId="{1D113C53-ADBB-4B43-A3B5-5357DCD232FC}" destId="{320C2D71-F94F-4A55-B017-4F09160BA132}" srcOrd="1" destOrd="0" presId="urn:microsoft.com/office/officeart/2005/8/layout/radial1"/>
    <dgm:cxn modelId="{AB69CE12-8775-4853-977A-A187A4A82B0C}" type="presOf" srcId="{66C7F501-85D2-4C7B-8A0C-D96D2705ECA3}" destId="{FB4DA687-56AE-4EA2-9F9C-B58A984C904F}" srcOrd="0" destOrd="0" presId="urn:microsoft.com/office/officeart/2005/8/layout/radial1"/>
    <dgm:cxn modelId="{3BFA1106-E41C-46D4-BA45-84B6069D1650}" type="presOf" srcId="{3E5D1021-D7A1-47C0-BF86-AD1775E77E9C}" destId="{284EB6E6-E696-458E-8D28-42B29A0F3E72}" srcOrd="0" destOrd="0" presId="urn:microsoft.com/office/officeart/2005/8/layout/radial1"/>
    <dgm:cxn modelId="{1CBEA517-1C6B-452D-961B-C484F19D1F3D}" type="presOf" srcId="{BEBAF872-E95D-4C63-9885-709F85CA8344}" destId="{72E16846-1216-40DA-9174-28D010749A6D}" srcOrd="0" destOrd="0" presId="urn:microsoft.com/office/officeart/2005/8/layout/radial1"/>
    <dgm:cxn modelId="{D78057F3-07A4-4FB5-80B6-CD26C800A0D0}" type="presOf" srcId="{1D113C53-ADBB-4B43-A3B5-5357DCD232FC}" destId="{F3281E1C-857E-4759-8F27-95043AD0A58A}" srcOrd="0" destOrd="0" presId="urn:microsoft.com/office/officeart/2005/8/layout/radial1"/>
    <dgm:cxn modelId="{9CEDE3A0-7075-4BD4-927A-4FE1F89FE87F}" type="presOf" srcId="{D178A391-1C62-4FF7-823F-0DABDA709ADD}" destId="{8884C1B6-F06C-4FF5-9962-3F2CC8869333}" srcOrd="1" destOrd="0" presId="urn:microsoft.com/office/officeart/2005/8/layout/radial1"/>
    <dgm:cxn modelId="{56A8CE4E-85C0-4AA5-8AFF-55D2ACF39017}" type="presOf" srcId="{D6652174-B708-4C38-9376-B26392D3FFA4}" destId="{E5694110-E064-47F6-A5C9-48D0278DD785}" srcOrd="0" destOrd="0" presId="urn:microsoft.com/office/officeart/2005/8/layout/radial1"/>
    <dgm:cxn modelId="{3CAA13B7-68B5-4165-B3D1-DE8ECAD443AE}" type="presOf" srcId="{6C1959D0-B7E6-4C33-B397-842E7E459F8C}" destId="{D89BC726-58E0-4C95-A2BC-48EB89E57AB2}" srcOrd="1" destOrd="0" presId="urn:microsoft.com/office/officeart/2005/8/layout/radial1"/>
    <dgm:cxn modelId="{FB6B4B5C-95E8-4F3A-84DC-855E2FA6E111}" type="presOf" srcId="{74A48AF4-E606-4DDC-A13E-5A68B1321135}" destId="{5D388DA4-A39D-4B1E-955C-224387E8B193}" srcOrd="0" destOrd="0" presId="urn:microsoft.com/office/officeart/2005/8/layout/radial1"/>
    <dgm:cxn modelId="{F68082E9-214A-4E24-8D01-A181ADD79630}" type="presOf" srcId="{190261DC-6EA4-4F24-875A-648582F0F2E1}" destId="{8E0DC35E-2A6F-4BC8-934A-8C9D9AF48CB5}" srcOrd="0" destOrd="0" presId="urn:microsoft.com/office/officeart/2005/8/layout/radial1"/>
    <dgm:cxn modelId="{4080E4BB-5C82-480A-9E2F-B71CDBF10242}" type="presOf" srcId="{020AE6C5-8E0D-4674-A812-26C2496F2965}" destId="{43671540-624E-42BC-AC5A-AC626CB0AB94}" srcOrd="1" destOrd="0" presId="urn:microsoft.com/office/officeart/2005/8/layout/radial1"/>
    <dgm:cxn modelId="{88C62EDC-5001-4F8B-9AE4-C98C9B699756}" type="presOf" srcId="{F32BAFD2-F9CC-4BF3-A1DD-72711C9DB220}" destId="{7038EDFD-62F8-4BBE-AE11-A47B8A6F57C5}" srcOrd="0" destOrd="0" presId="urn:microsoft.com/office/officeart/2005/8/layout/radial1"/>
    <dgm:cxn modelId="{A32837A4-BBC9-4468-881A-5D5A3B38E713}" srcId="{74A48AF4-E606-4DDC-A13E-5A68B1321135}" destId="{9DD57AE3-881E-4912-991E-71BB1593AA8F}" srcOrd="4" destOrd="0" parTransId="{2F07899A-6963-47FA-9996-F4A7AFED302E}" sibTransId="{32F0EA44-047C-4546-A1F7-D573B4118636}"/>
    <dgm:cxn modelId="{AAA2BDA5-DB01-4978-8D1A-DA24BEBCC541}" srcId="{74A48AF4-E606-4DDC-A13E-5A68B1321135}" destId="{10E4FE97-C974-4E3A-B460-013D922ABB44}" srcOrd="2" destOrd="0" parTransId="{020AE6C5-8E0D-4674-A812-26C2496F2965}" sibTransId="{7AD8B7D5-2CE1-43ED-81D2-C1B1EA1A1778}"/>
    <dgm:cxn modelId="{6522BBA6-E120-4BCA-A6D5-F9990A864935}" type="presOf" srcId="{2F07899A-6963-47FA-9996-F4A7AFED302E}" destId="{31AB9F4B-2C28-4BB4-9D99-36105141A4FC}" srcOrd="0" destOrd="0" presId="urn:microsoft.com/office/officeart/2005/8/layout/radial1"/>
    <dgm:cxn modelId="{4D5E23B0-9A2C-4922-8E3B-1CEE21915F98}" srcId="{74A48AF4-E606-4DDC-A13E-5A68B1321135}" destId="{F3DE0698-B745-4A6C-B43E-BECCF60EAC98}" srcOrd="5" destOrd="0" parTransId="{1D113C53-ADBB-4B43-A3B5-5357DCD232FC}" sibTransId="{C1E09F09-1F6E-43EA-826B-925DF3E5AFBA}"/>
    <dgm:cxn modelId="{F7896B5B-8C7F-4EE1-875F-6ED3BDF02BEE}" type="presOf" srcId="{D6652174-B708-4C38-9376-B26392D3FFA4}" destId="{781AFBC4-C8C2-43A6-8985-642CF01CC908}" srcOrd="1" destOrd="0" presId="urn:microsoft.com/office/officeart/2005/8/layout/radial1"/>
    <dgm:cxn modelId="{76B465B3-8FDD-4236-A264-9DD79982A08B}" type="presOf" srcId="{1B766E8D-6038-47BC-BDF7-6A9990B48430}" destId="{17D19EE3-4A6C-4801-A946-69BAF1CBECFB}" srcOrd="0" destOrd="0" presId="urn:microsoft.com/office/officeart/2005/8/layout/radial1"/>
    <dgm:cxn modelId="{7ECE13BB-9F34-43AB-9C6A-1E857363C87A}" type="presOf" srcId="{6C1959D0-B7E6-4C33-B397-842E7E459F8C}" destId="{4FCD821E-468E-4C12-B673-67DCE9B654F3}" srcOrd="0" destOrd="0" presId="urn:microsoft.com/office/officeart/2005/8/layout/radial1"/>
    <dgm:cxn modelId="{30E74A00-051D-4D9C-9637-2128CC0CA3DB}" type="presOf" srcId="{190261DC-6EA4-4F24-875A-648582F0F2E1}" destId="{5EC27A05-3B61-4A8B-9B50-A92B93BC1203}" srcOrd="1" destOrd="0" presId="urn:microsoft.com/office/officeart/2005/8/layout/radial1"/>
    <dgm:cxn modelId="{5CDB3705-0A9D-4D98-B999-A03E7FCEF3BD}" type="presOf" srcId="{10E4FE97-C974-4E3A-B460-013D922ABB44}" destId="{120EDB15-1D40-4D17-9D98-2DA64D6131A6}" srcOrd="0" destOrd="0" presId="urn:microsoft.com/office/officeart/2005/8/layout/radial1"/>
    <dgm:cxn modelId="{D148290E-1C84-4DEA-A30B-336D10F6D6BE}" type="presOf" srcId="{2F07899A-6963-47FA-9996-F4A7AFED302E}" destId="{FF256A87-065D-49D9-A74E-6E9B449AC925}" srcOrd="1" destOrd="0" presId="urn:microsoft.com/office/officeart/2005/8/layout/radial1"/>
    <dgm:cxn modelId="{584D3AB4-FD2B-43D1-8784-D31A65065558}" type="presOf" srcId="{9DD57AE3-881E-4912-991E-71BB1593AA8F}" destId="{E0148640-97E0-445C-B1E2-49CCE2FAD331}" srcOrd="0" destOrd="0" presId="urn:microsoft.com/office/officeart/2005/8/layout/radial1"/>
    <dgm:cxn modelId="{C3756B37-DA7D-42EB-A156-912D3D69EFB7}" srcId="{74A48AF4-E606-4DDC-A13E-5A68B1321135}" destId="{F32BAFD2-F9CC-4BF3-A1DD-72711C9DB220}" srcOrd="0" destOrd="0" parTransId="{190261DC-6EA4-4F24-875A-648582F0F2E1}" sibTransId="{60B879AB-94AF-4056-B662-E9E0606011F9}"/>
    <dgm:cxn modelId="{4B521D27-3734-4707-96AC-6108CAC3E39B}" srcId="{66C7F501-85D2-4C7B-8A0C-D96D2705ECA3}" destId="{74A48AF4-E606-4DDC-A13E-5A68B1321135}" srcOrd="0" destOrd="0" parTransId="{D3401229-BBA1-4439-9361-5436796164DB}" sibTransId="{EDB786E0-599A-419F-9506-73B7E8205857}"/>
    <dgm:cxn modelId="{347290A7-8EB4-4BAD-9578-2A3B19780E46}" type="presOf" srcId="{F3DE0698-B745-4A6C-B43E-BECCF60EAC98}" destId="{359B5D10-6B45-4A42-8820-DB676444CE45}" srcOrd="0" destOrd="0" presId="urn:microsoft.com/office/officeart/2005/8/layout/radial1"/>
    <dgm:cxn modelId="{E027CDDB-CA6A-47FB-8435-601946ABAFEA}" type="presOf" srcId="{020AE6C5-8E0D-4674-A812-26C2496F2965}" destId="{91343E1B-5B84-43A8-8BE6-87D7D1824381}" srcOrd="0" destOrd="0" presId="urn:microsoft.com/office/officeart/2005/8/layout/radial1"/>
    <dgm:cxn modelId="{2CA63BE3-8A77-4923-8396-A2C116597B2E}" srcId="{74A48AF4-E606-4DDC-A13E-5A68B1321135}" destId="{AEB8F919-ABC0-4C3A-96BA-0A0835F9F3CB}" srcOrd="6" destOrd="0" parTransId="{D178A391-1C62-4FF7-823F-0DABDA709ADD}" sibTransId="{DED29248-8086-409E-A5F4-AE481F4E307F}"/>
    <dgm:cxn modelId="{DD6283CD-21A4-4037-909F-449C68B87FF4}" type="presOf" srcId="{D178A391-1C62-4FF7-823F-0DABDA709ADD}" destId="{7ADFC9E9-6F50-4AEC-967A-A30FE7AEFD47}" srcOrd="0" destOrd="0" presId="urn:microsoft.com/office/officeart/2005/8/layout/radial1"/>
    <dgm:cxn modelId="{F914B4C0-6B96-444A-8947-9BA09438E36C}" type="presOf" srcId="{2B7DE7F0-59BA-47DF-9DF6-1D4C970D4664}" destId="{531FF18E-7480-4578-9899-6017BD86F429}" srcOrd="1" destOrd="0" presId="urn:microsoft.com/office/officeart/2005/8/layout/radial1"/>
    <dgm:cxn modelId="{C5F35D68-BD39-41F4-93D5-EC244EBCF6A8}" srcId="{74A48AF4-E606-4DDC-A13E-5A68B1321135}" destId="{3E5D1021-D7A1-47C0-BF86-AD1775E77E9C}" srcOrd="7" destOrd="0" parTransId="{D6652174-B708-4C38-9376-B26392D3FFA4}" sibTransId="{905A38C5-B1F7-4AB6-AE21-46F83E477288}"/>
    <dgm:cxn modelId="{1D116EBB-CB0E-4C10-86C0-6732DEBBA532}" type="presParOf" srcId="{FB4DA687-56AE-4EA2-9F9C-B58A984C904F}" destId="{5D388DA4-A39D-4B1E-955C-224387E8B193}" srcOrd="0" destOrd="0" presId="urn:microsoft.com/office/officeart/2005/8/layout/radial1"/>
    <dgm:cxn modelId="{B7A06FA3-48A0-4F1C-A071-6760F2E58DC0}" type="presParOf" srcId="{FB4DA687-56AE-4EA2-9F9C-B58A984C904F}" destId="{8E0DC35E-2A6F-4BC8-934A-8C9D9AF48CB5}" srcOrd="1" destOrd="0" presId="urn:microsoft.com/office/officeart/2005/8/layout/radial1"/>
    <dgm:cxn modelId="{019FDB67-F152-46AF-A64D-8697C2132D35}" type="presParOf" srcId="{8E0DC35E-2A6F-4BC8-934A-8C9D9AF48CB5}" destId="{5EC27A05-3B61-4A8B-9B50-A92B93BC1203}" srcOrd="0" destOrd="0" presId="urn:microsoft.com/office/officeart/2005/8/layout/radial1"/>
    <dgm:cxn modelId="{0202DB69-B4DE-49F6-9D6C-749098DB13C4}" type="presParOf" srcId="{FB4DA687-56AE-4EA2-9F9C-B58A984C904F}" destId="{7038EDFD-62F8-4BBE-AE11-A47B8A6F57C5}" srcOrd="2" destOrd="0" presId="urn:microsoft.com/office/officeart/2005/8/layout/radial1"/>
    <dgm:cxn modelId="{621B44C5-8A5B-4A67-A761-78DD347BB166}" type="presParOf" srcId="{FB4DA687-56AE-4EA2-9F9C-B58A984C904F}" destId="{4FCD821E-468E-4C12-B673-67DCE9B654F3}" srcOrd="3" destOrd="0" presId="urn:microsoft.com/office/officeart/2005/8/layout/radial1"/>
    <dgm:cxn modelId="{4FA343D5-3CC9-4C99-B079-30E5E8E04112}" type="presParOf" srcId="{4FCD821E-468E-4C12-B673-67DCE9B654F3}" destId="{D89BC726-58E0-4C95-A2BC-48EB89E57AB2}" srcOrd="0" destOrd="0" presId="urn:microsoft.com/office/officeart/2005/8/layout/radial1"/>
    <dgm:cxn modelId="{175EA342-4306-414A-9F68-643F5FEB5AAE}" type="presParOf" srcId="{FB4DA687-56AE-4EA2-9F9C-B58A984C904F}" destId="{72E16846-1216-40DA-9174-28D010749A6D}" srcOrd="4" destOrd="0" presId="urn:microsoft.com/office/officeart/2005/8/layout/radial1"/>
    <dgm:cxn modelId="{EAF0DE2D-F27B-48D9-A16B-FE6A4E4D6C5A}" type="presParOf" srcId="{FB4DA687-56AE-4EA2-9F9C-B58A984C904F}" destId="{91343E1B-5B84-43A8-8BE6-87D7D1824381}" srcOrd="5" destOrd="0" presId="urn:microsoft.com/office/officeart/2005/8/layout/radial1"/>
    <dgm:cxn modelId="{C05C3461-94FA-4DA7-90D2-9BA2D68EDC6C}" type="presParOf" srcId="{91343E1B-5B84-43A8-8BE6-87D7D1824381}" destId="{43671540-624E-42BC-AC5A-AC626CB0AB94}" srcOrd="0" destOrd="0" presId="urn:microsoft.com/office/officeart/2005/8/layout/radial1"/>
    <dgm:cxn modelId="{63C9767A-3DEE-42D6-9C6C-B8829F0A27B5}" type="presParOf" srcId="{FB4DA687-56AE-4EA2-9F9C-B58A984C904F}" destId="{120EDB15-1D40-4D17-9D98-2DA64D6131A6}" srcOrd="6" destOrd="0" presId="urn:microsoft.com/office/officeart/2005/8/layout/radial1"/>
    <dgm:cxn modelId="{BCF4C916-5830-4B7F-A4DA-0D413971AA94}" type="presParOf" srcId="{FB4DA687-56AE-4EA2-9F9C-B58A984C904F}" destId="{9A4C0231-005E-41A2-AFE3-D94D3D28CFED}" srcOrd="7" destOrd="0" presId="urn:microsoft.com/office/officeart/2005/8/layout/radial1"/>
    <dgm:cxn modelId="{2704FD40-1EF1-49C1-A521-78C19C4F95AC}" type="presParOf" srcId="{9A4C0231-005E-41A2-AFE3-D94D3D28CFED}" destId="{531FF18E-7480-4578-9899-6017BD86F429}" srcOrd="0" destOrd="0" presId="urn:microsoft.com/office/officeart/2005/8/layout/radial1"/>
    <dgm:cxn modelId="{477522F7-7960-43EE-B940-E097B1FF4EB3}" type="presParOf" srcId="{FB4DA687-56AE-4EA2-9F9C-B58A984C904F}" destId="{17D19EE3-4A6C-4801-A946-69BAF1CBECFB}" srcOrd="8" destOrd="0" presId="urn:microsoft.com/office/officeart/2005/8/layout/radial1"/>
    <dgm:cxn modelId="{47FBB82C-C41E-4A5B-B0E1-7982CAA8E7B8}" type="presParOf" srcId="{FB4DA687-56AE-4EA2-9F9C-B58A984C904F}" destId="{31AB9F4B-2C28-4BB4-9D99-36105141A4FC}" srcOrd="9" destOrd="0" presId="urn:microsoft.com/office/officeart/2005/8/layout/radial1"/>
    <dgm:cxn modelId="{651C144F-483C-4652-B3DA-41F5C0A480AF}" type="presParOf" srcId="{31AB9F4B-2C28-4BB4-9D99-36105141A4FC}" destId="{FF256A87-065D-49D9-A74E-6E9B449AC925}" srcOrd="0" destOrd="0" presId="urn:microsoft.com/office/officeart/2005/8/layout/radial1"/>
    <dgm:cxn modelId="{37022EDB-C76E-4704-A596-1B60EB817228}" type="presParOf" srcId="{FB4DA687-56AE-4EA2-9F9C-B58A984C904F}" destId="{E0148640-97E0-445C-B1E2-49CCE2FAD331}" srcOrd="10" destOrd="0" presId="urn:microsoft.com/office/officeart/2005/8/layout/radial1"/>
    <dgm:cxn modelId="{ED6295A4-8413-464E-8BCC-4C84F50CB342}" type="presParOf" srcId="{FB4DA687-56AE-4EA2-9F9C-B58A984C904F}" destId="{F3281E1C-857E-4759-8F27-95043AD0A58A}" srcOrd="11" destOrd="0" presId="urn:microsoft.com/office/officeart/2005/8/layout/radial1"/>
    <dgm:cxn modelId="{01EE9337-98BD-4AAA-9E43-EA5BDF01BE5E}" type="presParOf" srcId="{F3281E1C-857E-4759-8F27-95043AD0A58A}" destId="{320C2D71-F94F-4A55-B017-4F09160BA132}" srcOrd="0" destOrd="0" presId="urn:microsoft.com/office/officeart/2005/8/layout/radial1"/>
    <dgm:cxn modelId="{BFAEF974-3B5F-491D-9723-67CF7545598F}" type="presParOf" srcId="{FB4DA687-56AE-4EA2-9F9C-B58A984C904F}" destId="{359B5D10-6B45-4A42-8820-DB676444CE45}" srcOrd="12" destOrd="0" presId="urn:microsoft.com/office/officeart/2005/8/layout/radial1"/>
    <dgm:cxn modelId="{2315B59D-2274-4980-931F-8B735CBC0231}" type="presParOf" srcId="{FB4DA687-56AE-4EA2-9F9C-B58A984C904F}" destId="{7ADFC9E9-6F50-4AEC-967A-A30FE7AEFD47}" srcOrd="13" destOrd="0" presId="urn:microsoft.com/office/officeart/2005/8/layout/radial1"/>
    <dgm:cxn modelId="{EEFCEB72-B256-4A8C-86D6-44D5D4E8FE86}" type="presParOf" srcId="{7ADFC9E9-6F50-4AEC-967A-A30FE7AEFD47}" destId="{8884C1B6-F06C-4FF5-9962-3F2CC8869333}" srcOrd="0" destOrd="0" presId="urn:microsoft.com/office/officeart/2005/8/layout/radial1"/>
    <dgm:cxn modelId="{36A126F8-2B37-4A2F-90A2-07A15E4326B8}" type="presParOf" srcId="{FB4DA687-56AE-4EA2-9F9C-B58A984C904F}" destId="{017473AA-4A23-48E6-AA9D-B834FDA71CD8}" srcOrd="14" destOrd="0" presId="urn:microsoft.com/office/officeart/2005/8/layout/radial1"/>
    <dgm:cxn modelId="{B7638F59-29BC-40B4-AA41-BF5D479998FF}" type="presParOf" srcId="{FB4DA687-56AE-4EA2-9F9C-B58A984C904F}" destId="{E5694110-E064-47F6-A5C9-48D0278DD785}" srcOrd="15" destOrd="0" presId="urn:microsoft.com/office/officeart/2005/8/layout/radial1"/>
    <dgm:cxn modelId="{9FC04194-A79C-42AE-9A18-95B753D806A5}" type="presParOf" srcId="{E5694110-E064-47F6-A5C9-48D0278DD785}" destId="{781AFBC4-C8C2-43A6-8985-642CF01CC908}" srcOrd="0" destOrd="0" presId="urn:microsoft.com/office/officeart/2005/8/layout/radial1"/>
    <dgm:cxn modelId="{53B01930-13C1-4735-852C-B304EEE8AE9D}" type="presParOf" srcId="{FB4DA687-56AE-4EA2-9F9C-B58A984C904F}" destId="{284EB6E6-E696-458E-8D28-42B29A0F3E72}"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55CBD8-2CCF-4491-A352-B855C1B944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s-MX"/>
        </a:p>
      </dgm:t>
    </dgm:pt>
    <dgm:pt modelId="{757A989D-A575-43EF-83F6-3E5745461891}">
      <dgm:prSet phldrT="[Texto]"/>
      <dgm:spPr/>
      <dgm:t>
        <a:bodyPr/>
        <a:lstStyle/>
        <a:p>
          <a:r>
            <a:rPr lang="en-US" dirty="0" smtClean="0"/>
            <a:t>Procedimientos de </a:t>
          </a:r>
        </a:p>
        <a:p>
          <a:r>
            <a:rPr lang="en-US" dirty="0" smtClean="0"/>
            <a:t>contratación</a:t>
          </a:r>
          <a:endParaRPr lang="es-MX" dirty="0"/>
        </a:p>
      </dgm:t>
    </dgm:pt>
    <dgm:pt modelId="{E23724F6-7AA8-45D4-8951-3FB10269015C}" type="parTrans" cxnId="{E48F7A8E-2488-44C3-9E85-09CCE6C326B2}">
      <dgm:prSet/>
      <dgm:spPr/>
      <dgm:t>
        <a:bodyPr/>
        <a:lstStyle/>
        <a:p>
          <a:endParaRPr lang="es-MX"/>
        </a:p>
      </dgm:t>
    </dgm:pt>
    <dgm:pt modelId="{100443DC-B9BD-43F2-BB02-FD40D834C3A3}" type="sibTrans" cxnId="{E48F7A8E-2488-44C3-9E85-09CCE6C326B2}">
      <dgm:prSet/>
      <dgm:spPr/>
      <dgm:t>
        <a:bodyPr/>
        <a:lstStyle/>
        <a:p>
          <a:endParaRPr lang="es-MX"/>
        </a:p>
      </dgm:t>
    </dgm:pt>
    <dgm:pt modelId="{3BDA34A3-9F3A-4377-B1F6-6896F8D0EFE1}">
      <dgm:prSet phldrT="[Texto]"/>
      <dgm:spPr/>
      <dgm:t>
        <a:bodyPr/>
        <a:lstStyle/>
        <a:p>
          <a:r>
            <a:rPr lang="en-US" dirty="0" smtClean="0"/>
            <a:t>Licitación pública</a:t>
          </a:r>
          <a:endParaRPr lang="es-MX" dirty="0"/>
        </a:p>
      </dgm:t>
    </dgm:pt>
    <dgm:pt modelId="{40BBF85D-1A87-4539-AF5D-497568E54094}" type="parTrans" cxnId="{1547EDE8-988C-46A2-B7B8-195966324D01}">
      <dgm:prSet/>
      <dgm:spPr>
        <a:ln>
          <a:solidFill>
            <a:schemeClr val="tx1"/>
          </a:solidFill>
        </a:ln>
      </dgm:spPr>
      <dgm:t>
        <a:bodyPr/>
        <a:lstStyle/>
        <a:p>
          <a:endParaRPr lang="es-MX"/>
        </a:p>
      </dgm:t>
    </dgm:pt>
    <dgm:pt modelId="{05AFE087-6F6E-4BBF-9E70-7AF1964A1346}" type="sibTrans" cxnId="{1547EDE8-988C-46A2-B7B8-195966324D01}">
      <dgm:prSet/>
      <dgm:spPr/>
      <dgm:t>
        <a:bodyPr/>
        <a:lstStyle/>
        <a:p>
          <a:endParaRPr lang="es-MX"/>
        </a:p>
      </dgm:t>
    </dgm:pt>
    <dgm:pt modelId="{1FA707C6-A544-4209-9179-9151FE554E85}">
      <dgm:prSet phldrT="[Texto]"/>
      <dgm:spPr/>
      <dgm:t>
        <a:bodyPr/>
        <a:lstStyle/>
        <a:p>
          <a:r>
            <a:rPr lang="en-US" dirty="0" smtClean="0"/>
            <a:t>Invitacion a cuando menos tres personas</a:t>
          </a:r>
          <a:endParaRPr lang="es-MX" dirty="0"/>
        </a:p>
      </dgm:t>
    </dgm:pt>
    <dgm:pt modelId="{7F353A39-D1FC-4B4A-8B1E-A14AD311BFD5}" type="parTrans" cxnId="{CA93DA9D-9E76-4CE6-AD61-A75D1132DA75}">
      <dgm:prSet/>
      <dgm:spPr>
        <a:ln>
          <a:solidFill>
            <a:schemeClr val="tx1"/>
          </a:solidFill>
        </a:ln>
      </dgm:spPr>
      <dgm:t>
        <a:bodyPr/>
        <a:lstStyle/>
        <a:p>
          <a:endParaRPr lang="es-MX"/>
        </a:p>
      </dgm:t>
    </dgm:pt>
    <dgm:pt modelId="{ADBF3C0C-8D30-4EEA-B88E-1F30EFC83B53}" type="sibTrans" cxnId="{CA93DA9D-9E76-4CE6-AD61-A75D1132DA75}">
      <dgm:prSet/>
      <dgm:spPr/>
      <dgm:t>
        <a:bodyPr/>
        <a:lstStyle/>
        <a:p>
          <a:endParaRPr lang="es-MX"/>
        </a:p>
      </dgm:t>
    </dgm:pt>
    <dgm:pt modelId="{8DF5EFA0-C01B-4814-8684-7632144DA9D2}">
      <dgm:prSet/>
      <dgm:spPr/>
      <dgm:t>
        <a:bodyPr/>
        <a:lstStyle/>
        <a:p>
          <a:r>
            <a:rPr lang="en-US" dirty="0" smtClean="0"/>
            <a:t>Adjudicaciones directas</a:t>
          </a:r>
          <a:endParaRPr lang="es-MX" dirty="0"/>
        </a:p>
      </dgm:t>
    </dgm:pt>
    <dgm:pt modelId="{D4A129CA-1841-431C-BAAC-7D92CD60EABE}" type="parTrans" cxnId="{0AB9AB4A-9CF5-4AEF-9F31-94459CC9DF26}">
      <dgm:prSet/>
      <dgm:spPr>
        <a:ln>
          <a:solidFill>
            <a:schemeClr val="tx1"/>
          </a:solidFill>
        </a:ln>
      </dgm:spPr>
      <dgm:t>
        <a:bodyPr/>
        <a:lstStyle/>
        <a:p>
          <a:endParaRPr lang="es-MX"/>
        </a:p>
      </dgm:t>
    </dgm:pt>
    <dgm:pt modelId="{EEBE655D-6A4C-4683-94A7-0F847EA8EC29}" type="sibTrans" cxnId="{0AB9AB4A-9CF5-4AEF-9F31-94459CC9DF26}">
      <dgm:prSet/>
      <dgm:spPr/>
      <dgm:t>
        <a:bodyPr/>
        <a:lstStyle/>
        <a:p>
          <a:endParaRPr lang="es-MX"/>
        </a:p>
      </dgm:t>
    </dgm:pt>
    <dgm:pt modelId="{D3D003DA-C109-4536-91BB-92DC87505E03}" type="pres">
      <dgm:prSet presAssocID="{6E55CBD8-2CCF-4491-A352-B855C1B94494}" presName="mainComposite" presStyleCnt="0">
        <dgm:presLayoutVars>
          <dgm:chPref val="1"/>
          <dgm:dir/>
          <dgm:animOne val="branch"/>
          <dgm:animLvl val="lvl"/>
          <dgm:resizeHandles val="exact"/>
        </dgm:presLayoutVars>
      </dgm:prSet>
      <dgm:spPr/>
      <dgm:t>
        <a:bodyPr/>
        <a:lstStyle/>
        <a:p>
          <a:endParaRPr lang="es-MX"/>
        </a:p>
      </dgm:t>
    </dgm:pt>
    <dgm:pt modelId="{2D933D1F-B053-4414-A189-E4ED3852C93B}" type="pres">
      <dgm:prSet presAssocID="{6E55CBD8-2CCF-4491-A352-B855C1B94494}" presName="hierFlow" presStyleCnt="0"/>
      <dgm:spPr/>
    </dgm:pt>
    <dgm:pt modelId="{6DB62C74-5617-4E61-895B-62D8E7E791C9}" type="pres">
      <dgm:prSet presAssocID="{6E55CBD8-2CCF-4491-A352-B855C1B94494}" presName="hierChild1" presStyleCnt="0">
        <dgm:presLayoutVars>
          <dgm:chPref val="1"/>
          <dgm:animOne val="branch"/>
          <dgm:animLvl val="lvl"/>
        </dgm:presLayoutVars>
      </dgm:prSet>
      <dgm:spPr/>
    </dgm:pt>
    <dgm:pt modelId="{8E134C17-7BED-4739-81BD-F5096488BED3}" type="pres">
      <dgm:prSet presAssocID="{757A989D-A575-43EF-83F6-3E5745461891}" presName="Name14" presStyleCnt="0"/>
      <dgm:spPr/>
    </dgm:pt>
    <dgm:pt modelId="{C1DEB63C-63E3-4EB4-807D-01823FF50B20}" type="pres">
      <dgm:prSet presAssocID="{757A989D-A575-43EF-83F6-3E5745461891}" presName="level1Shape" presStyleLbl="node0" presStyleIdx="0" presStyleCnt="1">
        <dgm:presLayoutVars>
          <dgm:chPref val="3"/>
        </dgm:presLayoutVars>
      </dgm:prSet>
      <dgm:spPr/>
      <dgm:t>
        <a:bodyPr/>
        <a:lstStyle/>
        <a:p>
          <a:endParaRPr lang="es-MX"/>
        </a:p>
      </dgm:t>
    </dgm:pt>
    <dgm:pt modelId="{78AF6DE0-6C74-419E-8912-09F48B88E216}" type="pres">
      <dgm:prSet presAssocID="{757A989D-A575-43EF-83F6-3E5745461891}" presName="hierChild2" presStyleCnt="0"/>
      <dgm:spPr/>
    </dgm:pt>
    <dgm:pt modelId="{64AADCDF-573A-4AF0-A897-2EF77FB147C4}" type="pres">
      <dgm:prSet presAssocID="{40BBF85D-1A87-4539-AF5D-497568E54094}" presName="Name19" presStyleLbl="parChTrans1D2" presStyleIdx="0" presStyleCnt="3"/>
      <dgm:spPr/>
      <dgm:t>
        <a:bodyPr/>
        <a:lstStyle/>
        <a:p>
          <a:endParaRPr lang="es-MX"/>
        </a:p>
      </dgm:t>
    </dgm:pt>
    <dgm:pt modelId="{DB4A9072-6191-4D85-9112-88C0E070C42A}" type="pres">
      <dgm:prSet presAssocID="{3BDA34A3-9F3A-4377-B1F6-6896F8D0EFE1}" presName="Name21" presStyleCnt="0"/>
      <dgm:spPr/>
    </dgm:pt>
    <dgm:pt modelId="{4C892F24-C283-41EB-8A9C-E1AE353D23E9}" type="pres">
      <dgm:prSet presAssocID="{3BDA34A3-9F3A-4377-B1F6-6896F8D0EFE1}" presName="level2Shape" presStyleLbl="node2" presStyleIdx="0" presStyleCnt="3"/>
      <dgm:spPr/>
      <dgm:t>
        <a:bodyPr/>
        <a:lstStyle/>
        <a:p>
          <a:endParaRPr lang="es-MX"/>
        </a:p>
      </dgm:t>
    </dgm:pt>
    <dgm:pt modelId="{657C8CD3-0A08-4F38-BB83-3A680593EDDA}" type="pres">
      <dgm:prSet presAssocID="{3BDA34A3-9F3A-4377-B1F6-6896F8D0EFE1}" presName="hierChild3" presStyleCnt="0"/>
      <dgm:spPr/>
    </dgm:pt>
    <dgm:pt modelId="{B53D6C68-1C27-4D59-97BF-B7850CC66FB9}" type="pres">
      <dgm:prSet presAssocID="{7F353A39-D1FC-4B4A-8B1E-A14AD311BFD5}" presName="Name19" presStyleLbl="parChTrans1D2" presStyleIdx="1" presStyleCnt="3"/>
      <dgm:spPr/>
      <dgm:t>
        <a:bodyPr/>
        <a:lstStyle/>
        <a:p>
          <a:endParaRPr lang="es-MX"/>
        </a:p>
      </dgm:t>
    </dgm:pt>
    <dgm:pt modelId="{32C9C9F9-B4FE-4BE4-95E7-75CF94D16781}" type="pres">
      <dgm:prSet presAssocID="{1FA707C6-A544-4209-9179-9151FE554E85}" presName="Name21" presStyleCnt="0"/>
      <dgm:spPr/>
    </dgm:pt>
    <dgm:pt modelId="{1B8714DB-E79F-438D-AAF6-01AB0C91B63D}" type="pres">
      <dgm:prSet presAssocID="{1FA707C6-A544-4209-9179-9151FE554E85}" presName="level2Shape" presStyleLbl="node2" presStyleIdx="1" presStyleCnt="3"/>
      <dgm:spPr/>
      <dgm:t>
        <a:bodyPr/>
        <a:lstStyle/>
        <a:p>
          <a:endParaRPr lang="es-MX"/>
        </a:p>
      </dgm:t>
    </dgm:pt>
    <dgm:pt modelId="{8BE4A1F5-97C8-4EEA-B37E-9E6935D8912D}" type="pres">
      <dgm:prSet presAssocID="{1FA707C6-A544-4209-9179-9151FE554E85}" presName="hierChild3" presStyleCnt="0"/>
      <dgm:spPr/>
    </dgm:pt>
    <dgm:pt modelId="{F654EB44-A13E-4C92-AB9B-2F818CF77C79}" type="pres">
      <dgm:prSet presAssocID="{D4A129CA-1841-431C-BAAC-7D92CD60EABE}" presName="Name19" presStyleLbl="parChTrans1D2" presStyleIdx="2" presStyleCnt="3"/>
      <dgm:spPr/>
      <dgm:t>
        <a:bodyPr/>
        <a:lstStyle/>
        <a:p>
          <a:endParaRPr lang="es-MX"/>
        </a:p>
      </dgm:t>
    </dgm:pt>
    <dgm:pt modelId="{0558B1F5-C0A8-4469-A1FB-716EF91FB841}" type="pres">
      <dgm:prSet presAssocID="{8DF5EFA0-C01B-4814-8684-7632144DA9D2}" presName="Name21" presStyleCnt="0"/>
      <dgm:spPr/>
    </dgm:pt>
    <dgm:pt modelId="{79FB759F-0036-4397-9D92-B394D6FBFD75}" type="pres">
      <dgm:prSet presAssocID="{8DF5EFA0-C01B-4814-8684-7632144DA9D2}" presName="level2Shape" presStyleLbl="node2" presStyleIdx="2" presStyleCnt="3"/>
      <dgm:spPr/>
      <dgm:t>
        <a:bodyPr/>
        <a:lstStyle/>
        <a:p>
          <a:endParaRPr lang="es-MX"/>
        </a:p>
      </dgm:t>
    </dgm:pt>
    <dgm:pt modelId="{722588D7-8A80-4134-88A3-C2EC219D5024}" type="pres">
      <dgm:prSet presAssocID="{8DF5EFA0-C01B-4814-8684-7632144DA9D2}" presName="hierChild3" presStyleCnt="0"/>
      <dgm:spPr/>
    </dgm:pt>
    <dgm:pt modelId="{67FAB740-C82F-40A8-A889-48E05C8F5ADC}" type="pres">
      <dgm:prSet presAssocID="{6E55CBD8-2CCF-4491-A352-B855C1B94494}" presName="bgShapesFlow" presStyleCnt="0"/>
      <dgm:spPr/>
    </dgm:pt>
  </dgm:ptLst>
  <dgm:cxnLst>
    <dgm:cxn modelId="{5E02BE31-AAE2-4470-B343-377562DEC844}" type="presOf" srcId="{8DF5EFA0-C01B-4814-8684-7632144DA9D2}" destId="{79FB759F-0036-4397-9D92-B394D6FBFD75}" srcOrd="0" destOrd="0" presId="urn:microsoft.com/office/officeart/2005/8/layout/hierarchy6"/>
    <dgm:cxn modelId="{1547EDE8-988C-46A2-B7B8-195966324D01}" srcId="{757A989D-A575-43EF-83F6-3E5745461891}" destId="{3BDA34A3-9F3A-4377-B1F6-6896F8D0EFE1}" srcOrd="0" destOrd="0" parTransId="{40BBF85D-1A87-4539-AF5D-497568E54094}" sibTransId="{05AFE087-6F6E-4BBF-9E70-7AF1964A1346}"/>
    <dgm:cxn modelId="{0AB9AB4A-9CF5-4AEF-9F31-94459CC9DF26}" srcId="{757A989D-A575-43EF-83F6-3E5745461891}" destId="{8DF5EFA0-C01B-4814-8684-7632144DA9D2}" srcOrd="2" destOrd="0" parTransId="{D4A129CA-1841-431C-BAAC-7D92CD60EABE}" sibTransId="{EEBE655D-6A4C-4683-94A7-0F847EA8EC29}"/>
    <dgm:cxn modelId="{803ACF38-4D6C-4A3E-84ED-71E1F7B01871}" type="presOf" srcId="{D4A129CA-1841-431C-BAAC-7D92CD60EABE}" destId="{F654EB44-A13E-4C92-AB9B-2F818CF77C79}" srcOrd="0" destOrd="0" presId="urn:microsoft.com/office/officeart/2005/8/layout/hierarchy6"/>
    <dgm:cxn modelId="{57ED67E4-6A7D-401A-952A-0CF89419C22C}" type="presOf" srcId="{3BDA34A3-9F3A-4377-B1F6-6896F8D0EFE1}" destId="{4C892F24-C283-41EB-8A9C-E1AE353D23E9}" srcOrd="0" destOrd="0" presId="urn:microsoft.com/office/officeart/2005/8/layout/hierarchy6"/>
    <dgm:cxn modelId="{F84CDF51-1B05-47BD-B3B6-1F764CDE74F9}" type="presOf" srcId="{40BBF85D-1A87-4539-AF5D-497568E54094}" destId="{64AADCDF-573A-4AF0-A897-2EF77FB147C4}" srcOrd="0" destOrd="0" presId="urn:microsoft.com/office/officeart/2005/8/layout/hierarchy6"/>
    <dgm:cxn modelId="{E48F7A8E-2488-44C3-9E85-09CCE6C326B2}" srcId="{6E55CBD8-2CCF-4491-A352-B855C1B94494}" destId="{757A989D-A575-43EF-83F6-3E5745461891}" srcOrd="0" destOrd="0" parTransId="{E23724F6-7AA8-45D4-8951-3FB10269015C}" sibTransId="{100443DC-B9BD-43F2-BB02-FD40D834C3A3}"/>
    <dgm:cxn modelId="{8BD8DD70-4F45-4CAF-B901-34E4C4A1685F}" type="presOf" srcId="{757A989D-A575-43EF-83F6-3E5745461891}" destId="{C1DEB63C-63E3-4EB4-807D-01823FF50B20}" srcOrd="0" destOrd="0" presId="urn:microsoft.com/office/officeart/2005/8/layout/hierarchy6"/>
    <dgm:cxn modelId="{CA93DA9D-9E76-4CE6-AD61-A75D1132DA75}" srcId="{757A989D-A575-43EF-83F6-3E5745461891}" destId="{1FA707C6-A544-4209-9179-9151FE554E85}" srcOrd="1" destOrd="0" parTransId="{7F353A39-D1FC-4B4A-8B1E-A14AD311BFD5}" sibTransId="{ADBF3C0C-8D30-4EEA-B88E-1F30EFC83B53}"/>
    <dgm:cxn modelId="{14ECD869-7977-4BDF-885B-0E15E615B3E3}" type="presOf" srcId="{7F353A39-D1FC-4B4A-8B1E-A14AD311BFD5}" destId="{B53D6C68-1C27-4D59-97BF-B7850CC66FB9}" srcOrd="0" destOrd="0" presId="urn:microsoft.com/office/officeart/2005/8/layout/hierarchy6"/>
    <dgm:cxn modelId="{C307F5CD-A5C8-4778-8951-29F8A116E78E}" type="presOf" srcId="{6E55CBD8-2CCF-4491-A352-B855C1B94494}" destId="{D3D003DA-C109-4536-91BB-92DC87505E03}" srcOrd="0" destOrd="0" presId="urn:microsoft.com/office/officeart/2005/8/layout/hierarchy6"/>
    <dgm:cxn modelId="{68D08963-EDFC-48F0-A68A-EB3465EF39EE}" type="presOf" srcId="{1FA707C6-A544-4209-9179-9151FE554E85}" destId="{1B8714DB-E79F-438D-AAF6-01AB0C91B63D}" srcOrd="0" destOrd="0" presId="urn:microsoft.com/office/officeart/2005/8/layout/hierarchy6"/>
    <dgm:cxn modelId="{1BC8ED65-E3E5-45DD-9868-C79CB3FCE148}" type="presParOf" srcId="{D3D003DA-C109-4536-91BB-92DC87505E03}" destId="{2D933D1F-B053-4414-A189-E4ED3852C93B}" srcOrd="0" destOrd="0" presId="urn:microsoft.com/office/officeart/2005/8/layout/hierarchy6"/>
    <dgm:cxn modelId="{6C987DAC-4556-4221-B817-E5ADEB05BADA}" type="presParOf" srcId="{2D933D1F-B053-4414-A189-E4ED3852C93B}" destId="{6DB62C74-5617-4E61-895B-62D8E7E791C9}" srcOrd="0" destOrd="0" presId="urn:microsoft.com/office/officeart/2005/8/layout/hierarchy6"/>
    <dgm:cxn modelId="{F49CD18E-C207-46A3-BD41-33BF30CB3520}" type="presParOf" srcId="{6DB62C74-5617-4E61-895B-62D8E7E791C9}" destId="{8E134C17-7BED-4739-81BD-F5096488BED3}" srcOrd="0" destOrd="0" presId="urn:microsoft.com/office/officeart/2005/8/layout/hierarchy6"/>
    <dgm:cxn modelId="{7A19BBE4-E5FA-4D6D-BE21-C0DD39FD9E22}" type="presParOf" srcId="{8E134C17-7BED-4739-81BD-F5096488BED3}" destId="{C1DEB63C-63E3-4EB4-807D-01823FF50B20}" srcOrd="0" destOrd="0" presId="urn:microsoft.com/office/officeart/2005/8/layout/hierarchy6"/>
    <dgm:cxn modelId="{587D778E-1DA5-43CB-8E97-E3E102CEDFD5}" type="presParOf" srcId="{8E134C17-7BED-4739-81BD-F5096488BED3}" destId="{78AF6DE0-6C74-419E-8912-09F48B88E216}" srcOrd="1" destOrd="0" presId="urn:microsoft.com/office/officeart/2005/8/layout/hierarchy6"/>
    <dgm:cxn modelId="{63035E1F-D2C3-44C1-94D3-478CCA4992D8}" type="presParOf" srcId="{78AF6DE0-6C74-419E-8912-09F48B88E216}" destId="{64AADCDF-573A-4AF0-A897-2EF77FB147C4}" srcOrd="0" destOrd="0" presId="urn:microsoft.com/office/officeart/2005/8/layout/hierarchy6"/>
    <dgm:cxn modelId="{0AA76C6B-41D6-453D-A965-ACF11011DC10}" type="presParOf" srcId="{78AF6DE0-6C74-419E-8912-09F48B88E216}" destId="{DB4A9072-6191-4D85-9112-88C0E070C42A}" srcOrd="1" destOrd="0" presId="urn:microsoft.com/office/officeart/2005/8/layout/hierarchy6"/>
    <dgm:cxn modelId="{5C3DB114-7874-4BC7-819B-47A699720BFF}" type="presParOf" srcId="{DB4A9072-6191-4D85-9112-88C0E070C42A}" destId="{4C892F24-C283-41EB-8A9C-E1AE353D23E9}" srcOrd="0" destOrd="0" presId="urn:microsoft.com/office/officeart/2005/8/layout/hierarchy6"/>
    <dgm:cxn modelId="{810885F3-BF99-4432-B8EB-3F55F08E4280}" type="presParOf" srcId="{DB4A9072-6191-4D85-9112-88C0E070C42A}" destId="{657C8CD3-0A08-4F38-BB83-3A680593EDDA}" srcOrd="1" destOrd="0" presId="urn:microsoft.com/office/officeart/2005/8/layout/hierarchy6"/>
    <dgm:cxn modelId="{2C67513A-BCBE-4DC4-A3BE-3CD40BF9DA8C}" type="presParOf" srcId="{78AF6DE0-6C74-419E-8912-09F48B88E216}" destId="{B53D6C68-1C27-4D59-97BF-B7850CC66FB9}" srcOrd="2" destOrd="0" presId="urn:microsoft.com/office/officeart/2005/8/layout/hierarchy6"/>
    <dgm:cxn modelId="{10EADB9E-56DF-4A8B-95E8-DBCADDDC8215}" type="presParOf" srcId="{78AF6DE0-6C74-419E-8912-09F48B88E216}" destId="{32C9C9F9-B4FE-4BE4-95E7-75CF94D16781}" srcOrd="3" destOrd="0" presId="urn:microsoft.com/office/officeart/2005/8/layout/hierarchy6"/>
    <dgm:cxn modelId="{FC40A6AD-856F-47E9-916F-849A2C2AF85D}" type="presParOf" srcId="{32C9C9F9-B4FE-4BE4-95E7-75CF94D16781}" destId="{1B8714DB-E79F-438D-AAF6-01AB0C91B63D}" srcOrd="0" destOrd="0" presId="urn:microsoft.com/office/officeart/2005/8/layout/hierarchy6"/>
    <dgm:cxn modelId="{4D2AB912-0277-4A05-9D58-F120F2AD2B56}" type="presParOf" srcId="{32C9C9F9-B4FE-4BE4-95E7-75CF94D16781}" destId="{8BE4A1F5-97C8-4EEA-B37E-9E6935D8912D}" srcOrd="1" destOrd="0" presId="urn:microsoft.com/office/officeart/2005/8/layout/hierarchy6"/>
    <dgm:cxn modelId="{8AE816BD-1219-4290-BF77-09350C0F9CFA}" type="presParOf" srcId="{78AF6DE0-6C74-419E-8912-09F48B88E216}" destId="{F654EB44-A13E-4C92-AB9B-2F818CF77C79}" srcOrd="4" destOrd="0" presId="urn:microsoft.com/office/officeart/2005/8/layout/hierarchy6"/>
    <dgm:cxn modelId="{E6E2F897-4E6D-4374-9E38-2C45306941C7}" type="presParOf" srcId="{78AF6DE0-6C74-419E-8912-09F48B88E216}" destId="{0558B1F5-C0A8-4469-A1FB-716EF91FB841}" srcOrd="5" destOrd="0" presId="urn:microsoft.com/office/officeart/2005/8/layout/hierarchy6"/>
    <dgm:cxn modelId="{8475E2EA-CD07-4718-B7B0-519D8FC99BA1}" type="presParOf" srcId="{0558B1F5-C0A8-4469-A1FB-716EF91FB841}" destId="{79FB759F-0036-4397-9D92-B394D6FBFD75}" srcOrd="0" destOrd="0" presId="urn:microsoft.com/office/officeart/2005/8/layout/hierarchy6"/>
    <dgm:cxn modelId="{94DABBC3-3357-465E-8C4B-0A3724909582}" type="presParOf" srcId="{0558B1F5-C0A8-4469-A1FB-716EF91FB841}" destId="{722588D7-8A80-4134-88A3-C2EC219D5024}" srcOrd="1" destOrd="0" presId="urn:microsoft.com/office/officeart/2005/8/layout/hierarchy6"/>
    <dgm:cxn modelId="{107CFFCA-229F-4E8E-88C9-A166F72DDF78}" type="presParOf" srcId="{D3D003DA-C109-4536-91BB-92DC87505E03}" destId="{67FAB740-C82F-40A8-A889-48E05C8F5AD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55CBD8-2CCF-4491-A352-B855C1B944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s-MX"/>
        </a:p>
      </dgm:t>
    </dgm:pt>
    <dgm:pt modelId="{757A989D-A575-43EF-83F6-3E5745461891}">
      <dgm:prSet phldrT="[Texto]"/>
      <dgm:spPr/>
      <dgm:t>
        <a:bodyPr/>
        <a:lstStyle/>
        <a:p>
          <a:r>
            <a:rPr lang="en-US" b="1" dirty="0" smtClean="0"/>
            <a:t>Tipo de trabajos</a:t>
          </a:r>
          <a:endParaRPr lang="es-MX" b="1" dirty="0"/>
        </a:p>
      </dgm:t>
    </dgm:pt>
    <dgm:pt modelId="{E23724F6-7AA8-45D4-8951-3FB10269015C}" type="parTrans" cxnId="{E48F7A8E-2488-44C3-9E85-09CCE6C326B2}">
      <dgm:prSet/>
      <dgm:spPr/>
      <dgm:t>
        <a:bodyPr/>
        <a:lstStyle/>
        <a:p>
          <a:endParaRPr lang="es-MX"/>
        </a:p>
      </dgm:t>
    </dgm:pt>
    <dgm:pt modelId="{100443DC-B9BD-43F2-BB02-FD40D834C3A3}" type="sibTrans" cxnId="{E48F7A8E-2488-44C3-9E85-09CCE6C326B2}">
      <dgm:prSet/>
      <dgm:spPr/>
      <dgm:t>
        <a:bodyPr/>
        <a:lstStyle/>
        <a:p>
          <a:endParaRPr lang="es-MX"/>
        </a:p>
      </dgm:t>
    </dgm:pt>
    <dgm:pt modelId="{3BDA34A3-9F3A-4377-B1F6-6896F8D0EFE1}">
      <dgm:prSet phldrT="[Texto]"/>
      <dgm:spPr/>
      <dgm:t>
        <a:bodyPr/>
        <a:lstStyle/>
        <a:p>
          <a:endParaRPr lang="es-MX" b="1" dirty="0" smtClean="0"/>
        </a:p>
        <a:p>
          <a:r>
            <a:rPr lang="es-MX" b="1" dirty="0" smtClean="0"/>
            <a:t>Adquisición de </a:t>
          </a:r>
        </a:p>
        <a:p>
          <a:r>
            <a:rPr lang="es-MX" b="1" dirty="0" smtClean="0"/>
            <a:t>bienes</a:t>
          </a:r>
        </a:p>
        <a:p>
          <a:endParaRPr lang="en-US" b="1" dirty="0" smtClean="0"/>
        </a:p>
      </dgm:t>
    </dgm:pt>
    <dgm:pt modelId="{40BBF85D-1A87-4539-AF5D-497568E54094}" type="parTrans" cxnId="{1547EDE8-988C-46A2-B7B8-195966324D01}">
      <dgm:prSet/>
      <dgm:spPr>
        <a:ln>
          <a:solidFill>
            <a:schemeClr val="tx1"/>
          </a:solidFill>
        </a:ln>
      </dgm:spPr>
      <dgm:t>
        <a:bodyPr/>
        <a:lstStyle/>
        <a:p>
          <a:endParaRPr lang="es-MX"/>
        </a:p>
      </dgm:t>
    </dgm:pt>
    <dgm:pt modelId="{05AFE087-6F6E-4BBF-9E70-7AF1964A1346}" type="sibTrans" cxnId="{1547EDE8-988C-46A2-B7B8-195966324D01}">
      <dgm:prSet/>
      <dgm:spPr/>
      <dgm:t>
        <a:bodyPr/>
        <a:lstStyle/>
        <a:p>
          <a:endParaRPr lang="es-MX"/>
        </a:p>
      </dgm:t>
    </dgm:pt>
    <dgm:pt modelId="{96BA5FFA-4CAA-4B51-8BCC-A356C0A3861E}">
      <dgm:prSet/>
      <dgm:spPr/>
      <dgm:t>
        <a:bodyPr/>
        <a:lstStyle/>
        <a:p>
          <a:r>
            <a:rPr lang="es-MX" b="1" dirty="0" smtClean="0"/>
            <a:t>Prestación de servicios</a:t>
          </a:r>
          <a:endParaRPr lang="es-MX" b="1" dirty="0"/>
        </a:p>
      </dgm:t>
    </dgm:pt>
    <dgm:pt modelId="{61112DF4-B9A3-4991-97B2-A43C24360E79}" type="parTrans" cxnId="{D94A35D1-38FC-4A62-BC63-DE7172C6539D}">
      <dgm:prSet/>
      <dgm:spPr>
        <a:ln>
          <a:solidFill>
            <a:schemeClr val="tx1"/>
          </a:solidFill>
        </a:ln>
      </dgm:spPr>
      <dgm:t>
        <a:bodyPr/>
        <a:lstStyle/>
        <a:p>
          <a:endParaRPr lang="es-MX"/>
        </a:p>
      </dgm:t>
    </dgm:pt>
    <dgm:pt modelId="{ED83332C-7DFA-4655-8F66-74C8211B265D}" type="sibTrans" cxnId="{D94A35D1-38FC-4A62-BC63-DE7172C6539D}">
      <dgm:prSet/>
      <dgm:spPr/>
      <dgm:t>
        <a:bodyPr/>
        <a:lstStyle/>
        <a:p>
          <a:endParaRPr lang="es-MX"/>
        </a:p>
      </dgm:t>
    </dgm:pt>
    <dgm:pt modelId="{2CD1DA96-83FA-4C06-BB79-5E109075377C}">
      <dgm:prSet/>
      <dgm:spPr/>
      <dgm:t>
        <a:bodyPr/>
        <a:lstStyle/>
        <a:p>
          <a:r>
            <a:rPr lang="es-MX" dirty="0" smtClean="0"/>
            <a:t>Arrendamiento</a:t>
          </a:r>
        </a:p>
        <a:p>
          <a:r>
            <a:rPr lang="es-MX" dirty="0" smtClean="0"/>
            <a:t>de bienes </a:t>
          </a:r>
          <a:endParaRPr lang="es-MX" dirty="0"/>
        </a:p>
      </dgm:t>
    </dgm:pt>
    <dgm:pt modelId="{A573482C-2F2D-412E-A5B4-0F739BAB8065}" type="parTrans" cxnId="{33D03210-4CAC-452E-9339-D481E1E1E3CB}">
      <dgm:prSet/>
      <dgm:spPr/>
      <dgm:t>
        <a:bodyPr/>
        <a:lstStyle/>
        <a:p>
          <a:endParaRPr lang="es-MX"/>
        </a:p>
      </dgm:t>
    </dgm:pt>
    <dgm:pt modelId="{90E257E4-BA3A-470F-95F3-B8F97298365A}" type="sibTrans" cxnId="{33D03210-4CAC-452E-9339-D481E1E1E3CB}">
      <dgm:prSet/>
      <dgm:spPr/>
      <dgm:t>
        <a:bodyPr/>
        <a:lstStyle/>
        <a:p>
          <a:endParaRPr lang="es-MX"/>
        </a:p>
      </dgm:t>
    </dgm:pt>
    <dgm:pt modelId="{04CD804C-7CEB-413A-A7BB-659188827DEB}" type="pres">
      <dgm:prSet presAssocID="{6E55CBD8-2CCF-4491-A352-B855C1B94494}" presName="mainComposite" presStyleCnt="0">
        <dgm:presLayoutVars>
          <dgm:chPref val="1"/>
          <dgm:dir/>
          <dgm:animOne val="branch"/>
          <dgm:animLvl val="lvl"/>
          <dgm:resizeHandles val="exact"/>
        </dgm:presLayoutVars>
      </dgm:prSet>
      <dgm:spPr/>
      <dgm:t>
        <a:bodyPr/>
        <a:lstStyle/>
        <a:p>
          <a:endParaRPr lang="es-MX"/>
        </a:p>
      </dgm:t>
    </dgm:pt>
    <dgm:pt modelId="{33AF78B7-AC27-493A-981D-4D59FDB4D6FB}" type="pres">
      <dgm:prSet presAssocID="{6E55CBD8-2CCF-4491-A352-B855C1B94494}" presName="hierFlow" presStyleCnt="0"/>
      <dgm:spPr/>
    </dgm:pt>
    <dgm:pt modelId="{69251AEC-57E7-4386-8407-703066D20E8D}" type="pres">
      <dgm:prSet presAssocID="{6E55CBD8-2CCF-4491-A352-B855C1B94494}" presName="hierChild1" presStyleCnt="0">
        <dgm:presLayoutVars>
          <dgm:chPref val="1"/>
          <dgm:animOne val="branch"/>
          <dgm:animLvl val="lvl"/>
        </dgm:presLayoutVars>
      </dgm:prSet>
      <dgm:spPr/>
    </dgm:pt>
    <dgm:pt modelId="{C62E5C10-C2AD-49C3-8CB3-E0FA12D6B80A}" type="pres">
      <dgm:prSet presAssocID="{757A989D-A575-43EF-83F6-3E5745461891}" presName="Name14" presStyleCnt="0"/>
      <dgm:spPr/>
    </dgm:pt>
    <dgm:pt modelId="{E75A1AC6-9BA2-474F-B677-756EA377B5EA}" type="pres">
      <dgm:prSet presAssocID="{757A989D-A575-43EF-83F6-3E5745461891}" presName="level1Shape" presStyleLbl="node0" presStyleIdx="0" presStyleCnt="1">
        <dgm:presLayoutVars>
          <dgm:chPref val="3"/>
        </dgm:presLayoutVars>
      </dgm:prSet>
      <dgm:spPr/>
      <dgm:t>
        <a:bodyPr/>
        <a:lstStyle/>
        <a:p>
          <a:endParaRPr lang="es-MX"/>
        </a:p>
      </dgm:t>
    </dgm:pt>
    <dgm:pt modelId="{2867BEE6-E09E-4D8A-9CAE-D2B53C26E46F}" type="pres">
      <dgm:prSet presAssocID="{757A989D-A575-43EF-83F6-3E5745461891}" presName="hierChild2" presStyleCnt="0"/>
      <dgm:spPr/>
    </dgm:pt>
    <dgm:pt modelId="{1C5BC969-17C7-462B-9992-C7F51B9DA7E3}" type="pres">
      <dgm:prSet presAssocID="{40BBF85D-1A87-4539-AF5D-497568E54094}" presName="Name19" presStyleLbl="parChTrans1D2" presStyleIdx="0" presStyleCnt="3"/>
      <dgm:spPr/>
      <dgm:t>
        <a:bodyPr/>
        <a:lstStyle/>
        <a:p>
          <a:endParaRPr lang="es-MX"/>
        </a:p>
      </dgm:t>
    </dgm:pt>
    <dgm:pt modelId="{AA98348E-23F1-430A-9064-6EED3C2FB86B}" type="pres">
      <dgm:prSet presAssocID="{3BDA34A3-9F3A-4377-B1F6-6896F8D0EFE1}" presName="Name21" presStyleCnt="0"/>
      <dgm:spPr/>
    </dgm:pt>
    <dgm:pt modelId="{1C8DDA1B-4A62-447F-8C4F-9C05D36317EB}" type="pres">
      <dgm:prSet presAssocID="{3BDA34A3-9F3A-4377-B1F6-6896F8D0EFE1}" presName="level2Shape" presStyleLbl="node2" presStyleIdx="0" presStyleCnt="3"/>
      <dgm:spPr/>
      <dgm:t>
        <a:bodyPr/>
        <a:lstStyle/>
        <a:p>
          <a:endParaRPr lang="es-MX"/>
        </a:p>
      </dgm:t>
    </dgm:pt>
    <dgm:pt modelId="{64B388D0-AF65-40FB-9811-A76BB2A35C86}" type="pres">
      <dgm:prSet presAssocID="{3BDA34A3-9F3A-4377-B1F6-6896F8D0EFE1}" presName="hierChild3" presStyleCnt="0"/>
      <dgm:spPr/>
    </dgm:pt>
    <dgm:pt modelId="{7813B29F-B473-4B15-8054-1208E02955F1}" type="pres">
      <dgm:prSet presAssocID="{A573482C-2F2D-412E-A5B4-0F739BAB8065}" presName="Name19" presStyleLbl="parChTrans1D2" presStyleIdx="1" presStyleCnt="3"/>
      <dgm:spPr/>
      <dgm:t>
        <a:bodyPr/>
        <a:lstStyle/>
        <a:p>
          <a:endParaRPr lang="es-ES"/>
        </a:p>
      </dgm:t>
    </dgm:pt>
    <dgm:pt modelId="{EEA40FEE-D495-4567-AD6F-FFACE80657C7}" type="pres">
      <dgm:prSet presAssocID="{2CD1DA96-83FA-4C06-BB79-5E109075377C}" presName="Name21" presStyleCnt="0"/>
      <dgm:spPr/>
    </dgm:pt>
    <dgm:pt modelId="{F0201D87-2CCD-45F9-9FAB-659924CE6672}" type="pres">
      <dgm:prSet presAssocID="{2CD1DA96-83FA-4C06-BB79-5E109075377C}" presName="level2Shape" presStyleLbl="node2" presStyleIdx="1" presStyleCnt="3"/>
      <dgm:spPr/>
      <dgm:t>
        <a:bodyPr/>
        <a:lstStyle/>
        <a:p>
          <a:endParaRPr lang="es-ES"/>
        </a:p>
      </dgm:t>
    </dgm:pt>
    <dgm:pt modelId="{3C4DF52C-091C-4F0A-AB3F-D4CC0064747A}" type="pres">
      <dgm:prSet presAssocID="{2CD1DA96-83FA-4C06-BB79-5E109075377C}" presName="hierChild3" presStyleCnt="0"/>
      <dgm:spPr/>
    </dgm:pt>
    <dgm:pt modelId="{7D353EED-C08F-4E61-9C25-F49E4C30EFD9}" type="pres">
      <dgm:prSet presAssocID="{61112DF4-B9A3-4991-97B2-A43C24360E79}" presName="Name19" presStyleLbl="parChTrans1D2" presStyleIdx="2" presStyleCnt="3"/>
      <dgm:spPr/>
      <dgm:t>
        <a:bodyPr/>
        <a:lstStyle/>
        <a:p>
          <a:endParaRPr lang="es-MX"/>
        </a:p>
      </dgm:t>
    </dgm:pt>
    <dgm:pt modelId="{08627CB6-B6F7-4DC1-840B-9DE39EA1C155}" type="pres">
      <dgm:prSet presAssocID="{96BA5FFA-4CAA-4B51-8BCC-A356C0A3861E}" presName="Name21" presStyleCnt="0"/>
      <dgm:spPr/>
    </dgm:pt>
    <dgm:pt modelId="{C2885908-91E6-43A9-B0E3-C8C9C77D4DB6}" type="pres">
      <dgm:prSet presAssocID="{96BA5FFA-4CAA-4B51-8BCC-A356C0A3861E}" presName="level2Shape" presStyleLbl="node2" presStyleIdx="2" presStyleCnt="3"/>
      <dgm:spPr/>
      <dgm:t>
        <a:bodyPr/>
        <a:lstStyle/>
        <a:p>
          <a:endParaRPr lang="es-MX"/>
        </a:p>
      </dgm:t>
    </dgm:pt>
    <dgm:pt modelId="{7176B813-4675-4FB9-859C-DD06F779494B}" type="pres">
      <dgm:prSet presAssocID="{96BA5FFA-4CAA-4B51-8BCC-A356C0A3861E}" presName="hierChild3" presStyleCnt="0"/>
      <dgm:spPr/>
    </dgm:pt>
    <dgm:pt modelId="{8BD7BF34-B80B-4912-B7AF-8FC2243B24F2}" type="pres">
      <dgm:prSet presAssocID="{6E55CBD8-2CCF-4491-A352-B855C1B94494}" presName="bgShapesFlow" presStyleCnt="0"/>
      <dgm:spPr/>
    </dgm:pt>
  </dgm:ptLst>
  <dgm:cxnLst>
    <dgm:cxn modelId="{BDA898CD-556F-4765-B272-20F95A5EF8BE}" type="presOf" srcId="{61112DF4-B9A3-4991-97B2-A43C24360E79}" destId="{7D353EED-C08F-4E61-9C25-F49E4C30EFD9}" srcOrd="0" destOrd="0" presId="urn:microsoft.com/office/officeart/2005/8/layout/hierarchy6"/>
    <dgm:cxn modelId="{A700DD93-5CF8-450E-B151-AD3BBFFBF32C}" type="presOf" srcId="{6E55CBD8-2CCF-4491-A352-B855C1B94494}" destId="{04CD804C-7CEB-413A-A7BB-659188827DEB}" srcOrd="0" destOrd="0" presId="urn:microsoft.com/office/officeart/2005/8/layout/hierarchy6"/>
    <dgm:cxn modelId="{33D03210-4CAC-452E-9339-D481E1E1E3CB}" srcId="{757A989D-A575-43EF-83F6-3E5745461891}" destId="{2CD1DA96-83FA-4C06-BB79-5E109075377C}" srcOrd="1" destOrd="0" parTransId="{A573482C-2F2D-412E-A5B4-0F739BAB8065}" sibTransId="{90E257E4-BA3A-470F-95F3-B8F97298365A}"/>
    <dgm:cxn modelId="{D94A35D1-38FC-4A62-BC63-DE7172C6539D}" srcId="{757A989D-A575-43EF-83F6-3E5745461891}" destId="{96BA5FFA-4CAA-4B51-8BCC-A356C0A3861E}" srcOrd="2" destOrd="0" parTransId="{61112DF4-B9A3-4991-97B2-A43C24360E79}" sibTransId="{ED83332C-7DFA-4655-8F66-74C8211B265D}"/>
    <dgm:cxn modelId="{0E6FDE68-6049-4876-8FF6-62A713964881}" type="presOf" srcId="{3BDA34A3-9F3A-4377-B1F6-6896F8D0EFE1}" destId="{1C8DDA1B-4A62-447F-8C4F-9C05D36317EB}" srcOrd="0" destOrd="0" presId="urn:microsoft.com/office/officeart/2005/8/layout/hierarchy6"/>
    <dgm:cxn modelId="{222DAA08-AF5F-4213-94B7-8BCE4C54DCD8}" type="presOf" srcId="{757A989D-A575-43EF-83F6-3E5745461891}" destId="{E75A1AC6-9BA2-474F-B677-756EA377B5EA}" srcOrd="0" destOrd="0" presId="urn:microsoft.com/office/officeart/2005/8/layout/hierarchy6"/>
    <dgm:cxn modelId="{E48F7A8E-2488-44C3-9E85-09CCE6C326B2}" srcId="{6E55CBD8-2CCF-4491-A352-B855C1B94494}" destId="{757A989D-A575-43EF-83F6-3E5745461891}" srcOrd="0" destOrd="0" parTransId="{E23724F6-7AA8-45D4-8951-3FB10269015C}" sibTransId="{100443DC-B9BD-43F2-BB02-FD40D834C3A3}"/>
    <dgm:cxn modelId="{D057EE63-7261-48BE-81BE-3D277B33F0DC}" type="presOf" srcId="{96BA5FFA-4CAA-4B51-8BCC-A356C0A3861E}" destId="{C2885908-91E6-43A9-B0E3-C8C9C77D4DB6}" srcOrd="0" destOrd="0" presId="urn:microsoft.com/office/officeart/2005/8/layout/hierarchy6"/>
    <dgm:cxn modelId="{1547EDE8-988C-46A2-B7B8-195966324D01}" srcId="{757A989D-A575-43EF-83F6-3E5745461891}" destId="{3BDA34A3-9F3A-4377-B1F6-6896F8D0EFE1}" srcOrd="0" destOrd="0" parTransId="{40BBF85D-1A87-4539-AF5D-497568E54094}" sibTransId="{05AFE087-6F6E-4BBF-9E70-7AF1964A1346}"/>
    <dgm:cxn modelId="{E5AFA998-9AF4-4396-9206-4299C7E1D77B}" type="presOf" srcId="{2CD1DA96-83FA-4C06-BB79-5E109075377C}" destId="{F0201D87-2CCD-45F9-9FAB-659924CE6672}" srcOrd="0" destOrd="0" presId="urn:microsoft.com/office/officeart/2005/8/layout/hierarchy6"/>
    <dgm:cxn modelId="{A1547CDA-B516-4650-BB35-E6F2D0ABC70E}" type="presOf" srcId="{40BBF85D-1A87-4539-AF5D-497568E54094}" destId="{1C5BC969-17C7-462B-9992-C7F51B9DA7E3}" srcOrd="0" destOrd="0" presId="urn:microsoft.com/office/officeart/2005/8/layout/hierarchy6"/>
    <dgm:cxn modelId="{BEF09AC5-34C5-4156-A639-669AD924E17F}" type="presOf" srcId="{A573482C-2F2D-412E-A5B4-0F739BAB8065}" destId="{7813B29F-B473-4B15-8054-1208E02955F1}" srcOrd="0" destOrd="0" presId="urn:microsoft.com/office/officeart/2005/8/layout/hierarchy6"/>
    <dgm:cxn modelId="{560A1A0B-6A1E-498D-BE70-2A9F98EEAA72}" type="presParOf" srcId="{04CD804C-7CEB-413A-A7BB-659188827DEB}" destId="{33AF78B7-AC27-493A-981D-4D59FDB4D6FB}" srcOrd="0" destOrd="0" presId="urn:microsoft.com/office/officeart/2005/8/layout/hierarchy6"/>
    <dgm:cxn modelId="{19F1AC58-AC34-402F-9E74-8021563175DC}" type="presParOf" srcId="{33AF78B7-AC27-493A-981D-4D59FDB4D6FB}" destId="{69251AEC-57E7-4386-8407-703066D20E8D}" srcOrd="0" destOrd="0" presId="urn:microsoft.com/office/officeart/2005/8/layout/hierarchy6"/>
    <dgm:cxn modelId="{6DCCCA95-8E06-4B8D-98A2-C7BC2575147E}" type="presParOf" srcId="{69251AEC-57E7-4386-8407-703066D20E8D}" destId="{C62E5C10-C2AD-49C3-8CB3-E0FA12D6B80A}" srcOrd="0" destOrd="0" presId="urn:microsoft.com/office/officeart/2005/8/layout/hierarchy6"/>
    <dgm:cxn modelId="{03C4FC00-71E8-4548-93FC-6F3F361EEB6C}" type="presParOf" srcId="{C62E5C10-C2AD-49C3-8CB3-E0FA12D6B80A}" destId="{E75A1AC6-9BA2-474F-B677-756EA377B5EA}" srcOrd="0" destOrd="0" presId="urn:microsoft.com/office/officeart/2005/8/layout/hierarchy6"/>
    <dgm:cxn modelId="{14840990-56D2-4877-BB8D-419C49AF634C}" type="presParOf" srcId="{C62E5C10-C2AD-49C3-8CB3-E0FA12D6B80A}" destId="{2867BEE6-E09E-4D8A-9CAE-D2B53C26E46F}" srcOrd="1" destOrd="0" presId="urn:microsoft.com/office/officeart/2005/8/layout/hierarchy6"/>
    <dgm:cxn modelId="{1D0DC207-2E81-477C-B205-23BAD3955C19}" type="presParOf" srcId="{2867BEE6-E09E-4D8A-9CAE-D2B53C26E46F}" destId="{1C5BC969-17C7-462B-9992-C7F51B9DA7E3}" srcOrd="0" destOrd="0" presId="urn:microsoft.com/office/officeart/2005/8/layout/hierarchy6"/>
    <dgm:cxn modelId="{F182A906-7AC6-419C-B0FE-2FED32ABEECB}" type="presParOf" srcId="{2867BEE6-E09E-4D8A-9CAE-D2B53C26E46F}" destId="{AA98348E-23F1-430A-9064-6EED3C2FB86B}" srcOrd="1" destOrd="0" presId="urn:microsoft.com/office/officeart/2005/8/layout/hierarchy6"/>
    <dgm:cxn modelId="{AF301334-1703-4798-B4E5-4D6EB916FBB7}" type="presParOf" srcId="{AA98348E-23F1-430A-9064-6EED3C2FB86B}" destId="{1C8DDA1B-4A62-447F-8C4F-9C05D36317EB}" srcOrd="0" destOrd="0" presId="urn:microsoft.com/office/officeart/2005/8/layout/hierarchy6"/>
    <dgm:cxn modelId="{E0EE3024-7EC7-4093-AEF4-2C4647DF5B62}" type="presParOf" srcId="{AA98348E-23F1-430A-9064-6EED3C2FB86B}" destId="{64B388D0-AF65-40FB-9811-A76BB2A35C86}" srcOrd="1" destOrd="0" presId="urn:microsoft.com/office/officeart/2005/8/layout/hierarchy6"/>
    <dgm:cxn modelId="{C905D456-815C-4D32-BC28-09B325AEB1B4}" type="presParOf" srcId="{2867BEE6-E09E-4D8A-9CAE-D2B53C26E46F}" destId="{7813B29F-B473-4B15-8054-1208E02955F1}" srcOrd="2" destOrd="0" presId="urn:microsoft.com/office/officeart/2005/8/layout/hierarchy6"/>
    <dgm:cxn modelId="{98679867-68C0-43D5-B540-E849BC794D3D}" type="presParOf" srcId="{2867BEE6-E09E-4D8A-9CAE-D2B53C26E46F}" destId="{EEA40FEE-D495-4567-AD6F-FFACE80657C7}" srcOrd="3" destOrd="0" presId="urn:microsoft.com/office/officeart/2005/8/layout/hierarchy6"/>
    <dgm:cxn modelId="{8240C972-2E88-4323-987A-5BA56A2B98F7}" type="presParOf" srcId="{EEA40FEE-D495-4567-AD6F-FFACE80657C7}" destId="{F0201D87-2CCD-45F9-9FAB-659924CE6672}" srcOrd="0" destOrd="0" presId="urn:microsoft.com/office/officeart/2005/8/layout/hierarchy6"/>
    <dgm:cxn modelId="{F988B3B1-E39E-4509-9D9F-36FB64440846}" type="presParOf" srcId="{EEA40FEE-D495-4567-AD6F-FFACE80657C7}" destId="{3C4DF52C-091C-4F0A-AB3F-D4CC0064747A}" srcOrd="1" destOrd="0" presId="urn:microsoft.com/office/officeart/2005/8/layout/hierarchy6"/>
    <dgm:cxn modelId="{C6E3AD24-A73F-45D1-BCF0-FC0B5E7B773C}" type="presParOf" srcId="{2867BEE6-E09E-4D8A-9CAE-D2B53C26E46F}" destId="{7D353EED-C08F-4E61-9C25-F49E4C30EFD9}" srcOrd="4" destOrd="0" presId="urn:microsoft.com/office/officeart/2005/8/layout/hierarchy6"/>
    <dgm:cxn modelId="{F6DE0E44-E5F9-445B-8CE8-C29832CF062B}" type="presParOf" srcId="{2867BEE6-E09E-4D8A-9CAE-D2B53C26E46F}" destId="{08627CB6-B6F7-4DC1-840B-9DE39EA1C155}" srcOrd="5" destOrd="0" presId="urn:microsoft.com/office/officeart/2005/8/layout/hierarchy6"/>
    <dgm:cxn modelId="{61506307-9686-4038-A547-B672D2541A80}" type="presParOf" srcId="{08627CB6-B6F7-4DC1-840B-9DE39EA1C155}" destId="{C2885908-91E6-43A9-B0E3-C8C9C77D4DB6}" srcOrd="0" destOrd="0" presId="urn:microsoft.com/office/officeart/2005/8/layout/hierarchy6"/>
    <dgm:cxn modelId="{2578E3EA-6738-486D-AC41-B07A81E404A6}" type="presParOf" srcId="{08627CB6-B6F7-4DC1-840B-9DE39EA1C155}" destId="{7176B813-4675-4FB9-859C-DD06F779494B}" srcOrd="1" destOrd="0" presId="urn:microsoft.com/office/officeart/2005/8/layout/hierarchy6"/>
    <dgm:cxn modelId="{64700A1F-38E3-4E14-844C-7E730FAFBF20}" type="presParOf" srcId="{04CD804C-7CEB-413A-A7BB-659188827DEB}" destId="{8BD7BF34-B80B-4912-B7AF-8FC2243B24F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55CBD8-2CCF-4491-A352-B855C1B9449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757A989D-A575-43EF-83F6-3E5745461891}">
      <dgm:prSet phldrT="[Texto]"/>
      <dgm:spPr/>
      <dgm:t>
        <a:bodyPr/>
        <a:lstStyle/>
        <a:p>
          <a:r>
            <a:rPr lang="en-US" dirty="0" smtClean="0"/>
            <a:t>Procedimientos de </a:t>
          </a:r>
        </a:p>
        <a:p>
          <a:r>
            <a:rPr lang="en-US" dirty="0" smtClean="0"/>
            <a:t>contratación</a:t>
          </a:r>
          <a:endParaRPr lang="es-MX" dirty="0"/>
        </a:p>
      </dgm:t>
    </dgm:pt>
    <dgm:pt modelId="{E23724F6-7AA8-45D4-8951-3FB10269015C}" type="parTrans" cxnId="{E48F7A8E-2488-44C3-9E85-09CCE6C326B2}">
      <dgm:prSet/>
      <dgm:spPr/>
      <dgm:t>
        <a:bodyPr/>
        <a:lstStyle/>
        <a:p>
          <a:endParaRPr lang="es-MX"/>
        </a:p>
      </dgm:t>
    </dgm:pt>
    <dgm:pt modelId="{100443DC-B9BD-43F2-BB02-FD40D834C3A3}" type="sibTrans" cxnId="{E48F7A8E-2488-44C3-9E85-09CCE6C326B2}">
      <dgm:prSet/>
      <dgm:spPr/>
      <dgm:t>
        <a:bodyPr/>
        <a:lstStyle/>
        <a:p>
          <a:endParaRPr lang="es-MX"/>
        </a:p>
      </dgm:t>
    </dgm:pt>
    <dgm:pt modelId="{3BDA34A3-9F3A-4377-B1F6-6896F8D0EFE1}">
      <dgm:prSet phldrT="[Texto]"/>
      <dgm:spPr/>
      <dgm:t>
        <a:bodyPr/>
        <a:lstStyle/>
        <a:p>
          <a:r>
            <a:rPr lang="en-US" dirty="0" smtClean="0"/>
            <a:t>Licitación pública</a:t>
          </a:r>
          <a:endParaRPr lang="es-MX" dirty="0"/>
        </a:p>
      </dgm:t>
    </dgm:pt>
    <dgm:pt modelId="{40BBF85D-1A87-4539-AF5D-497568E54094}" type="parTrans" cxnId="{1547EDE8-988C-46A2-B7B8-195966324D01}">
      <dgm:prSet/>
      <dgm:spPr>
        <a:ln>
          <a:solidFill>
            <a:schemeClr val="tx1"/>
          </a:solidFill>
        </a:ln>
      </dgm:spPr>
      <dgm:t>
        <a:bodyPr/>
        <a:lstStyle/>
        <a:p>
          <a:endParaRPr lang="es-MX"/>
        </a:p>
      </dgm:t>
    </dgm:pt>
    <dgm:pt modelId="{05AFE087-6F6E-4BBF-9E70-7AF1964A1346}" type="sibTrans" cxnId="{1547EDE8-988C-46A2-B7B8-195966324D01}">
      <dgm:prSet/>
      <dgm:spPr/>
      <dgm:t>
        <a:bodyPr/>
        <a:lstStyle/>
        <a:p>
          <a:endParaRPr lang="es-MX"/>
        </a:p>
      </dgm:t>
    </dgm:pt>
    <dgm:pt modelId="{8DF5EFA0-C01B-4814-8684-7632144DA9D2}">
      <dgm:prSet/>
      <dgm:spPr/>
      <dgm:t>
        <a:bodyPr/>
        <a:lstStyle/>
        <a:p>
          <a:r>
            <a:rPr lang="en-US" dirty="0" smtClean="0"/>
            <a:t>Excepciones a la licitación</a:t>
          </a:r>
          <a:endParaRPr lang="es-MX" dirty="0"/>
        </a:p>
      </dgm:t>
    </dgm:pt>
    <dgm:pt modelId="{D4A129CA-1841-431C-BAAC-7D92CD60EABE}" type="parTrans" cxnId="{0AB9AB4A-9CF5-4AEF-9F31-94459CC9DF26}">
      <dgm:prSet/>
      <dgm:spPr>
        <a:ln>
          <a:solidFill>
            <a:schemeClr val="tx1"/>
          </a:solidFill>
        </a:ln>
      </dgm:spPr>
      <dgm:t>
        <a:bodyPr/>
        <a:lstStyle/>
        <a:p>
          <a:endParaRPr lang="es-MX"/>
        </a:p>
      </dgm:t>
    </dgm:pt>
    <dgm:pt modelId="{EEBE655D-6A4C-4683-94A7-0F847EA8EC29}" type="sibTrans" cxnId="{0AB9AB4A-9CF5-4AEF-9F31-94459CC9DF26}">
      <dgm:prSet/>
      <dgm:spPr/>
      <dgm:t>
        <a:bodyPr/>
        <a:lstStyle/>
        <a:p>
          <a:endParaRPr lang="es-MX"/>
        </a:p>
      </dgm:t>
    </dgm:pt>
    <dgm:pt modelId="{B876A0B3-8265-457D-BCB3-DD401597CA5B}">
      <dgm:prSet/>
      <dgm:spPr/>
      <dgm:t>
        <a:bodyPr/>
        <a:lstStyle/>
        <a:p>
          <a:r>
            <a:rPr lang="es-ES_tradnl" dirty="0" smtClean="0"/>
            <a:t>Adjudicaciones directas</a:t>
          </a:r>
          <a:endParaRPr lang="es-ES" dirty="0"/>
        </a:p>
      </dgm:t>
    </dgm:pt>
    <dgm:pt modelId="{5B3DCAE7-F435-4DB8-913E-270F45B0FEA3}" type="parTrans" cxnId="{ADBBBA96-0700-42D0-90F6-8D3A4CE3E55D}">
      <dgm:prSet/>
      <dgm:spPr/>
      <dgm:t>
        <a:bodyPr/>
        <a:lstStyle/>
        <a:p>
          <a:endParaRPr lang="es-ES"/>
        </a:p>
      </dgm:t>
    </dgm:pt>
    <dgm:pt modelId="{199B95C8-2D6E-4759-8672-B1C5FF0CC09C}" type="sibTrans" cxnId="{ADBBBA96-0700-42D0-90F6-8D3A4CE3E55D}">
      <dgm:prSet/>
      <dgm:spPr/>
      <dgm:t>
        <a:bodyPr/>
        <a:lstStyle/>
        <a:p>
          <a:endParaRPr lang="es-ES"/>
        </a:p>
      </dgm:t>
    </dgm:pt>
    <dgm:pt modelId="{1D885F80-91BE-4062-9B17-52E3645D8E20}">
      <dgm:prSet/>
      <dgm:spPr/>
      <dgm:t>
        <a:bodyPr/>
        <a:lstStyle/>
        <a:p>
          <a:r>
            <a:rPr lang="en-US" dirty="0" smtClean="0"/>
            <a:t>Invitacion a cuando menos tres personas</a:t>
          </a:r>
          <a:endParaRPr lang="es-MX" dirty="0"/>
        </a:p>
      </dgm:t>
    </dgm:pt>
    <dgm:pt modelId="{0C543D25-A468-4DAB-BE94-21C12D331F18}" type="parTrans" cxnId="{EC63D788-B5DC-430E-9C3C-81799FAAEBD4}">
      <dgm:prSet/>
      <dgm:spPr/>
      <dgm:t>
        <a:bodyPr/>
        <a:lstStyle/>
        <a:p>
          <a:endParaRPr lang="es-ES"/>
        </a:p>
      </dgm:t>
    </dgm:pt>
    <dgm:pt modelId="{5AEB77A4-D9E1-4348-A6DA-D183C80EEE88}" type="sibTrans" cxnId="{EC63D788-B5DC-430E-9C3C-81799FAAEBD4}">
      <dgm:prSet/>
      <dgm:spPr/>
      <dgm:t>
        <a:bodyPr/>
        <a:lstStyle/>
        <a:p>
          <a:endParaRPr lang="es-ES"/>
        </a:p>
      </dgm:t>
    </dgm:pt>
    <dgm:pt modelId="{6359B90A-3B82-45B0-A383-365D70406410}" type="pres">
      <dgm:prSet presAssocID="{6E55CBD8-2CCF-4491-A352-B855C1B94494}" presName="hierChild1" presStyleCnt="0">
        <dgm:presLayoutVars>
          <dgm:chPref val="1"/>
          <dgm:dir/>
          <dgm:animOne val="branch"/>
          <dgm:animLvl val="lvl"/>
          <dgm:resizeHandles/>
        </dgm:presLayoutVars>
      </dgm:prSet>
      <dgm:spPr/>
      <dgm:t>
        <a:bodyPr/>
        <a:lstStyle/>
        <a:p>
          <a:endParaRPr lang="es-ES"/>
        </a:p>
      </dgm:t>
    </dgm:pt>
    <dgm:pt modelId="{87D09C8B-02C2-4D2F-975A-A92349999E78}" type="pres">
      <dgm:prSet presAssocID="{757A989D-A575-43EF-83F6-3E5745461891}" presName="hierRoot1" presStyleCnt="0"/>
      <dgm:spPr/>
    </dgm:pt>
    <dgm:pt modelId="{233D293B-94FF-4051-8AD6-90904404FE0C}" type="pres">
      <dgm:prSet presAssocID="{757A989D-A575-43EF-83F6-3E5745461891}" presName="composite" presStyleCnt="0"/>
      <dgm:spPr/>
    </dgm:pt>
    <dgm:pt modelId="{BAF61ED7-E90C-492D-9A47-7BF6674E21AE}" type="pres">
      <dgm:prSet presAssocID="{757A989D-A575-43EF-83F6-3E5745461891}" presName="background" presStyleLbl="node0" presStyleIdx="0" presStyleCnt="1"/>
      <dgm:spPr/>
    </dgm:pt>
    <dgm:pt modelId="{3472EF89-2115-4D2A-BACE-39363ADFB384}" type="pres">
      <dgm:prSet presAssocID="{757A989D-A575-43EF-83F6-3E5745461891}" presName="text" presStyleLbl="fgAcc0" presStyleIdx="0" presStyleCnt="1">
        <dgm:presLayoutVars>
          <dgm:chPref val="3"/>
        </dgm:presLayoutVars>
      </dgm:prSet>
      <dgm:spPr/>
      <dgm:t>
        <a:bodyPr/>
        <a:lstStyle/>
        <a:p>
          <a:endParaRPr lang="es-ES"/>
        </a:p>
      </dgm:t>
    </dgm:pt>
    <dgm:pt modelId="{7FB77903-D1D0-489F-ABB4-63CE56366984}" type="pres">
      <dgm:prSet presAssocID="{757A989D-A575-43EF-83F6-3E5745461891}" presName="hierChild2" presStyleCnt="0"/>
      <dgm:spPr/>
    </dgm:pt>
    <dgm:pt modelId="{C451574B-F517-4461-83EB-1B820873FB94}" type="pres">
      <dgm:prSet presAssocID="{40BBF85D-1A87-4539-AF5D-497568E54094}" presName="Name10" presStyleLbl="parChTrans1D2" presStyleIdx="0" presStyleCnt="2"/>
      <dgm:spPr/>
      <dgm:t>
        <a:bodyPr/>
        <a:lstStyle/>
        <a:p>
          <a:endParaRPr lang="es-ES"/>
        </a:p>
      </dgm:t>
    </dgm:pt>
    <dgm:pt modelId="{174BBF94-5AD4-44D1-BBF2-9312374419C6}" type="pres">
      <dgm:prSet presAssocID="{3BDA34A3-9F3A-4377-B1F6-6896F8D0EFE1}" presName="hierRoot2" presStyleCnt="0"/>
      <dgm:spPr/>
    </dgm:pt>
    <dgm:pt modelId="{E3F0CCE8-F97A-48F1-BD16-B4676BF5141B}" type="pres">
      <dgm:prSet presAssocID="{3BDA34A3-9F3A-4377-B1F6-6896F8D0EFE1}" presName="composite2" presStyleCnt="0"/>
      <dgm:spPr/>
    </dgm:pt>
    <dgm:pt modelId="{070F9BA1-6C6D-497A-806E-AFB0825AAB5E}" type="pres">
      <dgm:prSet presAssocID="{3BDA34A3-9F3A-4377-B1F6-6896F8D0EFE1}" presName="background2" presStyleLbl="node2" presStyleIdx="0" presStyleCnt="2"/>
      <dgm:spPr/>
    </dgm:pt>
    <dgm:pt modelId="{E6DAF01F-CB26-4E7B-8D40-36CD16ADB44F}" type="pres">
      <dgm:prSet presAssocID="{3BDA34A3-9F3A-4377-B1F6-6896F8D0EFE1}" presName="text2" presStyleLbl="fgAcc2" presStyleIdx="0" presStyleCnt="2">
        <dgm:presLayoutVars>
          <dgm:chPref val="3"/>
        </dgm:presLayoutVars>
      </dgm:prSet>
      <dgm:spPr/>
      <dgm:t>
        <a:bodyPr/>
        <a:lstStyle/>
        <a:p>
          <a:endParaRPr lang="es-ES"/>
        </a:p>
      </dgm:t>
    </dgm:pt>
    <dgm:pt modelId="{2ADD922F-C99F-4862-BB3A-3A9B5C1CB4C5}" type="pres">
      <dgm:prSet presAssocID="{3BDA34A3-9F3A-4377-B1F6-6896F8D0EFE1}" presName="hierChild3" presStyleCnt="0"/>
      <dgm:spPr/>
    </dgm:pt>
    <dgm:pt modelId="{AC248055-7AC4-411A-8DD3-48B83B99A890}" type="pres">
      <dgm:prSet presAssocID="{D4A129CA-1841-431C-BAAC-7D92CD60EABE}" presName="Name10" presStyleLbl="parChTrans1D2" presStyleIdx="1" presStyleCnt="2"/>
      <dgm:spPr/>
      <dgm:t>
        <a:bodyPr/>
        <a:lstStyle/>
        <a:p>
          <a:endParaRPr lang="es-ES"/>
        </a:p>
      </dgm:t>
    </dgm:pt>
    <dgm:pt modelId="{7EEE6FF1-4246-47D2-93FF-F764DF1CDC2E}" type="pres">
      <dgm:prSet presAssocID="{8DF5EFA0-C01B-4814-8684-7632144DA9D2}" presName="hierRoot2" presStyleCnt="0"/>
      <dgm:spPr/>
    </dgm:pt>
    <dgm:pt modelId="{8B825D51-74E7-440A-AF77-A452EC68F4E3}" type="pres">
      <dgm:prSet presAssocID="{8DF5EFA0-C01B-4814-8684-7632144DA9D2}" presName="composite2" presStyleCnt="0"/>
      <dgm:spPr/>
    </dgm:pt>
    <dgm:pt modelId="{893D324F-5C91-4A9B-8F22-0AD4C3B21795}" type="pres">
      <dgm:prSet presAssocID="{8DF5EFA0-C01B-4814-8684-7632144DA9D2}" presName="background2" presStyleLbl="node2" presStyleIdx="1" presStyleCnt="2"/>
      <dgm:spPr/>
    </dgm:pt>
    <dgm:pt modelId="{92B15E30-0F56-45A9-AD47-DE26DDC0524E}" type="pres">
      <dgm:prSet presAssocID="{8DF5EFA0-C01B-4814-8684-7632144DA9D2}" presName="text2" presStyleLbl="fgAcc2" presStyleIdx="1" presStyleCnt="2" custLinFactNeighborX="-112" custLinFactNeighborY="-1727">
        <dgm:presLayoutVars>
          <dgm:chPref val="3"/>
        </dgm:presLayoutVars>
      </dgm:prSet>
      <dgm:spPr/>
      <dgm:t>
        <a:bodyPr/>
        <a:lstStyle/>
        <a:p>
          <a:endParaRPr lang="es-ES"/>
        </a:p>
      </dgm:t>
    </dgm:pt>
    <dgm:pt modelId="{57C3C975-CFD2-428D-8F9F-EFE8F9ED2E9B}" type="pres">
      <dgm:prSet presAssocID="{8DF5EFA0-C01B-4814-8684-7632144DA9D2}" presName="hierChild3" presStyleCnt="0"/>
      <dgm:spPr/>
    </dgm:pt>
    <dgm:pt modelId="{2B9640A6-09AE-4693-899C-8E7AE4742374}" type="pres">
      <dgm:prSet presAssocID="{0C543D25-A468-4DAB-BE94-21C12D331F18}" presName="Name17" presStyleLbl="parChTrans1D3" presStyleIdx="0" presStyleCnt="2"/>
      <dgm:spPr/>
      <dgm:t>
        <a:bodyPr/>
        <a:lstStyle/>
        <a:p>
          <a:endParaRPr lang="es-ES"/>
        </a:p>
      </dgm:t>
    </dgm:pt>
    <dgm:pt modelId="{7787AB99-6758-4771-A82B-B3C65A0770BF}" type="pres">
      <dgm:prSet presAssocID="{1D885F80-91BE-4062-9B17-52E3645D8E20}" presName="hierRoot3" presStyleCnt="0"/>
      <dgm:spPr/>
    </dgm:pt>
    <dgm:pt modelId="{47481D49-1B88-4B15-B3AE-804F47272B5D}" type="pres">
      <dgm:prSet presAssocID="{1D885F80-91BE-4062-9B17-52E3645D8E20}" presName="composite3" presStyleCnt="0"/>
      <dgm:spPr/>
    </dgm:pt>
    <dgm:pt modelId="{11FE9BA4-49A6-4EF4-B619-4BDE0A4A5DD2}" type="pres">
      <dgm:prSet presAssocID="{1D885F80-91BE-4062-9B17-52E3645D8E20}" presName="background3" presStyleLbl="node3" presStyleIdx="0" presStyleCnt="2"/>
      <dgm:spPr/>
    </dgm:pt>
    <dgm:pt modelId="{322EB1E3-C14B-4C80-A301-8FA40D0CDE9C}" type="pres">
      <dgm:prSet presAssocID="{1D885F80-91BE-4062-9B17-52E3645D8E20}" presName="text3" presStyleLbl="fgAcc3" presStyleIdx="0" presStyleCnt="2">
        <dgm:presLayoutVars>
          <dgm:chPref val="3"/>
        </dgm:presLayoutVars>
      </dgm:prSet>
      <dgm:spPr/>
      <dgm:t>
        <a:bodyPr/>
        <a:lstStyle/>
        <a:p>
          <a:endParaRPr lang="es-ES"/>
        </a:p>
      </dgm:t>
    </dgm:pt>
    <dgm:pt modelId="{FCFB7428-B028-4E7B-9DC3-CA67CAD5F144}" type="pres">
      <dgm:prSet presAssocID="{1D885F80-91BE-4062-9B17-52E3645D8E20}" presName="hierChild4" presStyleCnt="0"/>
      <dgm:spPr/>
    </dgm:pt>
    <dgm:pt modelId="{2D6D7313-647C-4BE2-B1DC-9E9398B12E49}" type="pres">
      <dgm:prSet presAssocID="{5B3DCAE7-F435-4DB8-913E-270F45B0FEA3}" presName="Name17" presStyleLbl="parChTrans1D3" presStyleIdx="1" presStyleCnt="2"/>
      <dgm:spPr/>
      <dgm:t>
        <a:bodyPr/>
        <a:lstStyle/>
        <a:p>
          <a:endParaRPr lang="es-ES"/>
        </a:p>
      </dgm:t>
    </dgm:pt>
    <dgm:pt modelId="{85858ED8-D985-4F08-85CF-50B5EA2635E9}" type="pres">
      <dgm:prSet presAssocID="{B876A0B3-8265-457D-BCB3-DD401597CA5B}" presName="hierRoot3" presStyleCnt="0"/>
      <dgm:spPr/>
    </dgm:pt>
    <dgm:pt modelId="{5D614BE0-FB12-476A-AAC8-09BF2E4B71A9}" type="pres">
      <dgm:prSet presAssocID="{B876A0B3-8265-457D-BCB3-DD401597CA5B}" presName="composite3" presStyleCnt="0"/>
      <dgm:spPr/>
    </dgm:pt>
    <dgm:pt modelId="{DA98A96E-3103-429A-A1DF-762CFB1BA07C}" type="pres">
      <dgm:prSet presAssocID="{B876A0B3-8265-457D-BCB3-DD401597CA5B}" presName="background3" presStyleLbl="node3" presStyleIdx="1" presStyleCnt="2"/>
      <dgm:spPr/>
    </dgm:pt>
    <dgm:pt modelId="{73BC9CC7-EDDC-4F74-AD69-0C1AE9CFA3D2}" type="pres">
      <dgm:prSet presAssocID="{B876A0B3-8265-457D-BCB3-DD401597CA5B}" presName="text3" presStyleLbl="fgAcc3" presStyleIdx="1" presStyleCnt="2">
        <dgm:presLayoutVars>
          <dgm:chPref val="3"/>
        </dgm:presLayoutVars>
      </dgm:prSet>
      <dgm:spPr/>
      <dgm:t>
        <a:bodyPr/>
        <a:lstStyle/>
        <a:p>
          <a:endParaRPr lang="es-ES"/>
        </a:p>
      </dgm:t>
    </dgm:pt>
    <dgm:pt modelId="{4731FD45-22F5-45E9-8CA9-47E98CA06449}" type="pres">
      <dgm:prSet presAssocID="{B876A0B3-8265-457D-BCB3-DD401597CA5B}" presName="hierChild4" presStyleCnt="0"/>
      <dgm:spPr/>
    </dgm:pt>
  </dgm:ptLst>
  <dgm:cxnLst>
    <dgm:cxn modelId="{BB5963FF-9CC9-4973-A8BA-A107DDE44BC0}" type="presOf" srcId="{1D885F80-91BE-4062-9B17-52E3645D8E20}" destId="{322EB1E3-C14B-4C80-A301-8FA40D0CDE9C}" srcOrd="0" destOrd="0" presId="urn:microsoft.com/office/officeart/2005/8/layout/hierarchy1"/>
    <dgm:cxn modelId="{68DAFD32-0120-4340-89F2-AD22DB8DA2F6}" type="presOf" srcId="{0C543D25-A468-4DAB-BE94-21C12D331F18}" destId="{2B9640A6-09AE-4693-899C-8E7AE4742374}" srcOrd="0" destOrd="0" presId="urn:microsoft.com/office/officeart/2005/8/layout/hierarchy1"/>
    <dgm:cxn modelId="{173888B7-F95B-4D77-9B11-B1DE6DBFFBC0}" type="presOf" srcId="{D4A129CA-1841-431C-BAAC-7D92CD60EABE}" destId="{AC248055-7AC4-411A-8DD3-48B83B99A890}" srcOrd="0" destOrd="0" presId="urn:microsoft.com/office/officeart/2005/8/layout/hierarchy1"/>
    <dgm:cxn modelId="{680153C9-C42C-40FC-800D-0FF4A5457F59}" type="presOf" srcId="{5B3DCAE7-F435-4DB8-913E-270F45B0FEA3}" destId="{2D6D7313-647C-4BE2-B1DC-9E9398B12E49}" srcOrd="0" destOrd="0" presId="urn:microsoft.com/office/officeart/2005/8/layout/hierarchy1"/>
    <dgm:cxn modelId="{EC63D788-B5DC-430E-9C3C-81799FAAEBD4}" srcId="{8DF5EFA0-C01B-4814-8684-7632144DA9D2}" destId="{1D885F80-91BE-4062-9B17-52E3645D8E20}" srcOrd="0" destOrd="0" parTransId="{0C543D25-A468-4DAB-BE94-21C12D331F18}" sibTransId="{5AEB77A4-D9E1-4348-A6DA-D183C80EEE88}"/>
    <dgm:cxn modelId="{78F80AFE-E9D1-42AD-8765-B294908B5B9F}" type="presOf" srcId="{8DF5EFA0-C01B-4814-8684-7632144DA9D2}" destId="{92B15E30-0F56-45A9-AD47-DE26DDC0524E}" srcOrd="0" destOrd="0" presId="urn:microsoft.com/office/officeart/2005/8/layout/hierarchy1"/>
    <dgm:cxn modelId="{E48F7A8E-2488-44C3-9E85-09CCE6C326B2}" srcId="{6E55CBD8-2CCF-4491-A352-B855C1B94494}" destId="{757A989D-A575-43EF-83F6-3E5745461891}" srcOrd="0" destOrd="0" parTransId="{E23724F6-7AA8-45D4-8951-3FB10269015C}" sibTransId="{100443DC-B9BD-43F2-BB02-FD40D834C3A3}"/>
    <dgm:cxn modelId="{165D8153-FB26-48A3-A686-F7C1DF48DD63}" type="presOf" srcId="{6E55CBD8-2CCF-4491-A352-B855C1B94494}" destId="{6359B90A-3B82-45B0-A383-365D70406410}" srcOrd="0" destOrd="0" presId="urn:microsoft.com/office/officeart/2005/8/layout/hierarchy1"/>
    <dgm:cxn modelId="{CEC4185A-507F-4D6E-AD80-ED3FCEB989B7}" type="presOf" srcId="{757A989D-A575-43EF-83F6-3E5745461891}" destId="{3472EF89-2115-4D2A-BACE-39363ADFB384}" srcOrd="0" destOrd="0" presId="urn:microsoft.com/office/officeart/2005/8/layout/hierarchy1"/>
    <dgm:cxn modelId="{0AB9AB4A-9CF5-4AEF-9F31-94459CC9DF26}" srcId="{757A989D-A575-43EF-83F6-3E5745461891}" destId="{8DF5EFA0-C01B-4814-8684-7632144DA9D2}" srcOrd="1" destOrd="0" parTransId="{D4A129CA-1841-431C-BAAC-7D92CD60EABE}" sibTransId="{EEBE655D-6A4C-4683-94A7-0F847EA8EC29}"/>
    <dgm:cxn modelId="{86F41098-DA66-43C6-B4C6-FF2177833958}" type="presOf" srcId="{40BBF85D-1A87-4539-AF5D-497568E54094}" destId="{C451574B-F517-4461-83EB-1B820873FB94}" srcOrd="0" destOrd="0" presId="urn:microsoft.com/office/officeart/2005/8/layout/hierarchy1"/>
    <dgm:cxn modelId="{D96008BE-98F7-4148-B5B8-D19E69C3BD48}" type="presOf" srcId="{3BDA34A3-9F3A-4377-B1F6-6896F8D0EFE1}" destId="{E6DAF01F-CB26-4E7B-8D40-36CD16ADB44F}" srcOrd="0" destOrd="0" presId="urn:microsoft.com/office/officeart/2005/8/layout/hierarchy1"/>
    <dgm:cxn modelId="{67CA257D-ABAC-409E-A623-6524F7E038EE}" type="presOf" srcId="{B876A0B3-8265-457D-BCB3-DD401597CA5B}" destId="{73BC9CC7-EDDC-4F74-AD69-0C1AE9CFA3D2}" srcOrd="0" destOrd="0" presId="urn:microsoft.com/office/officeart/2005/8/layout/hierarchy1"/>
    <dgm:cxn modelId="{1547EDE8-988C-46A2-B7B8-195966324D01}" srcId="{757A989D-A575-43EF-83F6-3E5745461891}" destId="{3BDA34A3-9F3A-4377-B1F6-6896F8D0EFE1}" srcOrd="0" destOrd="0" parTransId="{40BBF85D-1A87-4539-AF5D-497568E54094}" sibTransId="{05AFE087-6F6E-4BBF-9E70-7AF1964A1346}"/>
    <dgm:cxn modelId="{ADBBBA96-0700-42D0-90F6-8D3A4CE3E55D}" srcId="{8DF5EFA0-C01B-4814-8684-7632144DA9D2}" destId="{B876A0B3-8265-457D-BCB3-DD401597CA5B}" srcOrd="1" destOrd="0" parTransId="{5B3DCAE7-F435-4DB8-913E-270F45B0FEA3}" sibTransId="{199B95C8-2D6E-4759-8672-B1C5FF0CC09C}"/>
    <dgm:cxn modelId="{95F94E7B-EC5E-407F-AA43-FF9A32D26FE4}" type="presParOf" srcId="{6359B90A-3B82-45B0-A383-365D70406410}" destId="{87D09C8B-02C2-4D2F-975A-A92349999E78}" srcOrd="0" destOrd="0" presId="urn:microsoft.com/office/officeart/2005/8/layout/hierarchy1"/>
    <dgm:cxn modelId="{850886A0-D0CE-48C5-9BC7-A52BB9DE4CCF}" type="presParOf" srcId="{87D09C8B-02C2-4D2F-975A-A92349999E78}" destId="{233D293B-94FF-4051-8AD6-90904404FE0C}" srcOrd="0" destOrd="0" presId="urn:microsoft.com/office/officeart/2005/8/layout/hierarchy1"/>
    <dgm:cxn modelId="{90D81767-DEE4-4E87-A570-3850489738D7}" type="presParOf" srcId="{233D293B-94FF-4051-8AD6-90904404FE0C}" destId="{BAF61ED7-E90C-492D-9A47-7BF6674E21AE}" srcOrd="0" destOrd="0" presId="urn:microsoft.com/office/officeart/2005/8/layout/hierarchy1"/>
    <dgm:cxn modelId="{C455B533-EC42-4CD9-B149-EF5AC3DA7C24}" type="presParOf" srcId="{233D293B-94FF-4051-8AD6-90904404FE0C}" destId="{3472EF89-2115-4D2A-BACE-39363ADFB384}" srcOrd="1" destOrd="0" presId="urn:microsoft.com/office/officeart/2005/8/layout/hierarchy1"/>
    <dgm:cxn modelId="{FF3DBA2B-D733-48F3-95F1-E9975711CB39}" type="presParOf" srcId="{87D09C8B-02C2-4D2F-975A-A92349999E78}" destId="{7FB77903-D1D0-489F-ABB4-63CE56366984}" srcOrd="1" destOrd="0" presId="urn:microsoft.com/office/officeart/2005/8/layout/hierarchy1"/>
    <dgm:cxn modelId="{4363C622-9D16-4663-834B-CF92885EF18B}" type="presParOf" srcId="{7FB77903-D1D0-489F-ABB4-63CE56366984}" destId="{C451574B-F517-4461-83EB-1B820873FB94}" srcOrd="0" destOrd="0" presId="urn:microsoft.com/office/officeart/2005/8/layout/hierarchy1"/>
    <dgm:cxn modelId="{75CFC83D-2E2D-4B7A-B90F-346F381951E9}" type="presParOf" srcId="{7FB77903-D1D0-489F-ABB4-63CE56366984}" destId="{174BBF94-5AD4-44D1-BBF2-9312374419C6}" srcOrd="1" destOrd="0" presId="urn:microsoft.com/office/officeart/2005/8/layout/hierarchy1"/>
    <dgm:cxn modelId="{B50FB01B-AA98-4E20-8D68-4EFF251EAA59}" type="presParOf" srcId="{174BBF94-5AD4-44D1-BBF2-9312374419C6}" destId="{E3F0CCE8-F97A-48F1-BD16-B4676BF5141B}" srcOrd="0" destOrd="0" presId="urn:microsoft.com/office/officeart/2005/8/layout/hierarchy1"/>
    <dgm:cxn modelId="{412D924C-7F38-4E67-A8ED-6737477447C7}" type="presParOf" srcId="{E3F0CCE8-F97A-48F1-BD16-B4676BF5141B}" destId="{070F9BA1-6C6D-497A-806E-AFB0825AAB5E}" srcOrd="0" destOrd="0" presId="urn:microsoft.com/office/officeart/2005/8/layout/hierarchy1"/>
    <dgm:cxn modelId="{CA3CC48F-15ED-4195-B08F-AEEE2BEED4E6}" type="presParOf" srcId="{E3F0CCE8-F97A-48F1-BD16-B4676BF5141B}" destId="{E6DAF01F-CB26-4E7B-8D40-36CD16ADB44F}" srcOrd="1" destOrd="0" presId="urn:microsoft.com/office/officeart/2005/8/layout/hierarchy1"/>
    <dgm:cxn modelId="{D455B40F-1444-42EA-9982-2579B2B03E92}" type="presParOf" srcId="{174BBF94-5AD4-44D1-BBF2-9312374419C6}" destId="{2ADD922F-C99F-4862-BB3A-3A9B5C1CB4C5}" srcOrd="1" destOrd="0" presId="urn:microsoft.com/office/officeart/2005/8/layout/hierarchy1"/>
    <dgm:cxn modelId="{3888BC11-3F63-41AE-81A9-E7ED0B3D9B4F}" type="presParOf" srcId="{7FB77903-D1D0-489F-ABB4-63CE56366984}" destId="{AC248055-7AC4-411A-8DD3-48B83B99A890}" srcOrd="2" destOrd="0" presId="urn:microsoft.com/office/officeart/2005/8/layout/hierarchy1"/>
    <dgm:cxn modelId="{CA3EFB3F-A1F1-43DA-A028-A3E6F2181D8D}" type="presParOf" srcId="{7FB77903-D1D0-489F-ABB4-63CE56366984}" destId="{7EEE6FF1-4246-47D2-93FF-F764DF1CDC2E}" srcOrd="3" destOrd="0" presId="urn:microsoft.com/office/officeart/2005/8/layout/hierarchy1"/>
    <dgm:cxn modelId="{1293EF4F-ABDA-4773-B4C6-151F7712E694}" type="presParOf" srcId="{7EEE6FF1-4246-47D2-93FF-F764DF1CDC2E}" destId="{8B825D51-74E7-440A-AF77-A452EC68F4E3}" srcOrd="0" destOrd="0" presId="urn:microsoft.com/office/officeart/2005/8/layout/hierarchy1"/>
    <dgm:cxn modelId="{D9A24D14-150F-4AD3-9BBB-594FA5EF2AF4}" type="presParOf" srcId="{8B825D51-74E7-440A-AF77-A452EC68F4E3}" destId="{893D324F-5C91-4A9B-8F22-0AD4C3B21795}" srcOrd="0" destOrd="0" presId="urn:microsoft.com/office/officeart/2005/8/layout/hierarchy1"/>
    <dgm:cxn modelId="{5ECA5052-A8FA-4982-A61D-A9534AF9A818}" type="presParOf" srcId="{8B825D51-74E7-440A-AF77-A452EC68F4E3}" destId="{92B15E30-0F56-45A9-AD47-DE26DDC0524E}" srcOrd="1" destOrd="0" presId="urn:microsoft.com/office/officeart/2005/8/layout/hierarchy1"/>
    <dgm:cxn modelId="{C889E46B-822F-45A9-A9D6-974A10BA922F}" type="presParOf" srcId="{7EEE6FF1-4246-47D2-93FF-F764DF1CDC2E}" destId="{57C3C975-CFD2-428D-8F9F-EFE8F9ED2E9B}" srcOrd="1" destOrd="0" presId="urn:microsoft.com/office/officeart/2005/8/layout/hierarchy1"/>
    <dgm:cxn modelId="{8374B337-E3B8-4C1A-A96B-938EE574FF78}" type="presParOf" srcId="{57C3C975-CFD2-428D-8F9F-EFE8F9ED2E9B}" destId="{2B9640A6-09AE-4693-899C-8E7AE4742374}" srcOrd="0" destOrd="0" presId="urn:microsoft.com/office/officeart/2005/8/layout/hierarchy1"/>
    <dgm:cxn modelId="{2D1B2FEC-2A47-4EFA-AE56-9739503BCC42}" type="presParOf" srcId="{57C3C975-CFD2-428D-8F9F-EFE8F9ED2E9B}" destId="{7787AB99-6758-4771-A82B-B3C65A0770BF}" srcOrd="1" destOrd="0" presId="urn:microsoft.com/office/officeart/2005/8/layout/hierarchy1"/>
    <dgm:cxn modelId="{5B7127E0-8A66-40F2-BE2D-B754C4DEF8AE}" type="presParOf" srcId="{7787AB99-6758-4771-A82B-B3C65A0770BF}" destId="{47481D49-1B88-4B15-B3AE-804F47272B5D}" srcOrd="0" destOrd="0" presId="urn:microsoft.com/office/officeart/2005/8/layout/hierarchy1"/>
    <dgm:cxn modelId="{627EEB7D-72FF-4922-9AE3-331E28AA7B8D}" type="presParOf" srcId="{47481D49-1B88-4B15-B3AE-804F47272B5D}" destId="{11FE9BA4-49A6-4EF4-B619-4BDE0A4A5DD2}" srcOrd="0" destOrd="0" presId="urn:microsoft.com/office/officeart/2005/8/layout/hierarchy1"/>
    <dgm:cxn modelId="{7E222AF0-9355-44CE-A3F1-9DA76B242DBB}" type="presParOf" srcId="{47481D49-1B88-4B15-B3AE-804F47272B5D}" destId="{322EB1E3-C14B-4C80-A301-8FA40D0CDE9C}" srcOrd="1" destOrd="0" presId="urn:microsoft.com/office/officeart/2005/8/layout/hierarchy1"/>
    <dgm:cxn modelId="{6D303CE0-0A23-430A-B46D-EE9CC34ACBB4}" type="presParOf" srcId="{7787AB99-6758-4771-A82B-B3C65A0770BF}" destId="{FCFB7428-B028-4E7B-9DC3-CA67CAD5F144}" srcOrd="1" destOrd="0" presId="urn:microsoft.com/office/officeart/2005/8/layout/hierarchy1"/>
    <dgm:cxn modelId="{BEC973B8-97B3-4ED6-9EB7-B0DE9DC5880B}" type="presParOf" srcId="{57C3C975-CFD2-428D-8F9F-EFE8F9ED2E9B}" destId="{2D6D7313-647C-4BE2-B1DC-9E9398B12E49}" srcOrd="2" destOrd="0" presId="urn:microsoft.com/office/officeart/2005/8/layout/hierarchy1"/>
    <dgm:cxn modelId="{B80F156C-E1C6-4826-B768-DE12982F008B}" type="presParOf" srcId="{57C3C975-CFD2-428D-8F9F-EFE8F9ED2E9B}" destId="{85858ED8-D985-4F08-85CF-50B5EA2635E9}" srcOrd="3" destOrd="0" presId="urn:microsoft.com/office/officeart/2005/8/layout/hierarchy1"/>
    <dgm:cxn modelId="{1A3DCD13-9D10-4080-8D83-74FCD5BEF0F5}" type="presParOf" srcId="{85858ED8-D985-4F08-85CF-50B5EA2635E9}" destId="{5D614BE0-FB12-476A-AAC8-09BF2E4B71A9}" srcOrd="0" destOrd="0" presId="urn:microsoft.com/office/officeart/2005/8/layout/hierarchy1"/>
    <dgm:cxn modelId="{13B7850E-A394-4315-8F7F-F45E8A3C389C}" type="presParOf" srcId="{5D614BE0-FB12-476A-AAC8-09BF2E4B71A9}" destId="{DA98A96E-3103-429A-A1DF-762CFB1BA07C}" srcOrd="0" destOrd="0" presId="urn:microsoft.com/office/officeart/2005/8/layout/hierarchy1"/>
    <dgm:cxn modelId="{EBB6342C-B3ED-41CF-8499-4F90DBDD5999}" type="presParOf" srcId="{5D614BE0-FB12-476A-AAC8-09BF2E4B71A9}" destId="{73BC9CC7-EDDC-4F74-AD69-0C1AE9CFA3D2}" srcOrd="1" destOrd="0" presId="urn:microsoft.com/office/officeart/2005/8/layout/hierarchy1"/>
    <dgm:cxn modelId="{2BC2F071-8EFC-4AFF-994B-A9B4B2FF7C89}" type="presParOf" srcId="{85858ED8-D985-4F08-85CF-50B5EA2635E9}" destId="{4731FD45-22F5-45E9-8CA9-47E98CA0644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32B64-F58B-40A6-8DA8-B3FF856A778C}">
      <dsp:nvSpPr>
        <dsp:cNvPr id="0" name=""/>
        <dsp:cNvSpPr/>
      </dsp:nvSpPr>
      <dsp:spPr>
        <a:xfrm>
          <a:off x="2012898" y="195734"/>
          <a:ext cx="3116624" cy="31166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kern="1200" cap="none" normalizeH="0" baseline="0" smtClean="0">
              <a:ln>
                <a:noFill/>
              </a:ln>
              <a:solidFill>
                <a:schemeClr val="tx1"/>
              </a:solidFill>
              <a:effectLst/>
            </a:rPr>
            <a:t>GOBIERNO</a:t>
          </a:r>
        </a:p>
      </dsp:txBody>
      <dsp:txXfrm>
        <a:off x="2428448" y="741143"/>
        <a:ext cx="2285524" cy="1402480"/>
      </dsp:txXfrm>
    </dsp:sp>
    <dsp:sp modelId="{E524A096-3C85-41CC-9F81-D9F96A7107F4}">
      <dsp:nvSpPr>
        <dsp:cNvPr id="0" name=""/>
        <dsp:cNvSpPr/>
      </dsp:nvSpPr>
      <dsp:spPr>
        <a:xfrm>
          <a:off x="3137480" y="1584190"/>
          <a:ext cx="3116624" cy="31166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kern="1200" cap="none" normalizeH="0" baseline="0" dirty="0" smtClean="0">
              <a:ln>
                <a:noFill/>
              </a:ln>
              <a:solidFill>
                <a:schemeClr val="tx1"/>
              </a:solidFill>
              <a:effectLst/>
            </a:rPr>
            <a:t>FAMILIAS</a:t>
          </a:r>
        </a:p>
      </dsp:txBody>
      <dsp:txXfrm>
        <a:off x="4090647" y="2389318"/>
        <a:ext cx="1869974" cy="1714143"/>
      </dsp:txXfrm>
    </dsp:sp>
    <dsp:sp modelId="{7E507A7B-45F5-494F-90A2-776AB2840519}">
      <dsp:nvSpPr>
        <dsp:cNvPr id="0" name=""/>
        <dsp:cNvSpPr/>
      </dsp:nvSpPr>
      <dsp:spPr>
        <a:xfrm>
          <a:off x="888316" y="1656184"/>
          <a:ext cx="3116624" cy="31166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200" b="0" i="0" u="none" strike="noStrike" kern="1200" cap="none" normalizeH="0" baseline="0" smtClean="0">
              <a:ln>
                <a:noFill/>
              </a:ln>
              <a:solidFill>
                <a:schemeClr val="tx1"/>
              </a:solidFill>
              <a:effectLst/>
            </a:rPr>
            <a:t>EMPRESAS</a:t>
          </a:r>
        </a:p>
      </dsp:txBody>
      <dsp:txXfrm>
        <a:off x="1181798" y="2461312"/>
        <a:ext cx="1869974" cy="1714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88DA4-A39D-4B1E-955C-224387E8B193}">
      <dsp:nvSpPr>
        <dsp:cNvPr id="0" name=""/>
        <dsp:cNvSpPr/>
      </dsp:nvSpPr>
      <dsp:spPr>
        <a:xfrm>
          <a:off x="4946418" y="2374638"/>
          <a:ext cx="1394366" cy="1394366"/>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OPSRM</a:t>
          </a:r>
          <a:endParaRPr kumimoji="0" lang="es-ES" sz="1200" b="1" i="0" u="none" strike="noStrike" kern="1200" cap="none" normalizeH="0" baseline="0" dirty="0" smtClean="0">
            <a:ln/>
            <a:solidFill>
              <a:schemeClr val="tx1"/>
            </a:solidFill>
            <a:effectLst/>
            <a:latin typeface="Arial" charset="0"/>
            <a:cs typeface="Arial" charset="0"/>
          </a:endParaRPr>
        </a:p>
      </dsp:txBody>
      <dsp:txXfrm>
        <a:off x="5150618" y="2578838"/>
        <a:ext cx="985966" cy="985966"/>
      </dsp:txXfrm>
    </dsp:sp>
    <dsp:sp modelId="{8E0DC35E-2A6F-4BC8-934A-8C9D9AF48CB5}">
      <dsp:nvSpPr>
        <dsp:cNvPr id="0" name=""/>
        <dsp:cNvSpPr/>
      </dsp:nvSpPr>
      <dsp:spPr>
        <a:xfrm rot="16200000">
          <a:off x="5155618" y="1875536"/>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a:off x="5619202" y="1862255"/>
        <a:ext cx="48798" cy="48798"/>
      </dsp:txXfrm>
    </dsp:sp>
    <dsp:sp modelId="{7038EDFD-62F8-4BBE-AE11-A47B8A6F57C5}">
      <dsp:nvSpPr>
        <dsp:cNvPr id="0" name=""/>
        <dsp:cNvSpPr/>
      </dsp:nvSpPr>
      <dsp:spPr>
        <a:xfrm>
          <a:off x="4851594" y="4303"/>
          <a:ext cx="1584014" cy="1394366"/>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kern="1200" cap="none" normalizeH="0" baseline="0" dirty="0" smtClean="0">
              <a:ln/>
              <a:solidFill>
                <a:schemeClr val="tx1"/>
              </a:solidFill>
              <a:effectLst/>
              <a:latin typeface="Arial" charset="0"/>
              <a:cs typeface="Arial" charset="0"/>
            </a:rPr>
            <a:t>CONSTITUCIÓN</a:t>
          </a:r>
          <a:endParaRPr kumimoji="0" lang="es-ES" sz="1000" b="1" i="0" u="none" strike="noStrike" kern="1200" cap="none" normalizeH="0" baseline="0" dirty="0" smtClean="0">
            <a:ln/>
            <a:solidFill>
              <a:schemeClr val="tx1"/>
            </a:solidFill>
            <a:effectLst/>
            <a:latin typeface="Arial" charset="0"/>
            <a:cs typeface="Arial" charset="0"/>
          </a:endParaRPr>
        </a:p>
      </dsp:txBody>
      <dsp:txXfrm>
        <a:off x="5083567" y="208503"/>
        <a:ext cx="1120068" cy="985966"/>
      </dsp:txXfrm>
    </dsp:sp>
    <dsp:sp modelId="{4FCD821E-468E-4C12-B673-67DCE9B654F3}">
      <dsp:nvSpPr>
        <dsp:cNvPr id="0" name=""/>
        <dsp:cNvSpPr/>
      </dsp:nvSpPr>
      <dsp:spPr>
        <a:xfrm rot="18900000">
          <a:off x="5993657" y="222266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a:off x="6457242" y="2209382"/>
        <a:ext cx="48798" cy="48798"/>
      </dsp:txXfrm>
    </dsp:sp>
    <dsp:sp modelId="{72E16846-1216-40DA-9174-28D010749A6D}">
      <dsp:nvSpPr>
        <dsp:cNvPr id="0" name=""/>
        <dsp:cNvSpPr/>
      </dsp:nvSpPr>
      <dsp:spPr>
        <a:xfrm>
          <a:off x="6622498" y="698558"/>
          <a:ext cx="1394366" cy="139436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RLAASSP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RLOPSRM</a:t>
          </a:r>
          <a:endParaRPr kumimoji="0" lang="es-ES" sz="1200" b="1" i="0" u="none" strike="noStrike" kern="1200" cap="none" normalizeH="0" baseline="0" dirty="0" smtClean="0">
            <a:ln/>
            <a:solidFill>
              <a:schemeClr val="tx1"/>
            </a:solidFill>
            <a:effectLst/>
            <a:latin typeface="Arial" charset="0"/>
            <a:cs typeface="Arial" charset="0"/>
          </a:endParaRPr>
        </a:p>
      </dsp:txBody>
      <dsp:txXfrm>
        <a:off x="6826698" y="902758"/>
        <a:ext cx="985966" cy="985966"/>
      </dsp:txXfrm>
    </dsp:sp>
    <dsp:sp modelId="{91343E1B-5B84-43A8-8BE6-87D7D1824381}">
      <dsp:nvSpPr>
        <dsp:cNvPr id="0" name=""/>
        <dsp:cNvSpPr/>
      </dsp:nvSpPr>
      <dsp:spPr>
        <a:xfrm>
          <a:off x="6340785" y="306070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a:off x="6804369" y="3047422"/>
        <a:ext cx="48798" cy="48798"/>
      </dsp:txXfrm>
    </dsp:sp>
    <dsp:sp modelId="{120EDB15-1D40-4D17-9D98-2DA64D6131A6}">
      <dsp:nvSpPr>
        <dsp:cNvPr id="0" name=""/>
        <dsp:cNvSpPr/>
      </dsp:nvSpPr>
      <dsp:spPr>
        <a:xfrm>
          <a:off x="7316753" y="2374638"/>
          <a:ext cx="1394366" cy="1394366"/>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kern="1200"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POBALINES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1" i="0" u="none" strike="noStrike" kern="1200" cap="none" normalizeH="0" baseline="0" dirty="0" smtClean="0">
            <a:ln/>
            <a:solidFill>
              <a:schemeClr val="tx1"/>
            </a:solidFill>
            <a:effectLst/>
            <a:latin typeface="Arial" charset="0"/>
            <a:cs typeface="Arial" charset="0"/>
          </a:endParaRPr>
        </a:p>
      </dsp:txBody>
      <dsp:txXfrm>
        <a:off x="7520953" y="2578838"/>
        <a:ext cx="985966" cy="985966"/>
      </dsp:txXfrm>
    </dsp:sp>
    <dsp:sp modelId="{9A4C0231-005E-41A2-AFE3-D94D3D28CFED}">
      <dsp:nvSpPr>
        <dsp:cNvPr id="0" name=""/>
        <dsp:cNvSpPr/>
      </dsp:nvSpPr>
      <dsp:spPr>
        <a:xfrm rot="2700000">
          <a:off x="5993657" y="389874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a:off x="6457242" y="3885462"/>
        <a:ext cx="48798" cy="48798"/>
      </dsp:txXfrm>
    </dsp:sp>
    <dsp:sp modelId="{17D19EE3-4A6C-4801-A946-69BAF1CBECFB}">
      <dsp:nvSpPr>
        <dsp:cNvPr id="0" name=""/>
        <dsp:cNvSpPr/>
      </dsp:nvSpPr>
      <dsp:spPr>
        <a:xfrm>
          <a:off x="6622498" y="4050717"/>
          <a:ext cx="1394366" cy="13943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1" i="0" u="none" strike="noStrike" kern="1200" cap="none" normalizeH="0" baseline="0" dirty="0" err="1" smtClean="0">
              <a:ln/>
              <a:solidFill>
                <a:schemeClr val="tx1"/>
              </a:solidFill>
              <a:effectLst/>
              <a:latin typeface="Arial" charset="0"/>
              <a:cs typeface="Arial" charset="0"/>
            </a:rPr>
            <a:t>LFRASP</a:t>
          </a:r>
          <a:endParaRPr kumimoji="0" lang="es-ES" sz="1100" b="1" i="0" u="none" strike="noStrike" kern="1200"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kern="1200" cap="none" normalizeH="0" baseline="0" dirty="0" err="1" smtClean="0">
              <a:ln/>
              <a:solidFill>
                <a:schemeClr val="tx1"/>
              </a:solidFill>
              <a:effectLst/>
              <a:latin typeface="Arial" charset="0"/>
              <a:cs typeface="Arial" charset="0"/>
            </a:rPr>
            <a:t>LACMCP</a:t>
          </a:r>
          <a:endParaRPr kumimoji="0" lang="es-ES" sz="1100" b="1" i="0" u="none" strike="noStrike" kern="1200" cap="none" normalizeH="0" baseline="0" dirty="0" smtClean="0">
            <a:ln/>
            <a:solidFill>
              <a:schemeClr val="tx1"/>
            </a:solidFill>
            <a:effectLst/>
            <a:latin typeface="Arial" charset="0"/>
            <a:cs typeface="Arial" charset="0"/>
          </a:endParaRPr>
        </a:p>
      </dsp:txBody>
      <dsp:txXfrm>
        <a:off x="6826698" y="4254917"/>
        <a:ext cx="985966" cy="985966"/>
      </dsp:txXfrm>
    </dsp:sp>
    <dsp:sp modelId="{31AB9F4B-2C28-4BB4-9D99-36105141A4FC}">
      <dsp:nvSpPr>
        <dsp:cNvPr id="0" name=""/>
        <dsp:cNvSpPr/>
      </dsp:nvSpPr>
      <dsp:spPr>
        <a:xfrm rot="5400000">
          <a:off x="5155618" y="4245870"/>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a:off x="5619202" y="4232589"/>
        <a:ext cx="48798" cy="48798"/>
      </dsp:txXfrm>
    </dsp:sp>
    <dsp:sp modelId="{E0148640-97E0-445C-B1E2-49CCE2FAD331}">
      <dsp:nvSpPr>
        <dsp:cNvPr id="0" name=""/>
        <dsp:cNvSpPr/>
      </dsp:nvSpPr>
      <dsp:spPr>
        <a:xfrm>
          <a:off x="4946418" y="4744972"/>
          <a:ext cx="1394366" cy="1394366"/>
        </a:xfrm>
        <a:prstGeom prst="ellipse">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kern="1200" cap="none" normalizeH="0" baseline="0" dirty="0" smtClean="0">
              <a:ln/>
              <a:solidFill>
                <a:schemeClr val="tx1"/>
              </a:solidFill>
              <a:effectLst/>
              <a:latin typeface="Arial" charset="0"/>
              <a:cs typeface="Arial" charset="0"/>
            </a:rPr>
            <a:t>LINEAMIENTOS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kern="1200" cap="none" normalizeH="0" baseline="0" dirty="0" smtClean="0">
              <a:ln/>
              <a:solidFill>
                <a:schemeClr val="tx1"/>
              </a:solidFill>
              <a:effectLst/>
              <a:latin typeface="Arial" charset="0"/>
              <a:cs typeface="Arial" charset="0"/>
            </a:rPr>
            <a:t>EVALUACIÓN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kern="1200" cap="none" normalizeH="0" baseline="0" dirty="0" smtClean="0">
              <a:ln/>
              <a:solidFill>
                <a:schemeClr val="tx1"/>
              </a:solidFill>
              <a:effectLst/>
              <a:latin typeface="Arial" charset="0"/>
              <a:cs typeface="Arial" charset="0"/>
            </a:rPr>
            <a:t> PUNTOS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000" b="1" i="0" u="none" strike="noStrike" kern="1200" cap="none" normalizeH="0" baseline="0" dirty="0" smtClean="0">
            <a:ln/>
            <a:solidFill>
              <a:schemeClr val="tx1"/>
            </a:solidFill>
            <a:effectLst/>
            <a:latin typeface="Arial" charset="0"/>
            <a:cs typeface="Arial" charset="0"/>
          </a:endParaRPr>
        </a:p>
      </dsp:txBody>
      <dsp:txXfrm>
        <a:off x="5150618" y="4949172"/>
        <a:ext cx="985966" cy="985966"/>
      </dsp:txXfrm>
    </dsp:sp>
    <dsp:sp modelId="{F3281E1C-857E-4759-8F27-95043AD0A58A}">
      <dsp:nvSpPr>
        <dsp:cNvPr id="0" name=""/>
        <dsp:cNvSpPr/>
      </dsp:nvSpPr>
      <dsp:spPr>
        <a:xfrm rot="8100000">
          <a:off x="4317578" y="389874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rot="10800000">
        <a:off x="4781163" y="3885462"/>
        <a:ext cx="48798" cy="48798"/>
      </dsp:txXfrm>
    </dsp:sp>
    <dsp:sp modelId="{359B5D10-6B45-4A42-8820-DB676444CE45}">
      <dsp:nvSpPr>
        <dsp:cNvPr id="0" name=""/>
        <dsp:cNvSpPr/>
      </dsp:nvSpPr>
      <dsp:spPr>
        <a:xfrm>
          <a:off x="3270339" y="4050717"/>
          <a:ext cx="1394366" cy="13943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b="1" kern="1200" dirty="0" smtClean="0">
              <a:solidFill>
                <a:schemeClr val="tx1"/>
              </a:solidFill>
            </a:rPr>
            <a:t>LINEAMIENTOS PARA DETERMINARN EL CONTENIDO NACIONAL</a:t>
          </a:r>
        </a:p>
        <a:p>
          <a:pPr lvl="0" algn="ctr" defTabSz="444500">
            <a:lnSpc>
              <a:spcPct val="90000"/>
            </a:lnSpc>
            <a:spcBef>
              <a:spcPct val="0"/>
            </a:spcBef>
            <a:spcAft>
              <a:spcPct val="35000"/>
            </a:spcAft>
          </a:pPr>
          <a:r>
            <a:rPr lang="es-MX" sz="1000" b="1" kern="1200" dirty="0" smtClean="0">
              <a:solidFill>
                <a:schemeClr val="tx1"/>
              </a:solidFill>
            </a:rPr>
            <a:t>2010</a:t>
          </a:r>
          <a:endParaRPr lang="es-MX" sz="1000" b="1" kern="1200" dirty="0">
            <a:solidFill>
              <a:schemeClr val="tx1"/>
            </a:solidFill>
          </a:endParaRPr>
        </a:p>
      </dsp:txBody>
      <dsp:txXfrm>
        <a:off x="3474539" y="4254917"/>
        <a:ext cx="985966" cy="985966"/>
      </dsp:txXfrm>
    </dsp:sp>
    <dsp:sp modelId="{7ADFC9E9-6F50-4AEC-967A-A30FE7AEFD47}">
      <dsp:nvSpPr>
        <dsp:cNvPr id="0" name=""/>
        <dsp:cNvSpPr/>
      </dsp:nvSpPr>
      <dsp:spPr>
        <a:xfrm rot="10800000">
          <a:off x="3970450" y="306070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rot="10800000">
        <a:off x="4434035" y="3047422"/>
        <a:ext cx="48798" cy="48798"/>
      </dsp:txXfrm>
    </dsp:sp>
    <dsp:sp modelId="{017473AA-4A23-48E6-AA9D-B834FDA71CD8}">
      <dsp:nvSpPr>
        <dsp:cNvPr id="0" name=""/>
        <dsp:cNvSpPr/>
      </dsp:nvSpPr>
      <dsp:spPr>
        <a:xfrm>
          <a:off x="2576084" y="2374638"/>
          <a:ext cx="1394366" cy="1394366"/>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400" b="1" i="0" u="none" strike="noStrike" kern="1200" cap="none" normalizeH="0" baseline="0" dirty="0" smtClean="0">
              <a:ln/>
              <a:solidFill>
                <a:schemeClr val="tx1"/>
              </a:solidFill>
              <a:effectLst/>
              <a:latin typeface="Arial" charset="0"/>
              <a:cs typeface="Arial" charset="0"/>
            </a:rPr>
            <a:t>MAAG</a:t>
          </a:r>
        </a:p>
      </dsp:txBody>
      <dsp:txXfrm>
        <a:off x="2780284" y="2578838"/>
        <a:ext cx="985966" cy="985966"/>
      </dsp:txXfrm>
    </dsp:sp>
    <dsp:sp modelId="{E5694110-E064-47F6-A5C9-48D0278DD785}">
      <dsp:nvSpPr>
        <dsp:cNvPr id="0" name=""/>
        <dsp:cNvSpPr/>
      </dsp:nvSpPr>
      <dsp:spPr>
        <a:xfrm rot="13500000">
          <a:off x="4317578" y="2222663"/>
          <a:ext cx="975967" cy="22236"/>
        </a:xfrm>
        <a:custGeom>
          <a:avLst/>
          <a:gdLst/>
          <a:ahLst/>
          <a:cxnLst/>
          <a:rect l="0" t="0" r="0" b="0"/>
          <a:pathLst>
            <a:path>
              <a:moveTo>
                <a:pt x="0" y="11118"/>
              </a:moveTo>
              <a:lnTo>
                <a:pt x="975967" y="11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dirty="0">
            <a:solidFill>
              <a:schemeClr val="tx1"/>
            </a:solidFill>
          </a:endParaRPr>
        </a:p>
      </dsp:txBody>
      <dsp:txXfrm rot="10800000">
        <a:off x="4781163" y="2209382"/>
        <a:ext cx="48798" cy="48798"/>
      </dsp:txXfrm>
    </dsp:sp>
    <dsp:sp modelId="{284EB6E6-E696-458E-8D28-42B29A0F3E72}">
      <dsp:nvSpPr>
        <dsp:cNvPr id="0" name=""/>
        <dsp:cNvSpPr/>
      </dsp:nvSpPr>
      <dsp:spPr>
        <a:xfrm>
          <a:off x="3270339" y="698558"/>
          <a:ext cx="1394366" cy="1394366"/>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kern="1200"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kern="1200" cap="none" normalizeH="0" baseline="0" dirty="0" smtClean="0">
              <a:ln/>
              <a:solidFill>
                <a:schemeClr val="tx1"/>
              </a:solidFill>
              <a:effectLst/>
              <a:latin typeface="Arial" charset="0"/>
              <a:cs typeface="Arial" charset="0"/>
            </a:rPr>
            <a:t>LAASSP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smtClean="0">
              <a:ln/>
              <a:solidFill>
                <a:schemeClr val="tx1"/>
              </a:solidFill>
              <a:effectLst/>
              <a:latin typeface="Arial" charset="0"/>
              <a:cs typeface="Arial" charset="0"/>
            </a:rPr>
            <a:t>LOPSRM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0" i="0" u="none" strike="noStrike" kern="1200" cap="none" normalizeH="0" baseline="0" dirty="0" smtClean="0">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200" b="0" i="0" u="none" strike="noStrike" kern="1200" cap="none" normalizeH="0" baseline="0" dirty="0" smtClean="0">
            <a:ln/>
            <a:solidFill>
              <a:schemeClr val="tx1"/>
            </a:solidFill>
            <a:effectLst/>
            <a:latin typeface="Arial" charset="0"/>
            <a:cs typeface="Arial" charset="0"/>
          </a:endParaRPr>
        </a:p>
      </dsp:txBody>
      <dsp:txXfrm>
        <a:off x="3474539" y="902758"/>
        <a:ext cx="985966" cy="985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EB63C-63E3-4EB4-807D-01823FF50B20}">
      <dsp:nvSpPr>
        <dsp:cNvPr id="0" name=""/>
        <dsp:cNvSpPr/>
      </dsp:nvSpPr>
      <dsp:spPr>
        <a:xfrm>
          <a:off x="2849686" y="425807"/>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Procedimientos de </a:t>
          </a:r>
        </a:p>
        <a:p>
          <a:pPr lvl="0" algn="ctr" defTabSz="1022350">
            <a:lnSpc>
              <a:spcPct val="90000"/>
            </a:lnSpc>
            <a:spcBef>
              <a:spcPct val="0"/>
            </a:spcBef>
            <a:spcAft>
              <a:spcPct val="35000"/>
            </a:spcAft>
          </a:pPr>
          <a:r>
            <a:rPr lang="en-US" sz="2300" kern="1200" dirty="0" smtClean="0"/>
            <a:t>contratación</a:t>
          </a:r>
          <a:endParaRPr lang="es-MX" sz="2300" kern="1200" dirty="0"/>
        </a:p>
      </dsp:txBody>
      <dsp:txXfrm>
        <a:off x="2892396" y="468517"/>
        <a:ext cx="2101906" cy="1372797"/>
      </dsp:txXfrm>
    </dsp:sp>
    <dsp:sp modelId="{64AADCDF-573A-4AF0-A897-2EF77FB147C4}">
      <dsp:nvSpPr>
        <dsp:cNvPr id="0" name=""/>
        <dsp:cNvSpPr/>
      </dsp:nvSpPr>
      <dsp:spPr>
        <a:xfrm>
          <a:off x="1099824" y="1884025"/>
          <a:ext cx="2843525" cy="583287"/>
        </a:xfrm>
        <a:custGeom>
          <a:avLst/>
          <a:gdLst/>
          <a:ahLst/>
          <a:cxnLst/>
          <a:rect l="0" t="0" r="0" b="0"/>
          <a:pathLst>
            <a:path>
              <a:moveTo>
                <a:pt x="2843525" y="0"/>
              </a:moveTo>
              <a:lnTo>
                <a:pt x="2843525" y="291643"/>
              </a:lnTo>
              <a:lnTo>
                <a:pt x="0" y="291643"/>
              </a:lnTo>
              <a:lnTo>
                <a:pt x="0" y="58328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C892F24-C283-41EB-8A9C-E1AE353D23E9}">
      <dsp:nvSpPr>
        <dsp:cNvPr id="0" name=""/>
        <dsp:cNvSpPr/>
      </dsp:nvSpPr>
      <dsp:spPr>
        <a:xfrm>
          <a:off x="6161"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Licitación pública</a:t>
          </a:r>
          <a:endParaRPr lang="es-MX" sz="2300" kern="1200" dirty="0"/>
        </a:p>
      </dsp:txBody>
      <dsp:txXfrm>
        <a:off x="48871" y="2510022"/>
        <a:ext cx="2101906" cy="1372797"/>
      </dsp:txXfrm>
    </dsp:sp>
    <dsp:sp modelId="{B53D6C68-1C27-4D59-97BF-B7850CC66FB9}">
      <dsp:nvSpPr>
        <dsp:cNvPr id="0" name=""/>
        <dsp:cNvSpPr/>
      </dsp:nvSpPr>
      <dsp:spPr>
        <a:xfrm>
          <a:off x="3897630" y="1884025"/>
          <a:ext cx="91440" cy="583287"/>
        </a:xfrm>
        <a:custGeom>
          <a:avLst/>
          <a:gdLst/>
          <a:ahLst/>
          <a:cxnLst/>
          <a:rect l="0" t="0" r="0" b="0"/>
          <a:pathLst>
            <a:path>
              <a:moveTo>
                <a:pt x="45720" y="0"/>
              </a:moveTo>
              <a:lnTo>
                <a:pt x="45720" y="58328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B8714DB-E79F-438D-AAF6-01AB0C91B63D}">
      <dsp:nvSpPr>
        <dsp:cNvPr id="0" name=""/>
        <dsp:cNvSpPr/>
      </dsp:nvSpPr>
      <dsp:spPr>
        <a:xfrm>
          <a:off x="2849686"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Invitacion a cuando menos tres personas</a:t>
          </a:r>
          <a:endParaRPr lang="es-MX" sz="2300" kern="1200" dirty="0"/>
        </a:p>
      </dsp:txBody>
      <dsp:txXfrm>
        <a:off x="2892396" y="2510022"/>
        <a:ext cx="2101906" cy="1372797"/>
      </dsp:txXfrm>
    </dsp:sp>
    <dsp:sp modelId="{F654EB44-A13E-4C92-AB9B-2F818CF77C79}">
      <dsp:nvSpPr>
        <dsp:cNvPr id="0" name=""/>
        <dsp:cNvSpPr/>
      </dsp:nvSpPr>
      <dsp:spPr>
        <a:xfrm>
          <a:off x="3943350" y="1884025"/>
          <a:ext cx="2843525" cy="583287"/>
        </a:xfrm>
        <a:custGeom>
          <a:avLst/>
          <a:gdLst/>
          <a:ahLst/>
          <a:cxnLst/>
          <a:rect l="0" t="0" r="0" b="0"/>
          <a:pathLst>
            <a:path>
              <a:moveTo>
                <a:pt x="0" y="0"/>
              </a:moveTo>
              <a:lnTo>
                <a:pt x="0" y="291643"/>
              </a:lnTo>
              <a:lnTo>
                <a:pt x="2843525" y="291643"/>
              </a:lnTo>
              <a:lnTo>
                <a:pt x="2843525" y="58328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9FB759F-0036-4397-9D92-B394D6FBFD75}">
      <dsp:nvSpPr>
        <dsp:cNvPr id="0" name=""/>
        <dsp:cNvSpPr/>
      </dsp:nvSpPr>
      <dsp:spPr>
        <a:xfrm>
          <a:off x="5693211"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Adjudicaciones directas</a:t>
          </a:r>
          <a:endParaRPr lang="es-MX" sz="2300" kern="1200" dirty="0"/>
        </a:p>
      </dsp:txBody>
      <dsp:txXfrm>
        <a:off x="5735921" y="2510022"/>
        <a:ext cx="2101906" cy="1372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A1AC6-9BA2-474F-B677-756EA377B5EA}">
      <dsp:nvSpPr>
        <dsp:cNvPr id="0" name=""/>
        <dsp:cNvSpPr/>
      </dsp:nvSpPr>
      <dsp:spPr>
        <a:xfrm>
          <a:off x="2849686" y="425807"/>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Tipo de trabajos</a:t>
          </a:r>
          <a:endParaRPr lang="es-MX" sz="1700" b="1" kern="1200" dirty="0"/>
        </a:p>
      </dsp:txBody>
      <dsp:txXfrm>
        <a:off x="2892396" y="468517"/>
        <a:ext cx="2101906" cy="1372797"/>
      </dsp:txXfrm>
    </dsp:sp>
    <dsp:sp modelId="{1C5BC969-17C7-462B-9992-C7F51B9DA7E3}">
      <dsp:nvSpPr>
        <dsp:cNvPr id="0" name=""/>
        <dsp:cNvSpPr/>
      </dsp:nvSpPr>
      <dsp:spPr>
        <a:xfrm>
          <a:off x="1099824" y="1884025"/>
          <a:ext cx="2843525" cy="583287"/>
        </a:xfrm>
        <a:custGeom>
          <a:avLst/>
          <a:gdLst/>
          <a:ahLst/>
          <a:cxnLst/>
          <a:rect l="0" t="0" r="0" b="0"/>
          <a:pathLst>
            <a:path>
              <a:moveTo>
                <a:pt x="2843525" y="0"/>
              </a:moveTo>
              <a:lnTo>
                <a:pt x="2843525" y="291643"/>
              </a:lnTo>
              <a:lnTo>
                <a:pt x="0" y="291643"/>
              </a:lnTo>
              <a:lnTo>
                <a:pt x="0" y="58328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C8DDA1B-4A62-447F-8C4F-9C05D36317EB}">
      <dsp:nvSpPr>
        <dsp:cNvPr id="0" name=""/>
        <dsp:cNvSpPr/>
      </dsp:nvSpPr>
      <dsp:spPr>
        <a:xfrm>
          <a:off x="6161"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s-MX" sz="1700" b="1" kern="1200" dirty="0" smtClean="0"/>
        </a:p>
        <a:p>
          <a:pPr lvl="0" algn="ctr" defTabSz="755650">
            <a:lnSpc>
              <a:spcPct val="90000"/>
            </a:lnSpc>
            <a:spcBef>
              <a:spcPct val="0"/>
            </a:spcBef>
            <a:spcAft>
              <a:spcPct val="35000"/>
            </a:spcAft>
          </a:pPr>
          <a:r>
            <a:rPr lang="es-MX" sz="1700" b="1" kern="1200" dirty="0" smtClean="0"/>
            <a:t>Adquisición de </a:t>
          </a:r>
        </a:p>
        <a:p>
          <a:pPr lvl="0" algn="ctr" defTabSz="755650">
            <a:lnSpc>
              <a:spcPct val="90000"/>
            </a:lnSpc>
            <a:spcBef>
              <a:spcPct val="0"/>
            </a:spcBef>
            <a:spcAft>
              <a:spcPct val="35000"/>
            </a:spcAft>
          </a:pPr>
          <a:r>
            <a:rPr lang="es-MX" sz="1700" b="1" kern="1200" dirty="0" smtClean="0"/>
            <a:t>bienes</a:t>
          </a:r>
        </a:p>
        <a:p>
          <a:pPr lvl="0" algn="ctr" defTabSz="755650">
            <a:lnSpc>
              <a:spcPct val="90000"/>
            </a:lnSpc>
            <a:spcBef>
              <a:spcPct val="0"/>
            </a:spcBef>
            <a:spcAft>
              <a:spcPct val="35000"/>
            </a:spcAft>
          </a:pPr>
          <a:endParaRPr lang="en-US" sz="1700" b="1" kern="1200" dirty="0" smtClean="0"/>
        </a:p>
      </dsp:txBody>
      <dsp:txXfrm>
        <a:off x="48871" y="2510022"/>
        <a:ext cx="2101906" cy="1372797"/>
      </dsp:txXfrm>
    </dsp:sp>
    <dsp:sp modelId="{7813B29F-B473-4B15-8054-1208E02955F1}">
      <dsp:nvSpPr>
        <dsp:cNvPr id="0" name=""/>
        <dsp:cNvSpPr/>
      </dsp:nvSpPr>
      <dsp:spPr>
        <a:xfrm>
          <a:off x="3897630" y="1884025"/>
          <a:ext cx="91440" cy="583287"/>
        </a:xfrm>
        <a:custGeom>
          <a:avLst/>
          <a:gdLst/>
          <a:ahLst/>
          <a:cxnLst/>
          <a:rect l="0" t="0" r="0" b="0"/>
          <a:pathLst>
            <a:path>
              <a:moveTo>
                <a:pt x="45720" y="0"/>
              </a:moveTo>
              <a:lnTo>
                <a:pt x="45720" y="5832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201D87-2CCD-45F9-9FAB-659924CE6672}">
      <dsp:nvSpPr>
        <dsp:cNvPr id="0" name=""/>
        <dsp:cNvSpPr/>
      </dsp:nvSpPr>
      <dsp:spPr>
        <a:xfrm>
          <a:off x="2849686"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smtClean="0"/>
            <a:t>Arrendamiento</a:t>
          </a:r>
        </a:p>
        <a:p>
          <a:pPr lvl="0" algn="ctr" defTabSz="755650">
            <a:lnSpc>
              <a:spcPct val="90000"/>
            </a:lnSpc>
            <a:spcBef>
              <a:spcPct val="0"/>
            </a:spcBef>
            <a:spcAft>
              <a:spcPct val="35000"/>
            </a:spcAft>
          </a:pPr>
          <a:r>
            <a:rPr lang="es-MX" sz="1700" kern="1200" dirty="0" smtClean="0"/>
            <a:t>de bienes </a:t>
          </a:r>
          <a:endParaRPr lang="es-MX" sz="1700" kern="1200" dirty="0"/>
        </a:p>
      </dsp:txBody>
      <dsp:txXfrm>
        <a:off x="2892396" y="2510022"/>
        <a:ext cx="2101906" cy="1372797"/>
      </dsp:txXfrm>
    </dsp:sp>
    <dsp:sp modelId="{7D353EED-C08F-4E61-9C25-F49E4C30EFD9}">
      <dsp:nvSpPr>
        <dsp:cNvPr id="0" name=""/>
        <dsp:cNvSpPr/>
      </dsp:nvSpPr>
      <dsp:spPr>
        <a:xfrm>
          <a:off x="3943350" y="1884025"/>
          <a:ext cx="2843525" cy="583287"/>
        </a:xfrm>
        <a:custGeom>
          <a:avLst/>
          <a:gdLst/>
          <a:ahLst/>
          <a:cxnLst/>
          <a:rect l="0" t="0" r="0" b="0"/>
          <a:pathLst>
            <a:path>
              <a:moveTo>
                <a:pt x="0" y="0"/>
              </a:moveTo>
              <a:lnTo>
                <a:pt x="0" y="291643"/>
              </a:lnTo>
              <a:lnTo>
                <a:pt x="2843525" y="291643"/>
              </a:lnTo>
              <a:lnTo>
                <a:pt x="2843525" y="58328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2885908-91E6-43A9-B0E3-C8C9C77D4DB6}">
      <dsp:nvSpPr>
        <dsp:cNvPr id="0" name=""/>
        <dsp:cNvSpPr/>
      </dsp:nvSpPr>
      <dsp:spPr>
        <a:xfrm>
          <a:off x="5693211" y="2467312"/>
          <a:ext cx="2187326" cy="1458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t>Prestación de servicios</a:t>
          </a:r>
          <a:endParaRPr lang="es-MX" sz="1700" b="1" kern="1200" dirty="0"/>
        </a:p>
      </dsp:txBody>
      <dsp:txXfrm>
        <a:off x="5735921" y="2510022"/>
        <a:ext cx="2101906" cy="1372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D7313-647C-4BE2-B1DC-9E9398B12E49}">
      <dsp:nvSpPr>
        <dsp:cNvPr id="0" name=""/>
        <dsp:cNvSpPr/>
      </dsp:nvSpPr>
      <dsp:spPr>
        <a:xfrm>
          <a:off x="4360837" y="2601335"/>
          <a:ext cx="1026995" cy="506258"/>
        </a:xfrm>
        <a:custGeom>
          <a:avLst/>
          <a:gdLst/>
          <a:ahLst/>
          <a:cxnLst/>
          <a:rect l="0" t="0" r="0" b="0"/>
          <a:pathLst>
            <a:path>
              <a:moveTo>
                <a:pt x="0" y="0"/>
              </a:moveTo>
              <a:lnTo>
                <a:pt x="0" y="350859"/>
              </a:lnTo>
              <a:lnTo>
                <a:pt x="1026995" y="350859"/>
              </a:lnTo>
              <a:lnTo>
                <a:pt x="1026995" y="5062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9640A6-09AE-4693-899C-8E7AE4742374}">
      <dsp:nvSpPr>
        <dsp:cNvPr id="0" name=""/>
        <dsp:cNvSpPr/>
      </dsp:nvSpPr>
      <dsp:spPr>
        <a:xfrm>
          <a:off x="3337599" y="2601335"/>
          <a:ext cx="1023238" cy="506258"/>
        </a:xfrm>
        <a:custGeom>
          <a:avLst/>
          <a:gdLst/>
          <a:ahLst/>
          <a:cxnLst/>
          <a:rect l="0" t="0" r="0" b="0"/>
          <a:pathLst>
            <a:path>
              <a:moveTo>
                <a:pt x="1023238" y="0"/>
              </a:moveTo>
              <a:lnTo>
                <a:pt x="1023238" y="350859"/>
              </a:lnTo>
              <a:lnTo>
                <a:pt x="0" y="350859"/>
              </a:lnTo>
              <a:lnTo>
                <a:pt x="0" y="5062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248055-7AC4-411A-8DD3-48B83B99A890}">
      <dsp:nvSpPr>
        <dsp:cNvPr id="0" name=""/>
        <dsp:cNvSpPr/>
      </dsp:nvSpPr>
      <dsp:spPr>
        <a:xfrm>
          <a:off x="3337599" y="1066678"/>
          <a:ext cx="1023238" cy="469466"/>
        </a:xfrm>
        <a:custGeom>
          <a:avLst/>
          <a:gdLst/>
          <a:ahLst/>
          <a:cxnLst/>
          <a:rect l="0" t="0" r="0" b="0"/>
          <a:pathLst>
            <a:path>
              <a:moveTo>
                <a:pt x="0" y="0"/>
              </a:moveTo>
              <a:lnTo>
                <a:pt x="0" y="314068"/>
              </a:lnTo>
              <a:lnTo>
                <a:pt x="1023238" y="314068"/>
              </a:lnTo>
              <a:lnTo>
                <a:pt x="1023238" y="469466"/>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451574B-F517-4461-83EB-1B820873FB94}">
      <dsp:nvSpPr>
        <dsp:cNvPr id="0" name=""/>
        <dsp:cNvSpPr/>
      </dsp:nvSpPr>
      <dsp:spPr>
        <a:xfrm>
          <a:off x="2312482" y="1066678"/>
          <a:ext cx="1025116" cy="487862"/>
        </a:xfrm>
        <a:custGeom>
          <a:avLst/>
          <a:gdLst/>
          <a:ahLst/>
          <a:cxnLst/>
          <a:rect l="0" t="0" r="0" b="0"/>
          <a:pathLst>
            <a:path>
              <a:moveTo>
                <a:pt x="1025116" y="0"/>
              </a:moveTo>
              <a:lnTo>
                <a:pt x="1025116" y="332464"/>
              </a:lnTo>
              <a:lnTo>
                <a:pt x="0" y="332464"/>
              </a:lnTo>
              <a:lnTo>
                <a:pt x="0" y="48786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AF61ED7-E90C-492D-9A47-7BF6674E21AE}">
      <dsp:nvSpPr>
        <dsp:cNvPr id="0" name=""/>
        <dsp:cNvSpPr/>
      </dsp:nvSpPr>
      <dsp:spPr>
        <a:xfrm>
          <a:off x="2498867" y="1489"/>
          <a:ext cx="1677464" cy="10651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2EF89-2115-4D2A-BACE-39363ADFB384}">
      <dsp:nvSpPr>
        <dsp:cNvPr id="0" name=""/>
        <dsp:cNvSpPr/>
      </dsp:nvSpPr>
      <dsp:spPr>
        <a:xfrm>
          <a:off x="2685251" y="178554"/>
          <a:ext cx="1677464" cy="10651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Procedimientos de </a:t>
          </a:r>
        </a:p>
        <a:p>
          <a:pPr lvl="0" algn="ctr" defTabSz="800100">
            <a:lnSpc>
              <a:spcPct val="90000"/>
            </a:lnSpc>
            <a:spcBef>
              <a:spcPct val="0"/>
            </a:spcBef>
            <a:spcAft>
              <a:spcPct val="35000"/>
            </a:spcAft>
          </a:pPr>
          <a:r>
            <a:rPr lang="en-US" sz="1800" kern="1200" dirty="0" smtClean="0"/>
            <a:t>contratación</a:t>
          </a:r>
          <a:endParaRPr lang="es-MX" sz="1800" kern="1200" dirty="0"/>
        </a:p>
      </dsp:txBody>
      <dsp:txXfrm>
        <a:off x="2716449" y="209752"/>
        <a:ext cx="1615068" cy="1002793"/>
      </dsp:txXfrm>
    </dsp:sp>
    <dsp:sp modelId="{070F9BA1-6C6D-497A-806E-AFB0825AAB5E}">
      <dsp:nvSpPr>
        <dsp:cNvPr id="0" name=""/>
        <dsp:cNvSpPr/>
      </dsp:nvSpPr>
      <dsp:spPr>
        <a:xfrm>
          <a:off x="1473750" y="1554541"/>
          <a:ext cx="1677464" cy="10651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DAF01F-CB26-4E7B-8D40-36CD16ADB44F}">
      <dsp:nvSpPr>
        <dsp:cNvPr id="0" name=""/>
        <dsp:cNvSpPr/>
      </dsp:nvSpPr>
      <dsp:spPr>
        <a:xfrm>
          <a:off x="1660134" y="1731606"/>
          <a:ext cx="1677464" cy="10651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Licitación pública</a:t>
          </a:r>
          <a:endParaRPr lang="es-MX" sz="1800" kern="1200" dirty="0"/>
        </a:p>
      </dsp:txBody>
      <dsp:txXfrm>
        <a:off x="1691332" y="1762804"/>
        <a:ext cx="1615068" cy="1002793"/>
      </dsp:txXfrm>
    </dsp:sp>
    <dsp:sp modelId="{893D324F-5C91-4A9B-8F22-0AD4C3B21795}">
      <dsp:nvSpPr>
        <dsp:cNvPr id="0" name=""/>
        <dsp:cNvSpPr/>
      </dsp:nvSpPr>
      <dsp:spPr>
        <a:xfrm>
          <a:off x="3522105" y="1536145"/>
          <a:ext cx="1677464" cy="10651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15E30-0F56-45A9-AD47-DE26DDC0524E}">
      <dsp:nvSpPr>
        <dsp:cNvPr id="0" name=""/>
        <dsp:cNvSpPr/>
      </dsp:nvSpPr>
      <dsp:spPr>
        <a:xfrm>
          <a:off x="3708490" y="1713211"/>
          <a:ext cx="1677464" cy="10651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Excepciones a la licitación</a:t>
          </a:r>
          <a:endParaRPr lang="es-MX" sz="1800" kern="1200" dirty="0"/>
        </a:p>
      </dsp:txBody>
      <dsp:txXfrm>
        <a:off x="3739688" y="1744409"/>
        <a:ext cx="1615068" cy="1002793"/>
      </dsp:txXfrm>
    </dsp:sp>
    <dsp:sp modelId="{11FE9BA4-49A6-4EF4-B619-4BDE0A4A5DD2}">
      <dsp:nvSpPr>
        <dsp:cNvPr id="0" name=""/>
        <dsp:cNvSpPr/>
      </dsp:nvSpPr>
      <dsp:spPr>
        <a:xfrm>
          <a:off x="2498867" y="3107593"/>
          <a:ext cx="1677464" cy="10651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EB1E3-C14B-4C80-A301-8FA40D0CDE9C}">
      <dsp:nvSpPr>
        <dsp:cNvPr id="0" name=""/>
        <dsp:cNvSpPr/>
      </dsp:nvSpPr>
      <dsp:spPr>
        <a:xfrm>
          <a:off x="2685251" y="3284659"/>
          <a:ext cx="1677464" cy="10651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Invitacion a cuando menos tres personas</a:t>
          </a:r>
          <a:endParaRPr lang="es-MX" sz="1800" kern="1200" dirty="0"/>
        </a:p>
      </dsp:txBody>
      <dsp:txXfrm>
        <a:off x="2716449" y="3315857"/>
        <a:ext cx="1615068" cy="1002793"/>
      </dsp:txXfrm>
    </dsp:sp>
    <dsp:sp modelId="{DA98A96E-3103-429A-A1DF-762CFB1BA07C}">
      <dsp:nvSpPr>
        <dsp:cNvPr id="0" name=""/>
        <dsp:cNvSpPr/>
      </dsp:nvSpPr>
      <dsp:spPr>
        <a:xfrm>
          <a:off x="4549100" y="3107593"/>
          <a:ext cx="1677464" cy="10651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C9CC7-EDDC-4F74-AD69-0C1AE9CFA3D2}">
      <dsp:nvSpPr>
        <dsp:cNvPr id="0" name=""/>
        <dsp:cNvSpPr/>
      </dsp:nvSpPr>
      <dsp:spPr>
        <a:xfrm>
          <a:off x="4735485" y="3284659"/>
          <a:ext cx="1677464" cy="10651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t>Adjudicaciones directas</a:t>
          </a:r>
          <a:endParaRPr lang="es-ES" sz="1800" kern="1200" dirty="0"/>
        </a:p>
      </dsp:txBody>
      <dsp:txXfrm>
        <a:off x="4766683" y="3315857"/>
        <a:ext cx="1615068" cy="100279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323AE-F68F-4697-9B8E-4D54D805B9A8}" type="datetimeFigureOut">
              <a:rPr lang="es-MX" smtClean="0"/>
              <a:pPr/>
              <a:t>19/10/2016</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4D5A8B-BCCE-446B-9ADD-2A99649606CF}" type="slidenum">
              <a:rPr lang="es-MX" smtClean="0"/>
              <a:pPr/>
              <a:t>‹Nº›</a:t>
            </a:fld>
            <a:endParaRPr lang="es-MX"/>
          </a:p>
        </p:txBody>
      </p:sp>
    </p:spTree>
    <p:extLst>
      <p:ext uri="{BB962C8B-B14F-4D97-AF65-F5344CB8AC3E}">
        <p14:creationId xmlns:p14="http://schemas.microsoft.com/office/powerpoint/2010/main" val="2973980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5620E9-8F28-4D97-8AA8-6B487994F373}" type="datetimeFigureOut">
              <a:rPr lang="es-MX" smtClean="0"/>
              <a:pPr/>
              <a:t>19/10/2016</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11893-D586-4ED2-B89F-A8FC56636E9A}" type="slidenum">
              <a:rPr lang="es-MX" smtClean="0"/>
              <a:pPr/>
              <a:t>‹Nº›</a:t>
            </a:fld>
            <a:endParaRPr lang="es-MX"/>
          </a:p>
        </p:txBody>
      </p:sp>
    </p:spTree>
    <p:extLst>
      <p:ext uri="{BB962C8B-B14F-4D97-AF65-F5344CB8AC3E}">
        <p14:creationId xmlns:p14="http://schemas.microsoft.com/office/powerpoint/2010/main" val="15519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07554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32</a:t>
            </a:fld>
            <a:endParaRPr lang="es-ES" dirty="0"/>
          </a:p>
        </p:txBody>
      </p:sp>
    </p:spTree>
    <p:extLst>
      <p:ext uri="{BB962C8B-B14F-4D97-AF65-F5344CB8AC3E}">
        <p14:creationId xmlns:p14="http://schemas.microsoft.com/office/powerpoint/2010/main" val="265292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33</a:t>
            </a:fld>
            <a:endParaRPr lang="es-ES" dirty="0"/>
          </a:p>
        </p:txBody>
      </p:sp>
    </p:spTree>
    <p:extLst>
      <p:ext uri="{BB962C8B-B14F-4D97-AF65-F5344CB8AC3E}">
        <p14:creationId xmlns:p14="http://schemas.microsoft.com/office/powerpoint/2010/main" val="41911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34</a:t>
            </a:fld>
            <a:endParaRPr lang="es-ES" dirty="0"/>
          </a:p>
        </p:txBody>
      </p:sp>
    </p:spTree>
    <p:extLst>
      <p:ext uri="{BB962C8B-B14F-4D97-AF65-F5344CB8AC3E}">
        <p14:creationId xmlns:p14="http://schemas.microsoft.com/office/powerpoint/2010/main" val="161771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36</a:t>
            </a:fld>
            <a:endParaRPr lang="es-ES" dirty="0"/>
          </a:p>
        </p:txBody>
      </p:sp>
    </p:spTree>
    <p:extLst>
      <p:ext uri="{BB962C8B-B14F-4D97-AF65-F5344CB8AC3E}">
        <p14:creationId xmlns:p14="http://schemas.microsoft.com/office/powerpoint/2010/main" val="279009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37</a:t>
            </a:fld>
            <a:endParaRPr lang="es-ES" dirty="0"/>
          </a:p>
        </p:txBody>
      </p:sp>
    </p:spTree>
    <p:extLst>
      <p:ext uri="{BB962C8B-B14F-4D97-AF65-F5344CB8AC3E}">
        <p14:creationId xmlns:p14="http://schemas.microsoft.com/office/powerpoint/2010/main" val="226819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69324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62</a:t>
            </a:fld>
            <a:endParaRPr lang="es-ES" dirty="0"/>
          </a:p>
        </p:txBody>
      </p:sp>
    </p:spTree>
    <p:extLst>
      <p:ext uri="{BB962C8B-B14F-4D97-AF65-F5344CB8AC3E}">
        <p14:creationId xmlns:p14="http://schemas.microsoft.com/office/powerpoint/2010/main" val="85591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Marcador de imagen de diapositiva"/>
          <p:cNvSpPr>
            <a:spLocks noGrp="1" noRot="1" noChangeAspect="1" noTextEdit="1"/>
          </p:cNvSpPr>
          <p:nvPr>
            <p:ph type="sldImg"/>
          </p:nvPr>
        </p:nvSpPr>
        <p:spPr>
          <a:ln/>
        </p:spPr>
      </p:sp>
      <p:sp>
        <p:nvSpPr>
          <p:cNvPr id="241667" name="2 Marcador de notas"/>
          <p:cNvSpPr>
            <a:spLocks noGrp="1"/>
          </p:cNvSpPr>
          <p:nvPr>
            <p:ph type="body" idx="1"/>
          </p:nvPr>
        </p:nvSpPr>
        <p:spPr>
          <a:noFill/>
          <a:ln/>
        </p:spPr>
        <p:txBody>
          <a:bodyPr/>
          <a:lstStyle/>
          <a:p>
            <a:endParaRPr lang="es-MX" smtClean="0">
              <a:latin typeface="Arial" pitchFamily="34" charset="0"/>
            </a:endParaRPr>
          </a:p>
        </p:txBody>
      </p:sp>
      <p:sp>
        <p:nvSpPr>
          <p:cNvPr id="24166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8A339A81-BA07-4995-9E85-3DEFD779557A}" type="slidenum">
              <a:rPr lang="es-ES" sz="1200"/>
              <a:pPr algn="r"/>
              <a:t>65</a:t>
            </a:fld>
            <a:endParaRPr lang="es-ES" sz="1200" dirty="0"/>
          </a:p>
        </p:txBody>
      </p:sp>
    </p:spTree>
    <p:extLst>
      <p:ext uri="{BB962C8B-B14F-4D97-AF65-F5344CB8AC3E}">
        <p14:creationId xmlns:p14="http://schemas.microsoft.com/office/powerpoint/2010/main" val="2755923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285294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313932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350109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248137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69</a:t>
            </a:fld>
            <a:endParaRPr lang="es-ES" dirty="0"/>
          </a:p>
        </p:txBody>
      </p:sp>
    </p:spTree>
    <p:extLst>
      <p:ext uri="{BB962C8B-B14F-4D97-AF65-F5344CB8AC3E}">
        <p14:creationId xmlns:p14="http://schemas.microsoft.com/office/powerpoint/2010/main" val="4182091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68447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2118048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55268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70369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218529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4258816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3163137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61505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83E300-8C60-446E-BCBF-6DA7AF4EC960}" type="slidenum">
              <a:rPr lang="es-ES">
                <a:latin typeface="Arial Unicode MS" pitchFamily="34" charset="-128"/>
              </a:rPr>
              <a:pPr algn="r"/>
              <a:t>6</a:t>
            </a:fld>
            <a:endParaRPr lang="es-ES" dirty="0">
              <a:latin typeface="Arial Unicode MS" pitchFamily="34" charset="-128"/>
            </a:endParaRPr>
          </a:p>
        </p:txBody>
      </p:sp>
      <p:sp>
        <p:nvSpPr>
          <p:cNvPr id="403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3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dirty="0" smtClean="0"/>
          </a:p>
        </p:txBody>
      </p:sp>
    </p:spTree>
    <p:extLst>
      <p:ext uri="{BB962C8B-B14F-4D97-AF65-F5344CB8AC3E}">
        <p14:creationId xmlns:p14="http://schemas.microsoft.com/office/powerpoint/2010/main" val="3148881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924692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299978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259712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849560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489166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1924295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3259158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7211893-D586-4ED2-B89F-A8FC56636E9A}" type="slidenum">
              <a:rPr lang="es-MX" smtClean="0"/>
              <a:pPr/>
              <a:t>106</a:t>
            </a:fld>
            <a:endParaRPr lang="es-MX"/>
          </a:p>
        </p:txBody>
      </p:sp>
    </p:spTree>
    <p:extLst>
      <p:ext uri="{BB962C8B-B14F-4D97-AF65-F5344CB8AC3E}">
        <p14:creationId xmlns:p14="http://schemas.microsoft.com/office/powerpoint/2010/main" val="4154358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3600465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A68873F5-2162-433D-BD40-0CE6145E76D0}" type="slidenum">
              <a:rPr lang="es-ES" smtClean="0">
                <a:latin typeface="Arial" charset="0"/>
              </a:rPr>
              <a:pPr eaLnBrk="1" fontAlgn="base" hangingPunct="1">
                <a:spcBef>
                  <a:spcPct val="0"/>
                </a:spcBef>
                <a:spcAft>
                  <a:spcPct val="0"/>
                </a:spcAft>
              </a:pPr>
              <a:t>112</a:t>
            </a:fld>
            <a:endParaRPr lang="es-ES" dirty="0" smtClean="0">
              <a:latin typeface="Arial" charset="0"/>
            </a:endParaRPr>
          </a:p>
        </p:txBody>
      </p:sp>
      <p:sp>
        <p:nvSpPr>
          <p:cNvPr id="492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latin typeface="Arial" charset="0"/>
              <a:cs typeface="Arial" charset="0"/>
            </a:endParaRPr>
          </a:p>
        </p:txBody>
      </p:sp>
    </p:spTree>
    <p:extLst>
      <p:ext uri="{BB962C8B-B14F-4D97-AF65-F5344CB8AC3E}">
        <p14:creationId xmlns:p14="http://schemas.microsoft.com/office/powerpoint/2010/main" val="373251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s-MX" dirty="0" smtClean="0"/>
          </a:p>
        </p:txBody>
      </p:sp>
    </p:spTree>
    <p:extLst>
      <p:ext uri="{BB962C8B-B14F-4D97-AF65-F5344CB8AC3E}">
        <p14:creationId xmlns:p14="http://schemas.microsoft.com/office/powerpoint/2010/main" val="1332361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Tree>
    <p:extLst>
      <p:ext uri="{BB962C8B-B14F-4D97-AF65-F5344CB8AC3E}">
        <p14:creationId xmlns:p14="http://schemas.microsoft.com/office/powerpoint/2010/main" val="2311250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086322EA-E4D1-4701-8CE5-69B115BB530F}" type="slidenum">
              <a:rPr lang="es-ES" smtClean="0">
                <a:solidFill>
                  <a:srgbClr val="000000"/>
                </a:solidFill>
                <a:latin typeface="Arial" charset="0"/>
              </a:rPr>
              <a:pPr eaLnBrk="1" fontAlgn="base" hangingPunct="1">
                <a:spcBef>
                  <a:spcPct val="0"/>
                </a:spcBef>
                <a:spcAft>
                  <a:spcPct val="0"/>
                </a:spcAft>
              </a:pPr>
              <a:t>115</a:t>
            </a:fld>
            <a:endParaRPr lang="es-ES" dirty="0" smtClean="0">
              <a:solidFill>
                <a:srgbClr val="000000"/>
              </a:solidFill>
              <a:latin typeface="Arial" charset="0"/>
            </a:endParaRPr>
          </a:p>
        </p:txBody>
      </p:sp>
      <p:sp>
        <p:nvSpPr>
          <p:cNvPr id="52633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4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2634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D0109BD2-A4A5-4FF5-8C26-BF226D9C957E}" type="slidenum">
              <a:rPr lang="es-ES" sz="1200">
                <a:solidFill>
                  <a:srgbClr val="000000"/>
                </a:solidFill>
                <a:latin typeface="Calibri" pitchFamily="34" charset="0"/>
              </a:rPr>
              <a:pPr algn="r" eaLnBrk="1" hangingPunct="1"/>
              <a:t>115</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3907375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DA991F61-211C-4800-85A6-E34C0D967313}" type="slidenum">
              <a:rPr lang="es-ES" smtClean="0">
                <a:solidFill>
                  <a:srgbClr val="000000"/>
                </a:solidFill>
                <a:latin typeface="Arial" charset="0"/>
              </a:rPr>
              <a:pPr eaLnBrk="1" fontAlgn="base" hangingPunct="1">
                <a:spcBef>
                  <a:spcPct val="0"/>
                </a:spcBef>
                <a:spcAft>
                  <a:spcPct val="0"/>
                </a:spcAft>
              </a:pPr>
              <a:t>116</a:t>
            </a:fld>
            <a:endParaRPr lang="es-ES" dirty="0" smtClean="0">
              <a:solidFill>
                <a:srgbClr val="000000"/>
              </a:solidFill>
              <a:latin typeface="Arial" charset="0"/>
            </a:endParaRPr>
          </a:p>
        </p:txBody>
      </p:sp>
      <p:sp>
        <p:nvSpPr>
          <p:cNvPr id="549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F2396E34-FD4E-4071-87C0-451D6E8BCF80}" type="slidenum">
              <a:rPr lang="es-ES" sz="1200">
                <a:solidFill>
                  <a:srgbClr val="000000"/>
                </a:solidFill>
                <a:latin typeface="Arial" charset="0"/>
              </a:rPr>
              <a:pPr algn="r" eaLnBrk="1" hangingPunct="1"/>
              <a:t>116</a:t>
            </a:fld>
            <a:endParaRPr lang="es-ES" sz="1200" dirty="0">
              <a:solidFill>
                <a:srgbClr val="000000"/>
              </a:solidFill>
              <a:latin typeface="Arial" charset="0"/>
            </a:endParaRPr>
          </a:p>
        </p:txBody>
      </p:sp>
      <p:sp>
        <p:nvSpPr>
          <p:cNvPr id="5498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6A68B2BE-C467-4941-8958-AD9FF52121F5}" type="slidenum">
              <a:rPr lang="es-ES" sz="1200">
                <a:solidFill>
                  <a:srgbClr val="000000"/>
                </a:solidFill>
                <a:latin typeface="Arial" charset="0"/>
              </a:rPr>
              <a:pPr algn="r" eaLnBrk="1" hangingPunct="1"/>
              <a:t>116</a:t>
            </a:fld>
            <a:endParaRPr lang="es-ES" sz="1200" dirty="0">
              <a:solidFill>
                <a:srgbClr val="000000"/>
              </a:solidFill>
              <a:latin typeface="Arial" charset="0"/>
            </a:endParaRPr>
          </a:p>
        </p:txBody>
      </p:sp>
      <p:sp>
        <p:nvSpPr>
          <p:cNvPr id="54989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4989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A158B5CC-A130-4B40-B12E-5D484835C641}" type="slidenum">
              <a:rPr lang="es-ES" sz="1200">
                <a:solidFill>
                  <a:srgbClr val="000000"/>
                </a:solidFill>
                <a:latin typeface="Calibri" pitchFamily="34" charset="0"/>
              </a:rPr>
              <a:pPr algn="r" eaLnBrk="1" hangingPunct="1"/>
              <a:t>116</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2185580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974B4EC1-7227-4533-9453-9D9A38685D14}" type="slidenum">
              <a:rPr lang="es-ES" smtClean="0">
                <a:solidFill>
                  <a:srgbClr val="000000"/>
                </a:solidFill>
                <a:latin typeface="Arial" charset="0"/>
              </a:rPr>
              <a:pPr eaLnBrk="1" fontAlgn="base" hangingPunct="1">
                <a:spcBef>
                  <a:spcPct val="0"/>
                </a:spcBef>
                <a:spcAft>
                  <a:spcPct val="0"/>
                </a:spcAft>
              </a:pPr>
              <a:t>117</a:t>
            </a:fld>
            <a:endParaRPr lang="es-ES" dirty="0" smtClean="0">
              <a:solidFill>
                <a:srgbClr val="000000"/>
              </a:solidFill>
              <a:latin typeface="Arial" charset="0"/>
            </a:endParaRPr>
          </a:p>
        </p:txBody>
      </p:sp>
      <p:sp>
        <p:nvSpPr>
          <p:cNvPr id="5509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27459F52-E391-4480-BB7E-7E26DA8E718B}" type="slidenum">
              <a:rPr lang="es-ES" sz="1200">
                <a:solidFill>
                  <a:srgbClr val="000000"/>
                </a:solidFill>
                <a:latin typeface="Arial" charset="0"/>
              </a:rPr>
              <a:pPr algn="r" eaLnBrk="1" hangingPunct="1"/>
              <a:t>117</a:t>
            </a:fld>
            <a:endParaRPr lang="es-ES" sz="1200" dirty="0">
              <a:solidFill>
                <a:srgbClr val="000000"/>
              </a:solidFill>
              <a:latin typeface="Arial" charset="0"/>
            </a:endParaRPr>
          </a:p>
        </p:txBody>
      </p:sp>
      <p:sp>
        <p:nvSpPr>
          <p:cNvPr id="55091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55090A44-ED10-4193-A433-556B114B2C95}" type="slidenum">
              <a:rPr lang="es-ES" sz="1200">
                <a:solidFill>
                  <a:srgbClr val="000000"/>
                </a:solidFill>
                <a:latin typeface="Arial" charset="0"/>
              </a:rPr>
              <a:pPr algn="r" eaLnBrk="1" hangingPunct="1"/>
              <a:t>117</a:t>
            </a:fld>
            <a:endParaRPr lang="es-ES" sz="1200" dirty="0">
              <a:solidFill>
                <a:srgbClr val="000000"/>
              </a:solidFill>
              <a:latin typeface="Arial" charset="0"/>
            </a:endParaRPr>
          </a:p>
        </p:txBody>
      </p:sp>
      <p:sp>
        <p:nvSpPr>
          <p:cNvPr id="55091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5091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1588505A-B148-4BD0-BABC-790F493E0DEF}" type="slidenum">
              <a:rPr lang="es-ES" sz="1200">
                <a:solidFill>
                  <a:srgbClr val="000000"/>
                </a:solidFill>
                <a:latin typeface="Calibri" pitchFamily="34" charset="0"/>
              </a:rPr>
              <a:pPr algn="r" eaLnBrk="1" hangingPunct="1"/>
              <a:t>117</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1537669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8EE4620-0267-422E-9159-763BF831BBCC}" type="slidenum">
              <a:rPr lang="es-ES">
                <a:solidFill>
                  <a:srgbClr val="000000"/>
                </a:solidFill>
              </a:rPr>
              <a:pPr/>
              <a:t>118</a:t>
            </a:fld>
            <a:endParaRPr lang="es-ES" dirty="0">
              <a:solidFill>
                <a:srgbClr val="000000"/>
              </a:solidFill>
            </a:endParaRPr>
          </a:p>
        </p:txBody>
      </p:sp>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745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14746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4C040854-3FA7-49A6-A1E2-3DDC01F7B3AA}" type="slidenum">
              <a:rPr lang="es-MX" sz="1200">
                <a:solidFill>
                  <a:srgbClr val="000000"/>
                </a:solidFill>
                <a:latin typeface="Arial" charset="0"/>
                <a:cs typeface="Arial" charset="0"/>
              </a:rPr>
              <a:pPr algn="r" fontAlgn="base">
                <a:spcBef>
                  <a:spcPct val="0"/>
                </a:spcBef>
                <a:spcAft>
                  <a:spcPct val="0"/>
                </a:spcAft>
              </a:pPr>
              <a:t>118</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3582061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2DEC3A66-59FB-49FD-945D-936FFB945A00}" type="slidenum">
              <a:rPr lang="es-ES" smtClean="0">
                <a:solidFill>
                  <a:srgbClr val="000000"/>
                </a:solidFill>
                <a:latin typeface="Arial" charset="0"/>
              </a:rPr>
              <a:pPr eaLnBrk="1" fontAlgn="base" hangingPunct="1">
                <a:spcBef>
                  <a:spcPct val="0"/>
                </a:spcBef>
                <a:spcAft>
                  <a:spcPct val="0"/>
                </a:spcAft>
              </a:pPr>
              <a:t>119</a:t>
            </a:fld>
            <a:endParaRPr lang="es-ES" dirty="0" smtClean="0">
              <a:solidFill>
                <a:srgbClr val="000000"/>
              </a:solidFill>
              <a:latin typeface="Arial" charset="0"/>
            </a:endParaRPr>
          </a:p>
        </p:txBody>
      </p:sp>
      <p:sp>
        <p:nvSpPr>
          <p:cNvPr id="5355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92902DCB-F96B-4BCD-A059-69B371847AE9}" type="slidenum">
              <a:rPr lang="es-ES" sz="1200">
                <a:solidFill>
                  <a:srgbClr val="000000"/>
                </a:solidFill>
                <a:latin typeface="Arial" charset="0"/>
              </a:rPr>
              <a:pPr algn="r" eaLnBrk="1" hangingPunct="1"/>
              <a:t>119</a:t>
            </a:fld>
            <a:endParaRPr lang="es-ES" sz="1200" dirty="0">
              <a:solidFill>
                <a:srgbClr val="000000"/>
              </a:solidFill>
              <a:latin typeface="Arial" charset="0"/>
            </a:endParaRPr>
          </a:p>
        </p:txBody>
      </p:sp>
      <p:sp>
        <p:nvSpPr>
          <p:cNvPr id="53555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7406C825-99B2-4856-8C14-E5F3946B53E4}" type="slidenum">
              <a:rPr lang="es-ES" sz="1200">
                <a:solidFill>
                  <a:srgbClr val="000000"/>
                </a:solidFill>
                <a:latin typeface="Arial" charset="0"/>
              </a:rPr>
              <a:pPr algn="r" eaLnBrk="1" hangingPunct="1"/>
              <a:t>119</a:t>
            </a:fld>
            <a:endParaRPr lang="es-ES" sz="1200" dirty="0">
              <a:solidFill>
                <a:srgbClr val="000000"/>
              </a:solidFill>
              <a:latin typeface="Arial" charset="0"/>
            </a:endParaRPr>
          </a:p>
        </p:txBody>
      </p:sp>
      <p:sp>
        <p:nvSpPr>
          <p:cNvPr id="5355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3555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7E6B0749-CF40-4154-A9EA-A91839878891}" type="slidenum">
              <a:rPr lang="es-ES" sz="1200">
                <a:solidFill>
                  <a:srgbClr val="000000"/>
                </a:solidFill>
                <a:latin typeface="Calibri" pitchFamily="34" charset="0"/>
              </a:rPr>
              <a:pPr algn="r" eaLnBrk="1" hangingPunct="1"/>
              <a:t>119</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1375579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3008C78E-972C-430E-A71E-73E1B93049E9}" type="slidenum">
              <a:rPr lang="es-ES" smtClean="0">
                <a:solidFill>
                  <a:srgbClr val="000000"/>
                </a:solidFill>
                <a:latin typeface="Arial" charset="0"/>
              </a:rPr>
              <a:pPr eaLnBrk="1" fontAlgn="base" hangingPunct="1">
                <a:spcBef>
                  <a:spcPct val="0"/>
                </a:spcBef>
                <a:spcAft>
                  <a:spcPct val="0"/>
                </a:spcAft>
              </a:pPr>
              <a:t>121</a:t>
            </a:fld>
            <a:endParaRPr lang="es-ES" dirty="0" smtClean="0">
              <a:solidFill>
                <a:srgbClr val="000000"/>
              </a:solidFill>
              <a:latin typeface="Arial" charset="0"/>
            </a:endParaRPr>
          </a:p>
        </p:txBody>
      </p:sp>
      <p:sp>
        <p:nvSpPr>
          <p:cNvPr id="59392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9392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F7250E99-7B95-42BE-8C4D-A0B71027B505}" type="slidenum">
              <a:rPr lang="es-ES" sz="1200">
                <a:solidFill>
                  <a:srgbClr val="000000"/>
                </a:solidFill>
                <a:latin typeface="Calibri" pitchFamily="34" charset="0"/>
              </a:rPr>
              <a:pPr algn="r" eaLnBrk="1" hangingPunct="1"/>
              <a:t>121</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2520267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E98637-F9E5-4CEA-B48B-2B221CC55260}" type="slidenum">
              <a:rPr lang="es-ES">
                <a:solidFill>
                  <a:srgbClr val="000000"/>
                </a:solidFill>
              </a:rPr>
              <a:pPr/>
              <a:t>123</a:t>
            </a:fld>
            <a:endParaRPr lang="es-ES" dirty="0">
              <a:solidFill>
                <a:srgbClr val="000000"/>
              </a:solidFill>
            </a:endParaRPr>
          </a:p>
        </p:txBody>
      </p:sp>
      <p:sp>
        <p:nvSpPr>
          <p:cNvPr id="2580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805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25805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B4A7CC5F-B3BE-4E5B-8418-917F1C74A941}" type="slidenum">
              <a:rPr lang="es-MX" sz="1200">
                <a:solidFill>
                  <a:srgbClr val="000000"/>
                </a:solidFill>
                <a:latin typeface="Arial" charset="0"/>
                <a:cs typeface="Arial" charset="0"/>
              </a:rPr>
              <a:pPr algn="r" fontAlgn="base">
                <a:spcBef>
                  <a:spcPct val="0"/>
                </a:spcBef>
                <a:spcAft>
                  <a:spcPct val="0"/>
                </a:spcAft>
              </a:pPr>
              <a:t>123</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2017635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CC6C9-4D65-4C4E-9524-7E2C771A7B32}" type="slidenum">
              <a:rPr lang="es-ES"/>
              <a:pPr/>
              <a:t>139</a:t>
            </a:fld>
            <a:endParaRPr lang="es-ES" dirty="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s-MX" dirty="0"/>
          </a:p>
        </p:txBody>
      </p:sp>
    </p:spTree>
    <p:extLst>
      <p:ext uri="{BB962C8B-B14F-4D97-AF65-F5344CB8AC3E}">
        <p14:creationId xmlns:p14="http://schemas.microsoft.com/office/powerpoint/2010/main" val="3048204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955EAE79-E7D2-4231-9ACC-7F1C50679617}" type="slidenum">
              <a:rPr lang="es-MX" smtClean="0"/>
              <a:pPr/>
              <a:t>140</a:t>
            </a:fld>
            <a:endParaRPr lang="es-MX" dirty="0"/>
          </a:p>
        </p:txBody>
      </p:sp>
    </p:spTree>
    <p:extLst>
      <p:ext uri="{BB962C8B-B14F-4D97-AF65-F5344CB8AC3E}">
        <p14:creationId xmlns:p14="http://schemas.microsoft.com/office/powerpoint/2010/main" val="388979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16</a:t>
            </a:fld>
            <a:endParaRPr lang="es-ES" dirty="0"/>
          </a:p>
        </p:txBody>
      </p:sp>
    </p:spTree>
    <p:extLst>
      <p:ext uri="{BB962C8B-B14F-4D97-AF65-F5344CB8AC3E}">
        <p14:creationId xmlns:p14="http://schemas.microsoft.com/office/powerpoint/2010/main" val="3048215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D9A052A6-C1D4-4B98-B71B-451910D939EA}" type="slidenum">
              <a:rPr lang="es-ES" smtClean="0">
                <a:solidFill>
                  <a:srgbClr val="000000"/>
                </a:solidFill>
                <a:latin typeface="Arial" charset="0"/>
              </a:rPr>
              <a:pPr eaLnBrk="1" fontAlgn="base" hangingPunct="1">
                <a:spcBef>
                  <a:spcPct val="0"/>
                </a:spcBef>
                <a:spcAft>
                  <a:spcPct val="0"/>
                </a:spcAft>
              </a:pPr>
              <a:t>143</a:t>
            </a:fld>
            <a:endParaRPr lang="es-ES" dirty="0" smtClean="0">
              <a:solidFill>
                <a:srgbClr val="000000"/>
              </a:solidFill>
              <a:latin typeface="Arial" charset="0"/>
            </a:endParaRPr>
          </a:p>
        </p:txBody>
      </p:sp>
      <p:sp>
        <p:nvSpPr>
          <p:cNvPr id="57958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57958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25161BB9-8F35-4DC7-BE20-83A001C7EF67}" type="slidenum">
              <a:rPr lang="es-ES" sz="1200">
                <a:solidFill>
                  <a:srgbClr val="000000"/>
                </a:solidFill>
                <a:latin typeface="Calibri" pitchFamily="34" charset="0"/>
              </a:rPr>
              <a:pPr algn="r" eaLnBrk="1" hangingPunct="1"/>
              <a:t>143</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667260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30F0EC2-E21E-4B86-9EAA-F42D54C5E0DB}" type="slidenum">
              <a:rPr lang="es-ES">
                <a:solidFill>
                  <a:srgbClr val="000000"/>
                </a:solidFill>
              </a:rPr>
              <a:pPr/>
              <a:t>144</a:t>
            </a:fld>
            <a:endParaRPr lang="es-ES" dirty="0">
              <a:solidFill>
                <a:srgbClr val="000000"/>
              </a:solidFill>
            </a:endParaRPr>
          </a:p>
        </p:txBody>
      </p:sp>
      <p:sp>
        <p:nvSpPr>
          <p:cNvPr id="1904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04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19046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96EB530B-4952-4C4E-B34E-5229DB9E5B15}" type="slidenum">
              <a:rPr lang="es-MX" sz="1200">
                <a:solidFill>
                  <a:srgbClr val="000000"/>
                </a:solidFill>
                <a:latin typeface="Arial" charset="0"/>
                <a:cs typeface="Arial" charset="0"/>
              </a:rPr>
              <a:pPr algn="r" fontAlgn="base">
                <a:spcBef>
                  <a:spcPct val="0"/>
                </a:spcBef>
                <a:spcAft>
                  <a:spcPct val="0"/>
                </a:spcAft>
              </a:pPr>
              <a:t>144</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1954575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B4D7F0D-767B-4215-85FB-5D13A6B4E7D6}" type="slidenum">
              <a:rPr lang="es-ES">
                <a:solidFill>
                  <a:srgbClr val="000000"/>
                </a:solidFill>
              </a:rPr>
              <a:pPr/>
              <a:t>148</a:t>
            </a:fld>
            <a:endParaRPr lang="es-ES" dirty="0">
              <a:solidFill>
                <a:srgbClr val="000000"/>
              </a:solidFill>
            </a:endParaRPr>
          </a:p>
        </p:txBody>
      </p:sp>
      <p:sp>
        <p:nvSpPr>
          <p:cNvPr id="2897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8979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28979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2FDF1878-4B7E-4321-9E51-025AE1129B12}" type="slidenum">
              <a:rPr lang="es-MX" sz="1200">
                <a:solidFill>
                  <a:srgbClr val="000000"/>
                </a:solidFill>
                <a:latin typeface="Arial" charset="0"/>
                <a:cs typeface="Arial" charset="0"/>
              </a:rPr>
              <a:pPr algn="r" fontAlgn="base">
                <a:spcBef>
                  <a:spcPct val="0"/>
                </a:spcBef>
                <a:spcAft>
                  <a:spcPct val="0"/>
                </a:spcAft>
              </a:pPr>
              <a:t>148</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3522497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9C894E-7451-4FAF-8BFE-D6F1A7431F35}" type="slidenum">
              <a:rPr lang="es-ES">
                <a:solidFill>
                  <a:srgbClr val="000000"/>
                </a:solidFill>
              </a:rPr>
              <a:pPr/>
              <a:t>150</a:t>
            </a:fld>
            <a:endParaRPr lang="es-ES" dirty="0">
              <a:solidFill>
                <a:srgbClr val="000000"/>
              </a:solidFill>
            </a:endParaRPr>
          </a:p>
        </p:txBody>
      </p:sp>
      <p:sp>
        <p:nvSpPr>
          <p:cNvPr id="5959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597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59597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523F8227-E836-4571-B62C-DC8857BA49F9}" type="slidenum">
              <a:rPr lang="es-MX" sz="1200">
                <a:solidFill>
                  <a:srgbClr val="000000"/>
                </a:solidFill>
                <a:latin typeface="Arial" charset="0"/>
                <a:cs typeface="Arial" charset="0"/>
              </a:rPr>
              <a:pPr algn="r" fontAlgn="base">
                <a:spcBef>
                  <a:spcPct val="0"/>
                </a:spcBef>
                <a:spcAft>
                  <a:spcPct val="0"/>
                </a:spcAft>
              </a:pPr>
              <a:t>150</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1618039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E41DCF0-A413-4448-8BA3-A2FE482562E9}" type="slidenum">
              <a:rPr lang="es-ES" smtClean="0"/>
              <a:pPr/>
              <a:t>151</a:t>
            </a:fld>
            <a:endParaRPr lang="es-ES" dirty="0"/>
          </a:p>
        </p:txBody>
      </p:sp>
    </p:spTree>
    <p:extLst>
      <p:ext uri="{BB962C8B-B14F-4D97-AF65-F5344CB8AC3E}">
        <p14:creationId xmlns:p14="http://schemas.microsoft.com/office/powerpoint/2010/main" val="182023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205E2C-BDF5-4B48-A36B-9DC54D1750F3}" type="slidenum">
              <a:rPr lang="es-ES">
                <a:solidFill>
                  <a:srgbClr val="000000"/>
                </a:solidFill>
              </a:rPr>
              <a:pPr/>
              <a:t>152</a:t>
            </a:fld>
            <a:endParaRPr lang="es-ES" dirty="0">
              <a:solidFill>
                <a:srgbClr val="000000"/>
              </a:solidFill>
            </a:endParaRPr>
          </a:p>
        </p:txBody>
      </p:sp>
      <p:sp>
        <p:nvSpPr>
          <p:cNvPr id="6000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00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0006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5E262E98-34D8-4EC5-A2A9-AC9E933A0C0F}" type="slidenum">
              <a:rPr lang="es-MX" sz="1200">
                <a:solidFill>
                  <a:srgbClr val="000000"/>
                </a:solidFill>
                <a:latin typeface="Arial" charset="0"/>
                <a:cs typeface="Arial" charset="0"/>
              </a:rPr>
              <a:pPr algn="r" fontAlgn="base">
                <a:spcBef>
                  <a:spcPct val="0"/>
                </a:spcBef>
                <a:spcAft>
                  <a:spcPct val="0"/>
                </a:spcAft>
              </a:pPr>
              <a:t>152</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657419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21DE7B-DCD3-4431-8E52-5D6ACC79BB7B}" type="slidenum">
              <a:rPr lang="es-ES">
                <a:solidFill>
                  <a:srgbClr val="000000"/>
                </a:solidFill>
              </a:rPr>
              <a:pPr/>
              <a:t>153</a:t>
            </a:fld>
            <a:endParaRPr lang="es-ES" dirty="0">
              <a:solidFill>
                <a:srgbClr val="000000"/>
              </a:solidFill>
            </a:endParaRPr>
          </a:p>
        </p:txBody>
      </p:sp>
      <p:sp>
        <p:nvSpPr>
          <p:cNvPr id="6123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235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1235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D152571-5138-45F1-BF60-A8034ED35861}" type="slidenum">
              <a:rPr lang="es-MX" sz="1200">
                <a:solidFill>
                  <a:srgbClr val="000000"/>
                </a:solidFill>
                <a:latin typeface="Arial" charset="0"/>
                <a:cs typeface="Arial" charset="0"/>
              </a:rPr>
              <a:pPr algn="r" fontAlgn="base">
                <a:spcBef>
                  <a:spcPct val="0"/>
                </a:spcBef>
                <a:spcAft>
                  <a:spcPct val="0"/>
                </a:spcAft>
              </a:pPr>
              <a:t>153</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846948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C5E204-838C-4EC1-87A7-BBF111443B00}" type="slidenum">
              <a:rPr lang="es-ES">
                <a:solidFill>
                  <a:srgbClr val="000000"/>
                </a:solidFill>
              </a:rPr>
              <a:pPr/>
              <a:t>154</a:t>
            </a:fld>
            <a:endParaRPr lang="es-ES" dirty="0">
              <a:solidFill>
                <a:srgbClr val="000000"/>
              </a:solidFill>
            </a:endParaRPr>
          </a:p>
        </p:txBody>
      </p:sp>
      <p:sp>
        <p:nvSpPr>
          <p:cNvPr id="6307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0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Tree>
    <p:extLst>
      <p:ext uri="{BB962C8B-B14F-4D97-AF65-F5344CB8AC3E}">
        <p14:creationId xmlns:p14="http://schemas.microsoft.com/office/powerpoint/2010/main" val="2707455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800786-D0B3-4F94-A722-88A64AF58E4E}" type="slidenum">
              <a:rPr lang="es-ES">
                <a:solidFill>
                  <a:srgbClr val="000000"/>
                </a:solidFill>
              </a:rPr>
              <a:pPr/>
              <a:t>155</a:t>
            </a:fld>
            <a:endParaRPr lang="es-ES" dirty="0">
              <a:solidFill>
                <a:srgbClr val="000000"/>
              </a:solidFill>
            </a:endParaRPr>
          </a:p>
        </p:txBody>
      </p:sp>
      <p:sp>
        <p:nvSpPr>
          <p:cNvPr id="632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28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Tree>
    <p:extLst>
      <p:ext uri="{BB962C8B-B14F-4D97-AF65-F5344CB8AC3E}">
        <p14:creationId xmlns:p14="http://schemas.microsoft.com/office/powerpoint/2010/main" val="1150183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72AE0F9-3865-4EA8-BD30-742A6BCE0664}" type="slidenum">
              <a:rPr lang="es-ES">
                <a:solidFill>
                  <a:srgbClr val="000000"/>
                </a:solidFill>
              </a:rPr>
              <a:pPr/>
              <a:t>156</a:t>
            </a:fld>
            <a:endParaRPr lang="es-ES" dirty="0">
              <a:solidFill>
                <a:srgbClr val="000000"/>
              </a:solidFill>
            </a:endParaRPr>
          </a:p>
        </p:txBody>
      </p:sp>
      <p:sp>
        <p:nvSpPr>
          <p:cNvPr id="6348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3488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3488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48EAED1A-BBCB-4FC4-887C-8F5219494486}" type="slidenum">
              <a:rPr lang="es-MX" sz="1200">
                <a:solidFill>
                  <a:srgbClr val="000000"/>
                </a:solidFill>
                <a:latin typeface="Arial" charset="0"/>
                <a:cs typeface="Arial" charset="0"/>
              </a:rPr>
              <a:pPr algn="r" fontAlgn="base">
                <a:spcBef>
                  <a:spcPct val="0"/>
                </a:spcBef>
                <a:spcAft>
                  <a:spcPct val="0"/>
                </a:spcAft>
              </a:pPr>
              <a:t>156</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382367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a:ln/>
        </p:spPr>
      </p:sp>
      <p:sp>
        <p:nvSpPr>
          <p:cNvPr id="542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
        <p:nvSpPr>
          <p:cNvPr id="542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Unicode MS" panose="020B0604020202020204" pitchFamily="34" charset="-128"/>
              </a:defRPr>
            </a:lvl1pPr>
            <a:lvl2pPr marL="742950" indent="-285750">
              <a:spcBef>
                <a:spcPct val="30000"/>
              </a:spcBef>
              <a:defRPr sz="1200">
                <a:solidFill>
                  <a:schemeClr val="tx1"/>
                </a:solidFill>
                <a:latin typeface="Arial Unicode MS" panose="020B0604020202020204" pitchFamily="34" charset="-128"/>
              </a:defRPr>
            </a:lvl2pPr>
            <a:lvl3pPr marL="1143000" indent="-228600">
              <a:spcBef>
                <a:spcPct val="30000"/>
              </a:spcBef>
              <a:defRPr sz="1200">
                <a:solidFill>
                  <a:schemeClr val="tx1"/>
                </a:solidFill>
                <a:latin typeface="Arial Unicode MS" panose="020B0604020202020204" pitchFamily="34" charset="-128"/>
              </a:defRPr>
            </a:lvl3pPr>
            <a:lvl4pPr marL="1600200" indent="-228600">
              <a:spcBef>
                <a:spcPct val="30000"/>
              </a:spcBef>
              <a:defRPr sz="1200">
                <a:solidFill>
                  <a:schemeClr val="tx1"/>
                </a:solidFill>
                <a:latin typeface="Arial Unicode MS" panose="020B0604020202020204" pitchFamily="34" charset="-128"/>
              </a:defRPr>
            </a:lvl4pPr>
            <a:lvl5pPr marL="2057400" indent="-22860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91480336-2B46-4FC3-B5DC-4625724B9FB4}" type="slidenum">
              <a:rPr lang="es-ES" altLang="es-MX" smtClean="0"/>
              <a:pPr>
                <a:spcBef>
                  <a:spcPct val="0"/>
                </a:spcBef>
              </a:pPr>
              <a:t>25</a:t>
            </a:fld>
            <a:endParaRPr lang="es-ES" altLang="es-MX" smtClean="0"/>
          </a:p>
        </p:txBody>
      </p:sp>
    </p:spTree>
    <p:extLst>
      <p:ext uri="{BB962C8B-B14F-4D97-AF65-F5344CB8AC3E}">
        <p14:creationId xmlns:p14="http://schemas.microsoft.com/office/powerpoint/2010/main" val="380881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25D0FFD-8D27-4CD5-BF30-96DDC0147B41}" type="slidenum">
              <a:rPr lang="es-ES">
                <a:solidFill>
                  <a:srgbClr val="000000"/>
                </a:solidFill>
              </a:rPr>
              <a:pPr/>
              <a:t>157</a:t>
            </a:fld>
            <a:endParaRPr lang="es-ES" dirty="0">
              <a:solidFill>
                <a:srgbClr val="000000"/>
              </a:solidFill>
            </a:endParaRPr>
          </a:p>
        </p:txBody>
      </p:sp>
      <p:sp>
        <p:nvSpPr>
          <p:cNvPr id="6369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3693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3693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B21FEAB2-D46D-464E-99EF-8791051A295C}" type="slidenum">
              <a:rPr lang="es-MX" sz="1200">
                <a:solidFill>
                  <a:srgbClr val="000000"/>
                </a:solidFill>
                <a:latin typeface="Arial" charset="0"/>
                <a:cs typeface="Arial" charset="0"/>
              </a:rPr>
              <a:pPr algn="r" fontAlgn="base">
                <a:spcBef>
                  <a:spcPct val="0"/>
                </a:spcBef>
                <a:spcAft>
                  <a:spcPct val="0"/>
                </a:spcAft>
              </a:pPr>
              <a:t>157</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8384140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E16C8AF-A120-4D43-A4A7-8FE737BFA68C}" type="slidenum">
              <a:rPr lang="es-ES">
                <a:solidFill>
                  <a:srgbClr val="000000"/>
                </a:solidFill>
              </a:rPr>
              <a:pPr/>
              <a:t>158</a:t>
            </a:fld>
            <a:endParaRPr lang="es-ES" dirty="0">
              <a:solidFill>
                <a:srgbClr val="000000"/>
              </a:solidFill>
            </a:endParaRPr>
          </a:p>
        </p:txBody>
      </p:sp>
      <p:sp>
        <p:nvSpPr>
          <p:cNvPr id="6389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389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3898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D30CF554-50B2-4B5B-B7CA-5F7E822E766B}" type="slidenum">
              <a:rPr lang="es-MX" sz="1200">
                <a:solidFill>
                  <a:srgbClr val="000000"/>
                </a:solidFill>
                <a:latin typeface="Arial" charset="0"/>
                <a:cs typeface="Arial" charset="0"/>
              </a:rPr>
              <a:pPr algn="r" fontAlgn="base">
                <a:spcBef>
                  <a:spcPct val="0"/>
                </a:spcBef>
                <a:spcAft>
                  <a:spcPct val="0"/>
                </a:spcAft>
              </a:pPr>
              <a:t>158</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658522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610334F0-C289-43A4-A7EA-75D8E752F6A0}" type="slidenum">
              <a:rPr lang="es-ES" smtClean="0">
                <a:solidFill>
                  <a:srgbClr val="000000"/>
                </a:solidFill>
                <a:latin typeface="Arial" charset="0"/>
              </a:rPr>
              <a:pPr eaLnBrk="1" fontAlgn="base" hangingPunct="1">
                <a:spcBef>
                  <a:spcPct val="0"/>
                </a:spcBef>
                <a:spcAft>
                  <a:spcPct val="0"/>
                </a:spcAft>
              </a:pPr>
              <a:t>159</a:t>
            </a:fld>
            <a:endParaRPr lang="es-ES" dirty="0" smtClean="0">
              <a:solidFill>
                <a:srgbClr val="000000"/>
              </a:solidFill>
              <a:latin typeface="Arial" charset="0"/>
            </a:endParaRPr>
          </a:p>
        </p:txBody>
      </p:sp>
      <p:sp>
        <p:nvSpPr>
          <p:cNvPr id="6707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3496BEDA-178E-4C54-87F0-E782B1C02A0A}" type="slidenum">
              <a:rPr lang="es-ES" sz="1200">
                <a:solidFill>
                  <a:srgbClr val="000000"/>
                </a:solidFill>
                <a:latin typeface="Arial" charset="0"/>
              </a:rPr>
              <a:pPr algn="r" eaLnBrk="1" hangingPunct="1"/>
              <a:t>159</a:t>
            </a:fld>
            <a:endParaRPr lang="es-ES" sz="1200" dirty="0">
              <a:solidFill>
                <a:srgbClr val="000000"/>
              </a:solidFill>
              <a:latin typeface="Arial" charset="0"/>
            </a:endParaRPr>
          </a:p>
        </p:txBody>
      </p:sp>
      <p:sp>
        <p:nvSpPr>
          <p:cNvPr id="67072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B9969160-F1A5-4177-BED0-E93F5E2DEBF0}" type="slidenum">
              <a:rPr lang="es-ES" sz="1200">
                <a:solidFill>
                  <a:srgbClr val="000000"/>
                </a:solidFill>
                <a:latin typeface="Arial" charset="0"/>
              </a:rPr>
              <a:pPr algn="r" eaLnBrk="1" hangingPunct="1"/>
              <a:t>159</a:t>
            </a:fld>
            <a:endParaRPr lang="es-ES" sz="1200" dirty="0">
              <a:solidFill>
                <a:srgbClr val="000000"/>
              </a:solidFill>
              <a:latin typeface="Arial" charset="0"/>
            </a:endParaRPr>
          </a:p>
        </p:txBody>
      </p:sp>
      <p:sp>
        <p:nvSpPr>
          <p:cNvPr id="67072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072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072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AAB0FE78-789D-45DE-99D1-688DE12C1BF2}" type="slidenum">
              <a:rPr lang="es-ES" sz="1200">
                <a:solidFill>
                  <a:srgbClr val="000000"/>
                </a:solidFill>
                <a:latin typeface="Arial" charset="0"/>
              </a:rPr>
              <a:pPr algn="r" eaLnBrk="1" hangingPunct="1"/>
              <a:t>159</a:t>
            </a:fld>
            <a:endParaRPr lang="es-ES" sz="1200" dirty="0">
              <a:solidFill>
                <a:srgbClr val="000000"/>
              </a:solidFill>
              <a:latin typeface="Arial" charset="0"/>
            </a:endParaRPr>
          </a:p>
        </p:txBody>
      </p:sp>
    </p:spTree>
    <p:extLst>
      <p:ext uri="{BB962C8B-B14F-4D97-AF65-F5344CB8AC3E}">
        <p14:creationId xmlns:p14="http://schemas.microsoft.com/office/powerpoint/2010/main" val="24203882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E8EA2652-AF27-4468-9A0B-D60D468F768A}" type="slidenum">
              <a:rPr lang="es-ES" smtClean="0">
                <a:solidFill>
                  <a:srgbClr val="000000"/>
                </a:solidFill>
                <a:latin typeface="Arial" charset="0"/>
              </a:rPr>
              <a:pPr eaLnBrk="1" fontAlgn="base" hangingPunct="1">
                <a:spcBef>
                  <a:spcPct val="0"/>
                </a:spcBef>
                <a:spcAft>
                  <a:spcPct val="0"/>
                </a:spcAft>
              </a:pPr>
              <a:t>160</a:t>
            </a:fld>
            <a:endParaRPr lang="es-ES" dirty="0" smtClean="0">
              <a:solidFill>
                <a:srgbClr val="000000"/>
              </a:solidFill>
              <a:latin typeface="Arial" charset="0"/>
            </a:endParaRPr>
          </a:p>
        </p:txBody>
      </p:sp>
      <p:sp>
        <p:nvSpPr>
          <p:cNvPr id="6717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1678F9A7-4B73-47EA-B93B-806821B3812C}" type="slidenum">
              <a:rPr lang="es-ES" sz="1200">
                <a:solidFill>
                  <a:srgbClr val="000000"/>
                </a:solidFill>
                <a:latin typeface="Arial" charset="0"/>
              </a:rPr>
              <a:pPr algn="r" eaLnBrk="1" hangingPunct="1"/>
              <a:t>160</a:t>
            </a:fld>
            <a:endParaRPr lang="es-ES" sz="1200" dirty="0">
              <a:solidFill>
                <a:srgbClr val="000000"/>
              </a:solidFill>
              <a:latin typeface="Arial" charset="0"/>
            </a:endParaRPr>
          </a:p>
        </p:txBody>
      </p:sp>
      <p:sp>
        <p:nvSpPr>
          <p:cNvPr id="67174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C1CEFC96-3AE8-4773-B4C9-E6B8B8F8B957}" type="slidenum">
              <a:rPr lang="es-ES" sz="1200">
                <a:solidFill>
                  <a:srgbClr val="000000"/>
                </a:solidFill>
                <a:latin typeface="Arial" charset="0"/>
              </a:rPr>
              <a:pPr algn="r" eaLnBrk="1" hangingPunct="1"/>
              <a:t>160</a:t>
            </a:fld>
            <a:endParaRPr lang="es-ES" sz="1200" dirty="0">
              <a:solidFill>
                <a:srgbClr val="000000"/>
              </a:solidFill>
              <a:latin typeface="Arial" charset="0"/>
            </a:endParaRPr>
          </a:p>
        </p:txBody>
      </p:sp>
      <p:sp>
        <p:nvSpPr>
          <p:cNvPr id="6717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17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175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AAF644EF-6EA6-4ADA-BB6D-855004402A1B}" type="slidenum">
              <a:rPr lang="es-ES" sz="1200">
                <a:solidFill>
                  <a:srgbClr val="000000"/>
                </a:solidFill>
                <a:latin typeface="Calibri" pitchFamily="34" charset="0"/>
              </a:rPr>
              <a:pPr algn="r" eaLnBrk="1" hangingPunct="1"/>
              <a:t>160</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3498686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A46B454D-27BC-4BFF-B5C6-E9B7C3E46717}" type="slidenum">
              <a:rPr lang="es-ES" smtClean="0">
                <a:solidFill>
                  <a:srgbClr val="000000"/>
                </a:solidFill>
                <a:latin typeface="Arial" charset="0"/>
              </a:rPr>
              <a:pPr eaLnBrk="1" fontAlgn="base" hangingPunct="1">
                <a:spcBef>
                  <a:spcPct val="0"/>
                </a:spcBef>
                <a:spcAft>
                  <a:spcPct val="0"/>
                </a:spcAft>
              </a:pPr>
              <a:t>161</a:t>
            </a:fld>
            <a:endParaRPr lang="es-ES" dirty="0" smtClean="0">
              <a:solidFill>
                <a:srgbClr val="000000"/>
              </a:solidFill>
              <a:latin typeface="Arial" charset="0"/>
            </a:endParaRPr>
          </a:p>
        </p:txBody>
      </p:sp>
      <p:sp>
        <p:nvSpPr>
          <p:cNvPr id="672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99240B41-4726-4189-AAF3-653435C373B8}" type="slidenum">
              <a:rPr lang="es-ES" sz="1200">
                <a:solidFill>
                  <a:srgbClr val="000000"/>
                </a:solidFill>
                <a:latin typeface="Arial" charset="0"/>
              </a:rPr>
              <a:pPr algn="r" eaLnBrk="1" hangingPunct="1"/>
              <a:t>161</a:t>
            </a:fld>
            <a:endParaRPr lang="es-ES" sz="1200" dirty="0">
              <a:solidFill>
                <a:srgbClr val="000000"/>
              </a:solidFill>
              <a:latin typeface="Arial" charset="0"/>
            </a:endParaRPr>
          </a:p>
        </p:txBody>
      </p:sp>
      <p:sp>
        <p:nvSpPr>
          <p:cNvPr id="67277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7E7E60BA-E4FC-46B0-AE55-53143781984F}" type="slidenum">
              <a:rPr lang="es-ES" sz="1200">
                <a:solidFill>
                  <a:srgbClr val="000000"/>
                </a:solidFill>
                <a:latin typeface="Arial" charset="0"/>
              </a:rPr>
              <a:pPr algn="r" eaLnBrk="1" hangingPunct="1"/>
              <a:t>161</a:t>
            </a:fld>
            <a:endParaRPr lang="es-ES" sz="1200" dirty="0">
              <a:solidFill>
                <a:srgbClr val="000000"/>
              </a:solidFill>
              <a:latin typeface="Arial" charset="0"/>
            </a:endParaRPr>
          </a:p>
        </p:txBody>
      </p:sp>
      <p:sp>
        <p:nvSpPr>
          <p:cNvPr id="6727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277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277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05EE3DDC-A8A2-4DFA-8570-90AF1AC26410}" type="slidenum">
              <a:rPr lang="es-ES" sz="1200">
                <a:solidFill>
                  <a:srgbClr val="000000"/>
                </a:solidFill>
                <a:latin typeface="Calibri" pitchFamily="34" charset="0"/>
              </a:rPr>
              <a:pPr algn="r" eaLnBrk="1" hangingPunct="1"/>
              <a:t>161</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2875401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65F45BCF-3CEF-42E0-8E6C-B6EC2503B097}" type="slidenum">
              <a:rPr lang="es-ES" smtClean="0">
                <a:solidFill>
                  <a:srgbClr val="000000"/>
                </a:solidFill>
                <a:latin typeface="Arial" charset="0"/>
              </a:rPr>
              <a:pPr eaLnBrk="1" fontAlgn="base" hangingPunct="1">
                <a:spcBef>
                  <a:spcPct val="0"/>
                </a:spcBef>
                <a:spcAft>
                  <a:spcPct val="0"/>
                </a:spcAft>
              </a:pPr>
              <a:t>162</a:t>
            </a:fld>
            <a:endParaRPr lang="es-ES" dirty="0" smtClean="0">
              <a:solidFill>
                <a:srgbClr val="000000"/>
              </a:solidFill>
              <a:latin typeface="Arial" charset="0"/>
            </a:endParaRPr>
          </a:p>
        </p:txBody>
      </p:sp>
      <p:sp>
        <p:nvSpPr>
          <p:cNvPr id="6737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022F96F5-C0C1-4AE8-AAB3-D67BC52C012A}" type="slidenum">
              <a:rPr lang="es-ES" sz="1200">
                <a:solidFill>
                  <a:srgbClr val="000000"/>
                </a:solidFill>
                <a:latin typeface="Arial" charset="0"/>
              </a:rPr>
              <a:pPr algn="r" eaLnBrk="1" hangingPunct="1"/>
              <a:t>162</a:t>
            </a:fld>
            <a:endParaRPr lang="es-ES" sz="1200" dirty="0">
              <a:solidFill>
                <a:srgbClr val="000000"/>
              </a:solidFill>
              <a:latin typeface="Arial" charset="0"/>
            </a:endParaRPr>
          </a:p>
        </p:txBody>
      </p:sp>
      <p:sp>
        <p:nvSpPr>
          <p:cNvPr id="6737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4731BB69-3FC0-4665-AE46-A2E160BF355D}" type="slidenum">
              <a:rPr lang="es-ES" sz="1200">
                <a:solidFill>
                  <a:srgbClr val="000000"/>
                </a:solidFill>
                <a:latin typeface="Arial" charset="0"/>
              </a:rPr>
              <a:pPr algn="r" eaLnBrk="1" hangingPunct="1"/>
              <a:t>162</a:t>
            </a:fld>
            <a:endParaRPr lang="es-ES" sz="1200" dirty="0">
              <a:solidFill>
                <a:srgbClr val="000000"/>
              </a:solidFill>
              <a:latin typeface="Arial" charset="0"/>
            </a:endParaRPr>
          </a:p>
        </p:txBody>
      </p:sp>
      <p:sp>
        <p:nvSpPr>
          <p:cNvPr id="6737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379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582C651A-4C0E-4790-826A-9509B21FD902}" type="slidenum">
              <a:rPr lang="es-ES" sz="1200">
                <a:solidFill>
                  <a:srgbClr val="000000"/>
                </a:solidFill>
                <a:latin typeface="Calibri" pitchFamily="34" charset="0"/>
              </a:rPr>
              <a:pPr algn="r" eaLnBrk="1" hangingPunct="1"/>
              <a:t>162</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2313497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E47B3A78-4BD8-4F7B-9C52-48F882AA4521}" type="slidenum">
              <a:rPr lang="es-ES" smtClean="0">
                <a:solidFill>
                  <a:srgbClr val="000000"/>
                </a:solidFill>
                <a:latin typeface="Arial" charset="0"/>
              </a:rPr>
              <a:pPr eaLnBrk="1" fontAlgn="base" hangingPunct="1">
                <a:spcBef>
                  <a:spcPct val="0"/>
                </a:spcBef>
                <a:spcAft>
                  <a:spcPct val="0"/>
                </a:spcAft>
              </a:pPr>
              <a:t>163</a:t>
            </a:fld>
            <a:endParaRPr lang="es-ES" dirty="0" smtClean="0">
              <a:solidFill>
                <a:srgbClr val="000000"/>
              </a:solidFill>
              <a:latin typeface="Arial" charset="0"/>
            </a:endParaRPr>
          </a:p>
        </p:txBody>
      </p:sp>
      <p:sp>
        <p:nvSpPr>
          <p:cNvPr id="6748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70E6A369-1C6E-4A54-89BB-B41F06488B3F}" type="slidenum">
              <a:rPr lang="es-ES" sz="1200">
                <a:solidFill>
                  <a:srgbClr val="000000"/>
                </a:solidFill>
                <a:latin typeface="Arial" charset="0"/>
              </a:rPr>
              <a:pPr algn="r" eaLnBrk="1" hangingPunct="1"/>
              <a:t>163</a:t>
            </a:fld>
            <a:endParaRPr lang="es-ES" sz="1200" dirty="0">
              <a:solidFill>
                <a:srgbClr val="000000"/>
              </a:solidFill>
              <a:latin typeface="Arial" charset="0"/>
            </a:endParaRPr>
          </a:p>
        </p:txBody>
      </p:sp>
      <p:sp>
        <p:nvSpPr>
          <p:cNvPr id="6748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897F508B-56CD-4657-BD10-FA13B2F44257}" type="slidenum">
              <a:rPr lang="es-ES" sz="1200">
                <a:solidFill>
                  <a:srgbClr val="000000"/>
                </a:solidFill>
                <a:latin typeface="Arial" charset="0"/>
              </a:rPr>
              <a:pPr algn="r" eaLnBrk="1" hangingPunct="1"/>
              <a:t>163</a:t>
            </a:fld>
            <a:endParaRPr lang="es-ES" sz="1200" dirty="0">
              <a:solidFill>
                <a:srgbClr val="000000"/>
              </a:solidFill>
              <a:latin typeface="Arial" charset="0"/>
            </a:endParaRPr>
          </a:p>
        </p:txBody>
      </p:sp>
      <p:sp>
        <p:nvSpPr>
          <p:cNvPr id="67482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2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4823"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611934D3-9D76-41A2-A088-EC2CEDA98B5B}" type="slidenum">
              <a:rPr lang="es-ES" sz="1200">
                <a:solidFill>
                  <a:srgbClr val="000000"/>
                </a:solidFill>
                <a:latin typeface="Calibri" pitchFamily="34" charset="0"/>
              </a:rPr>
              <a:pPr algn="r" eaLnBrk="1" hangingPunct="1"/>
              <a:t>163</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31302215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3D1E5C25-7519-479A-A3D3-E095D09D400B}" type="slidenum">
              <a:rPr lang="es-ES" smtClean="0">
                <a:solidFill>
                  <a:srgbClr val="000000"/>
                </a:solidFill>
                <a:latin typeface="Arial" charset="0"/>
              </a:rPr>
              <a:pPr eaLnBrk="1" fontAlgn="base" hangingPunct="1">
                <a:spcBef>
                  <a:spcPct val="0"/>
                </a:spcBef>
                <a:spcAft>
                  <a:spcPct val="0"/>
                </a:spcAft>
              </a:pPr>
              <a:t>164</a:t>
            </a:fld>
            <a:endParaRPr lang="es-ES" dirty="0" smtClean="0">
              <a:solidFill>
                <a:srgbClr val="000000"/>
              </a:solidFill>
              <a:latin typeface="Arial" charset="0"/>
            </a:endParaRPr>
          </a:p>
        </p:txBody>
      </p:sp>
      <p:sp>
        <p:nvSpPr>
          <p:cNvPr id="6758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341564C6-6183-489D-A8CC-3E810613693C}" type="slidenum">
              <a:rPr lang="es-ES" sz="1200">
                <a:solidFill>
                  <a:srgbClr val="000000"/>
                </a:solidFill>
                <a:latin typeface="Arial" charset="0"/>
              </a:rPr>
              <a:pPr algn="r" eaLnBrk="1" hangingPunct="1"/>
              <a:t>164</a:t>
            </a:fld>
            <a:endParaRPr lang="es-ES" sz="1200" dirty="0">
              <a:solidFill>
                <a:srgbClr val="000000"/>
              </a:solidFill>
              <a:latin typeface="Arial" charset="0"/>
            </a:endParaRPr>
          </a:p>
        </p:txBody>
      </p:sp>
      <p:sp>
        <p:nvSpPr>
          <p:cNvPr id="6758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70B27A5C-17E3-4D29-99C7-31035ACE3C94}" type="slidenum">
              <a:rPr lang="es-ES" sz="1200">
                <a:solidFill>
                  <a:srgbClr val="000000"/>
                </a:solidFill>
                <a:latin typeface="Arial" charset="0"/>
              </a:rPr>
              <a:pPr algn="r" eaLnBrk="1" hangingPunct="1"/>
              <a:t>164</a:t>
            </a:fld>
            <a:endParaRPr lang="es-ES" sz="1200" dirty="0">
              <a:solidFill>
                <a:srgbClr val="000000"/>
              </a:solidFill>
              <a:latin typeface="Arial" charset="0"/>
            </a:endParaRPr>
          </a:p>
        </p:txBody>
      </p:sp>
      <p:sp>
        <p:nvSpPr>
          <p:cNvPr id="67584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584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05CCFBFE-1B2A-4FDA-A571-017A4AC2FFA8}" type="slidenum">
              <a:rPr lang="es-ES" sz="1200">
                <a:solidFill>
                  <a:srgbClr val="000000"/>
                </a:solidFill>
                <a:latin typeface="Arial" charset="0"/>
              </a:rPr>
              <a:pPr algn="r" eaLnBrk="1" hangingPunct="1"/>
              <a:t>164</a:t>
            </a:fld>
            <a:endParaRPr lang="es-ES" sz="1200" dirty="0">
              <a:solidFill>
                <a:srgbClr val="000000"/>
              </a:solidFill>
              <a:latin typeface="Arial" charset="0"/>
            </a:endParaRPr>
          </a:p>
        </p:txBody>
      </p:sp>
    </p:spTree>
    <p:extLst>
      <p:ext uri="{BB962C8B-B14F-4D97-AF65-F5344CB8AC3E}">
        <p14:creationId xmlns:p14="http://schemas.microsoft.com/office/powerpoint/2010/main" val="896459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fontAlgn="base" hangingPunct="1">
              <a:spcBef>
                <a:spcPct val="0"/>
              </a:spcBef>
              <a:spcAft>
                <a:spcPct val="0"/>
              </a:spcAft>
            </a:pPr>
            <a:fld id="{1BF4D42A-69B3-40BE-8D3B-3EF0325B5067}" type="slidenum">
              <a:rPr lang="es-ES" smtClean="0">
                <a:solidFill>
                  <a:srgbClr val="000000"/>
                </a:solidFill>
                <a:latin typeface="Arial" charset="0"/>
              </a:rPr>
              <a:pPr eaLnBrk="1" fontAlgn="base" hangingPunct="1">
                <a:spcBef>
                  <a:spcPct val="0"/>
                </a:spcBef>
                <a:spcAft>
                  <a:spcPct val="0"/>
                </a:spcAft>
              </a:pPr>
              <a:t>165</a:t>
            </a:fld>
            <a:endParaRPr lang="es-ES" dirty="0" smtClean="0">
              <a:solidFill>
                <a:srgbClr val="000000"/>
              </a:solidFill>
              <a:latin typeface="Arial" charset="0"/>
            </a:endParaRPr>
          </a:p>
        </p:txBody>
      </p:sp>
      <p:sp>
        <p:nvSpPr>
          <p:cNvPr id="67686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686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67686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r" eaLnBrk="1" hangingPunct="1"/>
            <a:fld id="{E7C5F5F3-9219-4277-9EEE-308FD3F91FFF}" type="slidenum">
              <a:rPr lang="es-ES" sz="1200">
                <a:solidFill>
                  <a:srgbClr val="000000"/>
                </a:solidFill>
                <a:latin typeface="Calibri" pitchFamily="34" charset="0"/>
              </a:rPr>
              <a:pPr algn="r" eaLnBrk="1" hangingPunct="1"/>
              <a:t>165</a:t>
            </a:fld>
            <a:endParaRPr lang="es-ES" sz="1200" dirty="0">
              <a:solidFill>
                <a:srgbClr val="000000"/>
              </a:solidFill>
              <a:latin typeface="Calibri" pitchFamily="34" charset="0"/>
            </a:endParaRPr>
          </a:p>
        </p:txBody>
      </p:sp>
    </p:spTree>
    <p:extLst>
      <p:ext uri="{BB962C8B-B14F-4D97-AF65-F5344CB8AC3E}">
        <p14:creationId xmlns:p14="http://schemas.microsoft.com/office/powerpoint/2010/main" val="7175362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48192B2-6579-4782-AF2A-437EE6341BA2}" type="slidenum">
              <a:rPr lang="es-ES">
                <a:solidFill>
                  <a:srgbClr val="000000"/>
                </a:solidFill>
              </a:rPr>
              <a:pPr/>
              <a:t>166</a:t>
            </a:fld>
            <a:endParaRPr lang="es-ES" dirty="0">
              <a:solidFill>
                <a:srgbClr val="000000"/>
              </a:solidFill>
            </a:endParaRPr>
          </a:p>
        </p:txBody>
      </p:sp>
      <p:sp>
        <p:nvSpPr>
          <p:cNvPr id="68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8608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68608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0F386CD-8236-4B84-B031-8362014CE74B}" type="slidenum">
              <a:rPr lang="es-MX" sz="1200">
                <a:solidFill>
                  <a:srgbClr val="000000"/>
                </a:solidFill>
                <a:latin typeface="Arial" charset="0"/>
                <a:cs typeface="Arial" charset="0"/>
              </a:rPr>
              <a:pPr algn="r" fontAlgn="base">
                <a:spcBef>
                  <a:spcPct val="0"/>
                </a:spcBef>
                <a:spcAft>
                  <a:spcPct val="0"/>
                </a:spcAft>
              </a:pPr>
              <a:t>166</a:t>
            </a:fld>
            <a:endParaRPr lang="es-MX" sz="1200" dirty="0">
              <a:solidFill>
                <a:srgbClr val="000000"/>
              </a:solidFill>
              <a:latin typeface="Arial" charset="0"/>
              <a:cs typeface="Arial" charset="0"/>
            </a:endParaRPr>
          </a:p>
        </p:txBody>
      </p:sp>
    </p:spTree>
    <p:extLst>
      <p:ext uri="{BB962C8B-B14F-4D97-AF65-F5344CB8AC3E}">
        <p14:creationId xmlns:p14="http://schemas.microsoft.com/office/powerpoint/2010/main" val="77417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26</a:t>
            </a:fld>
            <a:endParaRPr lang="es-ES" dirty="0"/>
          </a:p>
        </p:txBody>
      </p:sp>
    </p:spTree>
    <p:extLst>
      <p:ext uri="{BB962C8B-B14F-4D97-AF65-F5344CB8AC3E}">
        <p14:creationId xmlns:p14="http://schemas.microsoft.com/office/powerpoint/2010/main" val="3384565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s-MX" smtClean="0"/>
          </a:p>
        </p:txBody>
      </p:sp>
    </p:spTree>
    <p:extLst>
      <p:ext uri="{BB962C8B-B14F-4D97-AF65-F5344CB8AC3E}">
        <p14:creationId xmlns:p14="http://schemas.microsoft.com/office/powerpoint/2010/main" val="2689098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Tree>
    <p:extLst>
      <p:ext uri="{BB962C8B-B14F-4D97-AF65-F5344CB8AC3E}">
        <p14:creationId xmlns:p14="http://schemas.microsoft.com/office/powerpoint/2010/main" val="2215009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5B89E2A5-0AD2-4275-BB22-9B23F8BB76AA}" type="slidenum">
              <a:rPr lang="es-MX" smtClean="0"/>
              <a:pPr>
                <a:defRPr/>
              </a:pPr>
              <a:t>202</a:t>
            </a:fld>
            <a:endParaRPr lang="es-MX"/>
          </a:p>
        </p:txBody>
      </p:sp>
    </p:spTree>
    <p:extLst>
      <p:ext uri="{BB962C8B-B14F-4D97-AF65-F5344CB8AC3E}">
        <p14:creationId xmlns:p14="http://schemas.microsoft.com/office/powerpoint/2010/main" val="6857208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5B89E2A5-0AD2-4275-BB22-9B23F8BB76AA}" type="slidenum">
              <a:rPr lang="es-MX" smtClean="0"/>
              <a:pPr>
                <a:defRPr/>
              </a:pPr>
              <a:t>203</a:t>
            </a:fld>
            <a:endParaRPr lang="es-MX"/>
          </a:p>
        </p:txBody>
      </p:sp>
    </p:spTree>
    <p:extLst>
      <p:ext uri="{BB962C8B-B14F-4D97-AF65-F5344CB8AC3E}">
        <p14:creationId xmlns:p14="http://schemas.microsoft.com/office/powerpoint/2010/main" val="3971602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5B89E2A5-0AD2-4275-BB22-9B23F8BB76AA}" type="slidenum">
              <a:rPr lang="es-MX" smtClean="0"/>
              <a:pPr>
                <a:defRPr/>
              </a:pPr>
              <a:t>205</a:t>
            </a:fld>
            <a:endParaRPr lang="es-MX"/>
          </a:p>
        </p:txBody>
      </p:sp>
    </p:spTree>
    <p:extLst>
      <p:ext uri="{BB962C8B-B14F-4D97-AF65-F5344CB8AC3E}">
        <p14:creationId xmlns:p14="http://schemas.microsoft.com/office/powerpoint/2010/main" val="18927889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5B89E2A5-0AD2-4275-BB22-9B23F8BB76AA}" type="slidenum">
              <a:rPr lang="es-MX" smtClean="0"/>
              <a:pPr>
                <a:defRPr/>
              </a:pPr>
              <a:t>206</a:t>
            </a:fld>
            <a:endParaRPr lang="es-MX"/>
          </a:p>
        </p:txBody>
      </p:sp>
    </p:spTree>
    <p:extLst>
      <p:ext uri="{BB962C8B-B14F-4D97-AF65-F5344CB8AC3E}">
        <p14:creationId xmlns:p14="http://schemas.microsoft.com/office/powerpoint/2010/main" val="6689680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p:spPr>
        <p:txBody>
          <a:bodyPr/>
          <a:lstStyle/>
          <a:p>
            <a:endParaRPr lang="es-ES" smtClean="0"/>
          </a:p>
        </p:txBody>
      </p:sp>
    </p:spTree>
    <p:extLst>
      <p:ext uri="{BB962C8B-B14F-4D97-AF65-F5344CB8AC3E}">
        <p14:creationId xmlns:p14="http://schemas.microsoft.com/office/powerpoint/2010/main" val="1196826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7211893-D586-4ED2-B89F-A8FC56636E9A}" type="slidenum">
              <a:rPr lang="es-MX" smtClean="0"/>
              <a:pPr/>
              <a:t>209</a:t>
            </a:fld>
            <a:endParaRPr lang="es-MX"/>
          </a:p>
        </p:txBody>
      </p:sp>
    </p:spTree>
    <p:extLst>
      <p:ext uri="{BB962C8B-B14F-4D97-AF65-F5344CB8AC3E}">
        <p14:creationId xmlns:p14="http://schemas.microsoft.com/office/powerpoint/2010/main" val="1959442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233</a:t>
            </a:fld>
            <a:endParaRPr lang="es-ES" dirty="0"/>
          </a:p>
        </p:txBody>
      </p:sp>
    </p:spTree>
    <p:extLst>
      <p:ext uri="{BB962C8B-B14F-4D97-AF65-F5344CB8AC3E}">
        <p14:creationId xmlns:p14="http://schemas.microsoft.com/office/powerpoint/2010/main" val="195070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a:ln/>
        </p:spPr>
      </p:sp>
      <p:sp>
        <p:nvSpPr>
          <p:cNvPr id="583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
        <p:nvSpPr>
          <p:cNvPr id="5837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Unicode MS" panose="020B0604020202020204" pitchFamily="34" charset="-128"/>
              </a:defRPr>
            </a:lvl1pPr>
            <a:lvl2pPr marL="742950" indent="-285750">
              <a:spcBef>
                <a:spcPct val="30000"/>
              </a:spcBef>
              <a:defRPr sz="1200">
                <a:solidFill>
                  <a:schemeClr val="tx1"/>
                </a:solidFill>
                <a:latin typeface="Arial Unicode MS" panose="020B0604020202020204" pitchFamily="34" charset="-128"/>
              </a:defRPr>
            </a:lvl2pPr>
            <a:lvl3pPr marL="1143000" indent="-228600">
              <a:spcBef>
                <a:spcPct val="30000"/>
              </a:spcBef>
              <a:defRPr sz="1200">
                <a:solidFill>
                  <a:schemeClr val="tx1"/>
                </a:solidFill>
                <a:latin typeface="Arial Unicode MS" panose="020B0604020202020204" pitchFamily="34" charset="-128"/>
              </a:defRPr>
            </a:lvl3pPr>
            <a:lvl4pPr marL="1600200" indent="-228600">
              <a:spcBef>
                <a:spcPct val="30000"/>
              </a:spcBef>
              <a:defRPr sz="1200">
                <a:solidFill>
                  <a:schemeClr val="tx1"/>
                </a:solidFill>
                <a:latin typeface="Arial Unicode MS" panose="020B0604020202020204" pitchFamily="34" charset="-128"/>
              </a:defRPr>
            </a:lvl4pPr>
            <a:lvl5pPr marL="2057400" indent="-22860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193BA1A8-D386-414F-B1D0-895CB146AA0D}" type="slidenum">
              <a:rPr lang="es-ES" altLang="es-MX" smtClean="0"/>
              <a:pPr>
                <a:spcBef>
                  <a:spcPct val="0"/>
                </a:spcBef>
              </a:pPr>
              <a:t>28</a:t>
            </a:fld>
            <a:endParaRPr lang="es-ES" altLang="es-MX" smtClean="0"/>
          </a:p>
        </p:txBody>
      </p:sp>
    </p:spTree>
    <p:extLst>
      <p:ext uri="{BB962C8B-B14F-4D97-AF65-F5344CB8AC3E}">
        <p14:creationId xmlns:p14="http://schemas.microsoft.com/office/powerpoint/2010/main" val="122489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6C5EFB2-51FB-4C58-AAEE-E5DD083ECD62}" type="slidenum">
              <a:rPr lang="es-ES" smtClean="0"/>
              <a:pPr>
                <a:defRPr/>
              </a:pPr>
              <a:t>31</a:t>
            </a:fld>
            <a:endParaRPr lang="es-ES" dirty="0"/>
          </a:p>
        </p:txBody>
      </p:sp>
    </p:spTree>
    <p:extLst>
      <p:ext uri="{BB962C8B-B14F-4D97-AF65-F5344CB8AC3E}">
        <p14:creationId xmlns:p14="http://schemas.microsoft.com/office/powerpoint/2010/main" val="333924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2 Marcador de número de diapositiva"/>
          <p:cNvSpPr>
            <a:spLocks noGrp="1"/>
          </p:cNvSpPr>
          <p:nvPr>
            <p:ph type="sldNum" sz="quarter" idx="11"/>
          </p:nvPr>
        </p:nvSpPr>
        <p:spPr bwMode="auto">
          <a:xfrm>
            <a:off x="6553200" y="6356350"/>
            <a:ext cx="2133600" cy="365125"/>
          </a:xfrm>
          <a:ln>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a:lvl1pPr>
          </a:lstStyle>
          <a:p>
            <a:pPr>
              <a:defRPr/>
            </a:pPr>
            <a:r>
              <a:rPr lang="es-MX" dirty="0" smtClean="0"/>
              <a:t> </a:t>
            </a:r>
            <a:fld id="{760FE11C-DCBB-4F36-BC58-55A3AA59A868}" type="slidenum">
              <a:rPr lang="es-MX"/>
              <a:pPr>
                <a:defRPr/>
              </a:pPr>
              <a:t>‹Nº›</a:t>
            </a:fld>
            <a:endParaRPr lang="es-MX"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5" name="5 Imagen" descr="cuadros.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Subtítulo"/>
          <p:cNvSpPr>
            <a:spLocks noGrp="1"/>
          </p:cNvSpPr>
          <p:nvPr>
            <p:ph type="subTitle" idx="1"/>
          </p:nvPr>
        </p:nvSpPr>
        <p:spPr>
          <a:xfrm>
            <a:off x="1371600" y="3886200"/>
            <a:ext cx="6400800" cy="1114436"/>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dirty="0"/>
          </a:p>
        </p:txBody>
      </p:sp>
      <p:sp>
        <p:nvSpPr>
          <p:cNvPr id="7" name="4 Marcador de pie de página"/>
          <p:cNvSpPr>
            <a:spLocks noGrp="1"/>
          </p:cNvSpPr>
          <p:nvPr>
            <p:ph type="ftr" sz="quarter" idx="10"/>
          </p:nvPr>
        </p:nvSpPr>
        <p:spPr>
          <a:xfrm>
            <a:off x="2857500" y="5214938"/>
            <a:ext cx="2895600" cy="365125"/>
          </a:xfrm>
        </p:spPr>
        <p:txBody>
          <a:bodyPr/>
          <a:lstStyle>
            <a:lvl1pPr>
              <a:defRPr/>
            </a:lvl1pPr>
          </a:lstStyle>
          <a:p>
            <a:pPr>
              <a:defRPr/>
            </a:pPr>
            <a:endParaRPr lang="es-MX"/>
          </a:p>
        </p:txBody>
      </p:sp>
      <p:sp>
        <p:nvSpPr>
          <p:cNvPr id="8" name="2 Marcador de número de diapositiva"/>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a:lvl1pPr>
          </a:lstStyle>
          <a:p>
            <a:pPr>
              <a:defRPr/>
            </a:pPr>
            <a:r>
              <a:rPr lang="es-MX" dirty="0" smtClean="0"/>
              <a:t> </a:t>
            </a:r>
            <a:fld id="{760FE11C-DCBB-4F36-BC58-55A3AA59A868}" type="slidenum">
              <a:rPr lang="es-MX"/>
              <a:pPr>
                <a:defRPr/>
              </a:pPr>
              <a:t>‹Nº›</a:t>
            </a:fld>
            <a:endParaRPr lang="es-MX" dirty="0"/>
          </a:p>
        </p:txBody>
      </p:sp>
    </p:spTree>
    <p:extLst>
      <p:ext uri="{BB962C8B-B14F-4D97-AF65-F5344CB8AC3E}">
        <p14:creationId xmlns:p14="http://schemas.microsoft.com/office/powerpoint/2010/main" val="17942235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pic>
        <p:nvPicPr>
          <p:cNvPr id="4" name="9 Imagen" descr="cuadros2.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4313"/>
            <a:ext cx="58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lvl1pPr>
              <a:defRPr>
                <a:solidFill>
                  <a:srgbClr val="00204E"/>
                </a:solidFill>
              </a:defRPr>
            </a:lvl1pPr>
          </a:lstStyle>
          <a:p>
            <a:r>
              <a:rPr lang="es-ES" dirty="0" smtClean="0"/>
              <a:t>Haga clic para modificar el estilo de título del patrón</a:t>
            </a:r>
            <a:endParaRPr lang="es-MX" dirty="0"/>
          </a:p>
        </p:txBody>
      </p:sp>
      <p:sp>
        <p:nvSpPr>
          <p:cNvPr id="3" name="2 Marcador de contenido"/>
          <p:cNvSpPr>
            <a:spLocks noGrp="1"/>
          </p:cNvSpPr>
          <p:nvPr>
            <p:ph idx="1"/>
          </p:nvPr>
        </p:nvSpPr>
        <p:spPr>
          <a:xfrm>
            <a:off x="457200" y="1600201"/>
            <a:ext cx="8229600" cy="4114816"/>
          </a:xfrm>
        </p:spPr>
        <p:txBody>
          <a:bodyPr/>
          <a:lstStyle>
            <a:lvl1pPr>
              <a:defRPr sz="3000" baseline="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dirty="0"/>
          </a:p>
        </p:txBody>
      </p:sp>
      <p:sp>
        <p:nvSpPr>
          <p:cNvPr id="6" name="3 Marcador de pie de página"/>
          <p:cNvSpPr>
            <a:spLocks noGrp="1"/>
          </p:cNvSpPr>
          <p:nvPr>
            <p:ph type="ftr" sz="quarter" idx="10"/>
          </p:nvPr>
        </p:nvSpPr>
        <p:spPr>
          <a:xfrm>
            <a:off x="214313" y="5786438"/>
            <a:ext cx="8643937" cy="365125"/>
          </a:xfrm>
        </p:spPr>
        <p:txBody>
          <a:bodyPr/>
          <a:lstStyle>
            <a:lvl1pPr algn="l">
              <a:defRPr sz="1050">
                <a:solidFill>
                  <a:srgbClr val="5F5F5F"/>
                </a:solidFill>
                <a:latin typeface="+mn-lt"/>
              </a:defRPr>
            </a:lvl1pPr>
          </a:lstStyle>
          <a:p>
            <a:pPr>
              <a:defRPr/>
            </a:pPr>
            <a:endParaRPr lang="es-MX"/>
          </a:p>
        </p:txBody>
      </p:sp>
      <p:sp>
        <p:nvSpPr>
          <p:cNvPr id="8" name="2 Marcador de número de diapositiva"/>
          <p:cNvSpPr>
            <a:spLocks noGrp="1"/>
          </p:cNvSpPr>
          <p:nvPr>
            <p:ph type="sldNum" sz="quarter" idx="11"/>
          </p:nvPr>
        </p:nvSpPr>
        <p:spPr bwMode="auto">
          <a:xfrm>
            <a:off x="6553200" y="6356350"/>
            <a:ext cx="2133600" cy="365125"/>
          </a:xfrm>
          <a:ln>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a:lvl1pPr>
          </a:lstStyle>
          <a:p>
            <a:pPr>
              <a:defRPr/>
            </a:pPr>
            <a:r>
              <a:rPr lang="es-MX" dirty="0" smtClean="0"/>
              <a:t> </a:t>
            </a:r>
            <a:fld id="{760FE11C-DCBB-4F36-BC58-55A3AA59A868}" type="slidenum">
              <a:rPr lang="es-MX"/>
              <a:pPr>
                <a:defRPr/>
              </a:pPr>
              <a:t>‹Nº›</a:t>
            </a:fld>
            <a:endParaRPr lang="es-MX" dirty="0"/>
          </a:p>
        </p:txBody>
      </p:sp>
    </p:spTree>
    <p:extLst>
      <p:ext uri="{BB962C8B-B14F-4D97-AF65-F5344CB8AC3E}">
        <p14:creationId xmlns:p14="http://schemas.microsoft.com/office/powerpoint/2010/main" val="25017444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pic>
        <p:nvPicPr>
          <p:cNvPr id="2" name="9 Imagen" descr="cuadros2.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4313"/>
            <a:ext cx="58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pie de página"/>
          <p:cNvSpPr>
            <a:spLocks noGrp="1"/>
          </p:cNvSpPr>
          <p:nvPr>
            <p:ph type="ftr" sz="quarter" idx="10"/>
          </p:nvPr>
        </p:nvSpPr>
        <p:spPr>
          <a:xfrm>
            <a:off x="214313" y="5786438"/>
            <a:ext cx="8786812" cy="365125"/>
          </a:xfrm>
        </p:spPr>
        <p:txBody>
          <a:bodyPr/>
          <a:lstStyle>
            <a:lvl1pPr algn="l">
              <a:defRPr sz="1050">
                <a:solidFill>
                  <a:srgbClr val="5F5F5F"/>
                </a:solidFill>
                <a:latin typeface="+mn-lt"/>
              </a:defRPr>
            </a:lvl1pPr>
          </a:lstStyle>
          <a:p>
            <a:pPr>
              <a:defRPr/>
            </a:pPr>
            <a:endParaRPr lang="es-MX"/>
          </a:p>
        </p:txBody>
      </p:sp>
      <p:sp>
        <p:nvSpPr>
          <p:cNvPr id="6" name="2 Marcador de número de diapositiva"/>
          <p:cNvSpPr>
            <a:spLocks noGrp="1"/>
          </p:cNvSpPr>
          <p:nvPr>
            <p:ph type="sldNum" sz="quarter" idx="11"/>
          </p:nvPr>
        </p:nvSpPr>
        <p:spPr bwMode="auto">
          <a:xfrm>
            <a:off x="6553200" y="6356350"/>
            <a:ext cx="2133600" cy="365125"/>
          </a:xfrm>
          <a:ln>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a:lvl1pPr>
          </a:lstStyle>
          <a:p>
            <a:pPr>
              <a:defRPr/>
            </a:pPr>
            <a:r>
              <a:rPr lang="es-MX" dirty="0" smtClean="0"/>
              <a:t> </a:t>
            </a:r>
            <a:fld id="{760FE11C-DCBB-4F36-BC58-55A3AA59A868}" type="slidenum">
              <a:rPr lang="es-MX"/>
              <a:pPr>
                <a:defRPr/>
              </a:pPr>
              <a:t>‹Nº›</a:t>
            </a:fld>
            <a:endParaRPr lang="es-MX" dirty="0"/>
          </a:p>
        </p:txBody>
      </p:sp>
    </p:spTree>
    <p:extLst>
      <p:ext uri="{BB962C8B-B14F-4D97-AF65-F5344CB8AC3E}">
        <p14:creationId xmlns:p14="http://schemas.microsoft.com/office/powerpoint/2010/main" val="39168134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28650" y="365125"/>
            <a:ext cx="7886700" cy="58118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310937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105100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MX"/>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MX"/>
          </a:p>
        </p:txBody>
      </p:sp>
      <p:sp>
        <p:nvSpPr>
          <p:cNvPr id="5" name="Rectangle 6"/>
          <p:cNvSpPr>
            <a:spLocks noGrp="1" noChangeArrowheads="1"/>
          </p:cNvSpPr>
          <p:nvPr>
            <p:ph type="sldNum" sz="quarter" idx="12"/>
          </p:nvPr>
        </p:nvSpPr>
        <p:spPr>
          <a:ln/>
        </p:spPr>
        <p:txBody>
          <a:bodyPr/>
          <a:lstStyle>
            <a:lvl1pPr>
              <a:defRPr/>
            </a:lvl1pPr>
          </a:lstStyle>
          <a:p>
            <a:fld id="{F9C898A4-205D-4D2D-A827-55C38EFA70FB}" type="slidenum">
              <a:rPr lang="es-ES" altLang="es-MX"/>
              <a:pPr/>
              <a:t>‹Nº›</a:t>
            </a:fld>
            <a:endParaRPr lang="es-ES" altLang="es-MX"/>
          </a:p>
        </p:txBody>
      </p:sp>
    </p:spTree>
    <p:extLst>
      <p:ext uri="{BB962C8B-B14F-4D97-AF65-F5344CB8AC3E}">
        <p14:creationId xmlns:p14="http://schemas.microsoft.com/office/powerpoint/2010/main" val="323577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82646-1215-4120-BBA0-C263E7B8B603}" type="datetimeFigureOut">
              <a:rPr lang="es-MX" smtClean="0"/>
              <a:pPr/>
              <a:t>19/10/2016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45AA1-B0D5-4C9C-86E5-A527CC603863}"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63" r:id="rId6"/>
    <p:sldLayoutId id="2147483671"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09.wmf"/></Relationships>
</file>

<file path=ppt/slides/_rels/slide20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09.wmf"/></Relationships>
</file>

<file path=ppt/slides/_rels/slide204.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wmf"/><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9.wmf"/></Relationships>
</file>

<file path=ppt/slides/_rels/slide20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09.wmf"/></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4.xml"/><Relationship Id="rId5" Type="http://schemas.openxmlformats.org/officeDocument/2006/relationships/image" Target="../media/image113.jpeg"/><Relationship Id="rId4" Type="http://schemas.openxmlformats.org/officeDocument/2006/relationships/image" Target="../media/image112.jpeg"/></Relationships>
</file>

<file path=ppt/slides/_rels/slide2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2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es.wikipedia.org/wiki/Democracia#cite_note-1"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hyperlink" Target="https://es.wikipedia.org/wiki/Griego_antiguo" TargetMode="External"/><Relationship Id="rId4" Type="http://schemas.openxmlformats.org/officeDocument/2006/relationships/hyperlink" Target="https://es.wikipedia.org/wiki/Lat%C3%AD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jpeg"/><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1"/>
          </p:nvPr>
        </p:nvSpPr>
        <p:spPr/>
        <p:txBody>
          <a:bodyPr/>
          <a:lstStyle/>
          <a:p>
            <a:pPr>
              <a:defRPr/>
            </a:pPr>
            <a:r>
              <a:rPr lang="es-MX" dirty="0" smtClean="0"/>
              <a:t> </a:t>
            </a:r>
            <a:fld id="{760FE11C-DCBB-4F36-BC58-55A3AA59A868}" type="slidenum">
              <a:rPr lang="es-MX" smtClean="0"/>
              <a:pPr>
                <a:defRPr/>
              </a:pPr>
              <a:t>1</a:t>
            </a:fld>
            <a:endParaRPr lang="es-MX" dirty="0"/>
          </a:p>
        </p:txBody>
      </p:sp>
      <p:sp>
        <p:nvSpPr>
          <p:cNvPr id="10243" name="5 Título"/>
          <p:cNvSpPr>
            <a:spLocks noGrp="1"/>
          </p:cNvSpPr>
          <p:nvPr>
            <p:ph type="ctrTitle" idx="4294967295"/>
          </p:nvPr>
        </p:nvSpPr>
        <p:spPr>
          <a:xfrm>
            <a:off x="539552" y="1124744"/>
            <a:ext cx="7776864" cy="4608512"/>
          </a:xfrm>
          <a:ln/>
        </p:spPr>
        <p:txBody>
          <a:bodyPr>
            <a:normAutofit/>
          </a:bodyPr>
          <a:lstStyle/>
          <a:p>
            <a:r>
              <a:rPr lang="es-MX" sz="4000" dirty="0"/>
              <a:t>Marco jurídico Federal y Estatal de Adquisiciones</a:t>
            </a:r>
            <a:r>
              <a:rPr lang="es-MX" altLang="es-MX" sz="4000" dirty="0"/>
              <a:t/>
            </a:r>
            <a:br>
              <a:rPr lang="es-MX" altLang="es-MX" sz="4000" dirty="0"/>
            </a:br>
            <a:r>
              <a:rPr lang="es-MX" sz="4000" dirty="0"/>
              <a:t/>
            </a:r>
            <a:br>
              <a:rPr lang="es-MX" sz="4000" dirty="0"/>
            </a:br>
            <a:r>
              <a:rPr lang="es-MX" sz="4000" dirty="0" smtClean="0"/>
              <a:t/>
            </a:r>
            <a:br>
              <a:rPr lang="es-MX" sz="4000" dirty="0" smtClean="0"/>
            </a:br>
            <a:r>
              <a:rPr lang="es-MX" sz="2200" dirty="0" smtClean="0"/>
              <a:t>2016</a:t>
            </a:r>
            <a:r>
              <a:rPr lang="es-MX" sz="2200" dirty="0"/>
              <a:t/>
            </a:r>
            <a:br>
              <a:rPr lang="es-MX" sz="2200" dirty="0"/>
            </a:br>
            <a:r>
              <a:rPr lang="es-ES" sz="3100" b="1" dirty="0" smtClean="0"/>
              <a:t/>
            </a:r>
            <a:br>
              <a:rPr lang="es-ES" sz="3100" b="1" dirty="0" smtClean="0"/>
            </a:br>
            <a:r>
              <a:rPr lang="es-ES" dirty="0" smtClean="0"/>
              <a:t/>
            </a:r>
            <a:br>
              <a:rPr lang="es-ES" dirty="0" smtClean="0"/>
            </a:br>
            <a:endParaRPr lang="es-MX" sz="2400" dirty="0"/>
          </a:p>
        </p:txBody>
      </p:sp>
    </p:spTree>
    <p:extLst>
      <p:ext uri="{BB962C8B-B14F-4D97-AF65-F5344CB8AC3E}">
        <p14:creationId xmlns:p14="http://schemas.microsoft.com/office/powerpoint/2010/main" val="3300985442"/>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07504" y="381143"/>
          <a:ext cx="8856984" cy="7402345"/>
        </p:xfrm>
        <a:graphic>
          <a:graphicData uri="http://schemas.openxmlformats.org/drawingml/2006/table">
            <a:tbl>
              <a:tblPr>
                <a:tableStyleId>{5C22544A-7EE6-4342-B048-85BDC9FD1C3A}</a:tableStyleId>
              </a:tblPr>
              <a:tblGrid>
                <a:gridCol w="7216427"/>
                <a:gridCol w="1640557"/>
              </a:tblGrid>
              <a:tr h="239545">
                <a:tc>
                  <a:txBody>
                    <a:bodyPr/>
                    <a:lstStyle/>
                    <a:p>
                      <a:pPr>
                        <a:spcBef>
                          <a:spcPts val="300"/>
                        </a:spcBef>
                        <a:spcAft>
                          <a:spcPts val="300"/>
                        </a:spcAft>
                      </a:pPr>
                      <a:r>
                        <a:rPr lang="es-MX" sz="1200" dirty="0">
                          <a:effectLst/>
                          <a:latin typeface="Arial"/>
                          <a:ea typeface="Times New Roman"/>
                        </a:rPr>
                        <a:t>Conceptos</a:t>
                      </a:r>
                      <a:endParaRPr lang="es-MX" sz="1200" dirty="0">
                        <a:effectLst/>
                        <a:latin typeface="Times New Roman"/>
                        <a:ea typeface="Times New Roman"/>
                      </a:endParaRPr>
                    </a:p>
                  </a:txBody>
                  <a:tcPr marL="44450" marR="44450" marT="0" marB="0"/>
                </a:tc>
                <a:tc>
                  <a:txBody>
                    <a:bodyPr/>
                    <a:lstStyle/>
                    <a:p>
                      <a:pPr algn="r">
                        <a:spcBef>
                          <a:spcPts val="300"/>
                        </a:spcBef>
                        <a:spcAft>
                          <a:spcPts val="300"/>
                        </a:spcAft>
                      </a:pPr>
                      <a:r>
                        <a:rPr lang="es-MX" sz="1400" dirty="0">
                          <a:effectLst/>
                          <a:latin typeface="Arial"/>
                          <a:ea typeface="Times New Roman"/>
                        </a:rPr>
                        <a:t>Miles de pesos</a:t>
                      </a:r>
                      <a:endParaRPr lang="es-MX" sz="1400" dirty="0">
                        <a:effectLst/>
                        <a:latin typeface="Times New Roman"/>
                        <a:ea typeface="Times New Roman"/>
                      </a:endParaRPr>
                    </a:p>
                  </a:txBody>
                  <a:tcPr marL="44450" marR="44450" marT="0" marB="0"/>
                </a:tc>
              </a:tr>
              <a:tr h="169729">
                <a:tc>
                  <a:txBody>
                    <a:bodyPr/>
                    <a:lstStyle/>
                    <a:p>
                      <a:pPr>
                        <a:spcBef>
                          <a:spcPts val="300"/>
                        </a:spcBef>
                        <a:spcAft>
                          <a:spcPts val="300"/>
                        </a:spcAft>
                      </a:pPr>
                      <a:r>
                        <a:rPr lang="es-MX" sz="1200" b="1">
                          <a:effectLst/>
                          <a:latin typeface="Arial"/>
                          <a:ea typeface="Times New Roman"/>
                        </a:rPr>
                        <a:t>Ingresos Tributarios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b="1">
                          <a:effectLst/>
                          <a:latin typeface="Arial" panose="020B0604020202020204" pitchFamily="34" charset="0"/>
                          <a:ea typeface="Times New Roman" panose="02020603050405020304" pitchFamily="18" charset="0"/>
                        </a:rPr>
                        <a:t>210,307,772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Renta 1/</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87,238,432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Valor Agregado</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79,896,474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Especial sobre Producción y Servicios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36,667,829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Gasolinas y Diésel (Artículo 2o.-A. fracción I)</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25,265,859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Bebidas Alcohólicas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1,134,565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Cervezas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3,025,781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Tabacos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3,195,340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Bebidas Energetizantes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172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Telecomunicaciones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471,695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Bebidas saborizadas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2,008,150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Alimentos no Básicos con Alta Densidad Calórica</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1,374,364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Plaguicidas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59,483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266700">
                        <a:spcBef>
                          <a:spcPts val="300"/>
                        </a:spcBef>
                        <a:spcAft>
                          <a:spcPts val="300"/>
                        </a:spcAft>
                      </a:pPr>
                      <a:r>
                        <a:rPr lang="es-MX" sz="1200">
                          <a:effectLst/>
                          <a:latin typeface="Arial"/>
                          <a:ea typeface="Times New Roman"/>
                        </a:rPr>
                        <a:t>Combustibles Fósiles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132,418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Importación</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4,015,433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Exportación</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4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Recargos y actualizaciones 2/</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2,002,400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No Comprendidos 3/</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solidFill>
                            <a:srgbClr val="FF0000"/>
                          </a:solidFill>
                          <a:effectLst/>
                          <a:latin typeface="Arial" panose="020B0604020202020204" pitchFamily="34" charset="0"/>
                          <a:ea typeface="Times New Roman" panose="02020603050405020304" pitchFamily="18" charset="0"/>
                        </a:rPr>
                        <a:t>-344,800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Derecho de Minería 2/</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832,000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b="1">
                          <a:effectLst/>
                          <a:latin typeface="Arial"/>
                          <a:ea typeface="Times New Roman"/>
                        </a:rPr>
                        <a:t>Petroleros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b="1">
                          <a:effectLst/>
                          <a:latin typeface="Arial" panose="020B0604020202020204" pitchFamily="34" charset="0"/>
                          <a:ea typeface="Times New Roman" panose="02020603050405020304" pitchFamily="18" charset="0"/>
                        </a:rPr>
                        <a:t>24,839,989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Fondo Mexicano del Petróleo para la Estabilización y el Desarrollo 4/</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24,687,969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indent="177800">
                        <a:spcBef>
                          <a:spcPts val="300"/>
                        </a:spcBef>
                        <a:spcAft>
                          <a:spcPts val="300"/>
                        </a:spcAft>
                      </a:pPr>
                      <a:r>
                        <a:rPr lang="es-MX" sz="1200">
                          <a:effectLst/>
                          <a:latin typeface="Arial"/>
                          <a:ea typeface="Times New Roman"/>
                        </a:rPr>
                        <a:t>ISR contratos y asignaciones 5/</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152,020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b="1">
                          <a:effectLst/>
                          <a:latin typeface="Arial"/>
                          <a:ea typeface="Times New Roman"/>
                        </a:rPr>
                        <a:t>Recaudación Federal Participable Bruta </a:t>
                      </a:r>
                      <a:r>
                        <a:rPr lang="es-MX" sz="1200">
                          <a:effectLst/>
                          <a:latin typeface="Arial"/>
                          <a:ea typeface="Times New Roman"/>
                        </a:rPr>
                        <a:t>6/ </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b="1">
                          <a:effectLst/>
                          <a:latin typeface="Arial" panose="020B0604020202020204" pitchFamily="34" charset="0"/>
                          <a:ea typeface="Times New Roman" panose="02020603050405020304" pitchFamily="18" charset="0"/>
                        </a:rPr>
                        <a:t>235,147,761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b="1">
                          <a:effectLst/>
                          <a:latin typeface="Arial"/>
                          <a:ea typeface="Times New Roman"/>
                        </a:rPr>
                        <a:t>Menos: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b="1">
                          <a:effectLst/>
                          <a:latin typeface="Arial" panose="020B0604020202020204" pitchFamily="34" charset="0"/>
                          <a:ea typeface="Times New Roman" panose="02020603050405020304" pitchFamily="18" charset="0"/>
                        </a:rPr>
                        <a:t>2,829,852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a:effectLst/>
                          <a:latin typeface="Arial"/>
                          <a:ea typeface="Times New Roman"/>
                        </a:rPr>
                        <a:t>20% de Bebidas Alcohólicas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226,913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a:effectLst/>
                          <a:latin typeface="Arial"/>
                          <a:ea typeface="Times New Roman"/>
                        </a:rPr>
                        <a:t>20% de Cervezas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605,156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a:effectLst/>
                          <a:latin typeface="Arial"/>
                          <a:ea typeface="Times New Roman"/>
                        </a:rPr>
                        <a:t>8% de Tabacos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255,627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a:effectLst/>
                          <a:latin typeface="Arial"/>
                          <a:ea typeface="Times New Roman"/>
                        </a:rPr>
                        <a:t>Incentivos Económicos</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1,717,155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lgn="just">
                        <a:spcBef>
                          <a:spcPts val="300"/>
                        </a:spcBef>
                        <a:spcAft>
                          <a:spcPts val="300"/>
                        </a:spcAft>
                      </a:pPr>
                      <a:r>
                        <a:rPr lang="es-MX" sz="1200">
                          <a:effectLst/>
                          <a:latin typeface="Arial"/>
                          <a:ea typeface="Times New Roman"/>
                        </a:rPr>
                        <a:t>Loterías, rifas, sorteos (premios) artículos 138 y 169 de la Ley del Impuesto sobre la Renta</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a:effectLst/>
                          <a:latin typeface="Arial" panose="020B0604020202020204" pitchFamily="34" charset="0"/>
                          <a:ea typeface="Times New Roman" panose="02020603050405020304" pitchFamily="18" charset="0"/>
                        </a:rPr>
                        <a:t>25,000 </a:t>
                      </a:r>
                      <a:endParaRPr lang="es-MX" sz="1300">
                        <a:effectLst/>
                        <a:latin typeface="Times New Roman" panose="02020603050405020304" pitchFamily="18" charset="0"/>
                        <a:ea typeface="Times New Roman" panose="02020603050405020304" pitchFamily="18" charset="0"/>
                      </a:endParaRPr>
                    </a:p>
                  </a:txBody>
                  <a:tcPr marL="44450" marR="44450" marT="0" marB="0"/>
                </a:tc>
              </a:tr>
              <a:tr h="169729">
                <a:tc>
                  <a:txBody>
                    <a:bodyPr/>
                    <a:lstStyle/>
                    <a:p>
                      <a:pPr>
                        <a:spcBef>
                          <a:spcPts val="300"/>
                        </a:spcBef>
                        <a:spcAft>
                          <a:spcPts val="300"/>
                        </a:spcAft>
                      </a:pPr>
                      <a:r>
                        <a:rPr lang="es-MX" sz="1200" b="1">
                          <a:effectLst/>
                          <a:latin typeface="Arial"/>
                          <a:ea typeface="Times New Roman"/>
                        </a:rPr>
                        <a:t>Recaudación Federal Participable </a:t>
                      </a:r>
                      <a:r>
                        <a:rPr lang="es-MX" sz="1200">
                          <a:effectLst/>
                          <a:latin typeface="Arial"/>
                          <a:ea typeface="Times New Roman"/>
                        </a:rPr>
                        <a:t>7/</a:t>
                      </a:r>
                      <a:r>
                        <a:rPr lang="es-MX" sz="1200" b="1">
                          <a:effectLst/>
                          <a:latin typeface="Arial"/>
                          <a:ea typeface="Times New Roman"/>
                        </a:rPr>
                        <a:t> </a:t>
                      </a:r>
                      <a:endParaRPr lang="es-MX" sz="1200">
                        <a:effectLst/>
                        <a:latin typeface="Times New Roman"/>
                        <a:ea typeface="Times New Roman"/>
                      </a:endParaRPr>
                    </a:p>
                  </a:txBody>
                  <a:tcPr marL="44450" marR="44450" marT="0" marB="0"/>
                </a:tc>
                <a:tc>
                  <a:txBody>
                    <a:bodyPr/>
                    <a:lstStyle/>
                    <a:p>
                      <a:pPr algn="r">
                        <a:spcBef>
                          <a:spcPts val="260"/>
                        </a:spcBef>
                        <a:spcAft>
                          <a:spcPts val="230"/>
                        </a:spcAft>
                      </a:pPr>
                      <a:r>
                        <a:rPr lang="es-MX" sz="1300" b="1" dirty="0">
                          <a:effectLst/>
                          <a:latin typeface="Arial" panose="020B0604020202020204" pitchFamily="34" charset="0"/>
                          <a:ea typeface="Times New Roman" panose="02020603050405020304" pitchFamily="18" charset="0"/>
                        </a:rPr>
                        <a:t>232,317,909 </a:t>
                      </a:r>
                      <a:endParaRPr lang="es-MX" sz="1300" dirty="0">
                        <a:effectLst/>
                        <a:latin typeface="Times New Roman" panose="02020603050405020304" pitchFamily="18" charset="0"/>
                        <a:ea typeface="Times New Roman" panose="02020603050405020304" pitchFamily="18" charset="0"/>
                      </a:endParaRPr>
                    </a:p>
                  </a:txBody>
                  <a:tcPr marL="44450" marR="44450" marT="0" marB="0"/>
                </a:tc>
              </a:tr>
              <a:tr h="91366">
                <a:tc gridSpan="2">
                  <a:txBody>
                    <a:bodyPr/>
                    <a:lstStyle/>
                    <a:p>
                      <a:pPr algn="just">
                        <a:spcBef>
                          <a:spcPts val="300"/>
                        </a:spcBef>
                        <a:spcAft>
                          <a:spcPts val="300"/>
                        </a:spcAft>
                      </a:pPr>
                      <a:r>
                        <a:rPr lang="es-MX" sz="800">
                          <a:effectLst/>
                          <a:latin typeface="Arial"/>
                          <a:ea typeface="Times New Roman"/>
                        </a:rPr>
                        <a:t>p/ Cifras preliminares. </a:t>
                      </a:r>
                      <a:endParaRPr lang="es-MX" sz="800">
                        <a:effectLst/>
                        <a:latin typeface="Times New Roman"/>
                        <a:ea typeface="Times New Roman"/>
                      </a:endParaRPr>
                    </a:p>
                  </a:txBody>
                  <a:tcPr marL="44450" marR="44450" marT="0" marB="0"/>
                </a:tc>
                <a:tc hMerge="1">
                  <a:txBody>
                    <a:bodyPr/>
                    <a:lstStyle/>
                    <a:p>
                      <a:endParaRPr lang="es-MX"/>
                    </a:p>
                  </a:txBody>
                  <a:tcPr/>
                </a:tc>
              </a:tr>
              <a:tr h="65653">
                <a:tc gridSpan="2">
                  <a:txBody>
                    <a:bodyPr/>
                    <a:lstStyle/>
                    <a:p>
                      <a:pPr algn="just">
                        <a:spcBef>
                          <a:spcPts val="300"/>
                        </a:spcBef>
                        <a:spcAft>
                          <a:spcPts val="300"/>
                        </a:spcAft>
                      </a:pPr>
                      <a:r>
                        <a:rPr lang="es-MX" sz="800">
                          <a:effectLst/>
                          <a:latin typeface="Arial"/>
                          <a:ea typeface="Times New Roman"/>
                        </a:rPr>
                        <a:t>Las sumas pueden no coincidir debido al redondeo. </a:t>
                      </a:r>
                      <a:endParaRPr lang="es-MX" sz="800">
                        <a:effectLst/>
                        <a:latin typeface="Times New Roman"/>
                        <a:ea typeface="Times New Roman"/>
                      </a:endParaRPr>
                    </a:p>
                  </a:txBody>
                  <a:tcPr marL="44450" marR="44450" marT="0" marB="0"/>
                </a:tc>
                <a:tc hMerge="1">
                  <a:txBody>
                    <a:bodyPr/>
                    <a:lstStyle/>
                    <a:p>
                      <a:endParaRPr lang="es-MX"/>
                    </a:p>
                  </a:txBody>
                  <a:tcPr/>
                </a:tc>
              </a:tr>
              <a:tr h="87749">
                <a:tc gridSpan="2">
                  <a:txBody>
                    <a:bodyPr/>
                    <a:lstStyle/>
                    <a:p>
                      <a:pPr algn="just">
                        <a:spcBef>
                          <a:spcPts val="300"/>
                        </a:spcBef>
                        <a:spcAft>
                          <a:spcPts val="300"/>
                        </a:spcAft>
                      </a:pPr>
                      <a:r>
                        <a:rPr lang="es-MX" sz="800">
                          <a:effectLst/>
                          <a:latin typeface="Arial"/>
                          <a:ea typeface="Times New Roman"/>
                        </a:rPr>
                        <a:t>1/ En 2016 excluye el ISR de servidores públicos. </a:t>
                      </a:r>
                      <a:endParaRPr lang="es-MX" sz="800">
                        <a:effectLst/>
                        <a:latin typeface="Times New Roman"/>
                        <a:ea typeface="Times New Roman"/>
                      </a:endParaRPr>
                    </a:p>
                  </a:txBody>
                  <a:tcPr marL="44450" marR="44450" marT="0" marB="0"/>
                </a:tc>
                <a:tc hMerge="1">
                  <a:txBody>
                    <a:bodyPr/>
                    <a:lstStyle/>
                    <a:p>
                      <a:endParaRPr lang="es-MX"/>
                    </a:p>
                  </a:txBody>
                  <a:tcPr/>
                </a:tc>
              </a:tr>
              <a:tr h="0">
                <a:tc gridSpan="2">
                  <a:txBody>
                    <a:bodyPr/>
                    <a:lstStyle/>
                    <a:p>
                      <a:pPr>
                        <a:spcBef>
                          <a:spcPts val="300"/>
                        </a:spcBef>
                        <a:spcAft>
                          <a:spcPts val="300"/>
                        </a:spcAft>
                      </a:pPr>
                      <a:r>
                        <a:rPr lang="es-MX" sz="800">
                          <a:effectLst/>
                          <a:latin typeface="Arial"/>
                          <a:ea typeface="Times New Roman"/>
                        </a:rPr>
                        <a:t>2/ Cifras estimadas con base a información preliminar.</a:t>
                      </a:r>
                      <a:endParaRPr lang="es-MX" sz="800">
                        <a:effectLst/>
                        <a:latin typeface="Times New Roman"/>
                        <a:ea typeface="Times New Roman"/>
                      </a:endParaRPr>
                    </a:p>
                  </a:txBody>
                  <a:tcPr marL="44450" marR="44450" marT="0" marB="0"/>
                </a:tc>
                <a:tc hMerge="1">
                  <a:txBody>
                    <a:bodyPr/>
                    <a:lstStyle/>
                    <a:p>
                      <a:endParaRPr lang="es-MX"/>
                    </a:p>
                  </a:txBody>
                  <a:tcPr/>
                </a:tc>
              </a:tr>
              <a:tr h="59933">
                <a:tc gridSpan="2">
                  <a:txBody>
                    <a:bodyPr/>
                    <a:lstStyle/>
                    <a:p>
                      <a:pPr marL="135890" indent="-135890" algn="just">
                        <a:spcBef>
                          <a:spcPts val="300"/>
                        </a:spcBef>
                        <a:spcAft>
                          <a:spcPts val="300"/>
                        </a:spcAft>
                      </a:pPr>
                      <a:r>
                        <a:rPr lang="es-MX" sz="800">
                          <a:effectLst/>
                          <a:latin typeface="Arial"/>
                          <a:ea typeface="Times New Roman"/>
                        </a:rPr>
                        <a:t>3/ Numeral 1.9 del artículo 1o. de la Ley de Ingresos de la Federación para el Ejercicio Fiscal de 2016: Impuestos no comprendidos en las fracciones de la Ley de Ingresos causados en ejercicios fiscales anteriores pendientes de liquidación o pago.</a:t>
                      </a:r>
                      <a:endParaRPr lang="es-MX" sz="800">
                        <a:effectLst/>
                        <a:latin typeface="Times New Roman"/>
                        <a:ea typeface="Times New Roman"/>
                      </a:endParaRPr>
                    </a:p>
                  </a:txBody>
                  <a:tcPr marL="44450" marR="44450" marT="0" marB="0"/>
                </a:tc>
                <a:tc hMerge="1">
                  <a:txBody>
                    <a:bodyPr/>
                    <a:lstStyle/>
                    <a:p>
                      <a:endParaRPr lang="es-MX"/>
                    </a:p>
                  </a:txBody>
                  <a:tcPr/>
                </a:tc>
              </a:tr>
              <a:tr h="104714">
                <a:tc gridSpan="2">
                  <a:txBody>
                    <a:bodyPr/>
                    <a:lstStyle/>
                    <a:p>
                      <a:pPr algn="just">
                        <a:spcBef>
                          <a:spcPts val="300"/>
                        </a:spcBef>
                        <a:spcAft>
                          <a:spcPts val="300"/>
                        </a:spcAft>
                      </a:pPr>
                      <a:r>
                        <a:rPr lang="es-MX" sz="800">
                          <a:effectLst/>
                          <a:latin typeface="Arial"/>
                          <a:ea typeface="Times New Roman"/>
                        </a:rPr>
                        <a:t>4/ Corresponde al 74.82% de los recursos transferidos por el Fondo Mexicano del Petróleo para la Estabilización y el Desarrollo.</a:t>
                      </a:r>
                      <a:endParaRPr lang="es-MX" sz="800">
                        <a:effectLst/>
                        <a:latin typeface="Times New Roman"/>
                        <a:ea typeface="Times New Roman"/>
                      </a:endParaRPr>
                    </a:p>
                  </a:txBody>
                  <a:tcPr marL="44450" marR="44450" marT="0" marB="0"/>
                </a:tc>
                <a:tc hMerge="1">
                  <a:txBody>
                    <a:bodyPr/>
                    <a:lstStyle/>
                    <a:p>
                      <a:endParaRPr lang="es-MX"/>
                    </a:p>
                  </a:txBody>
                  <a:tcPr/>
                </a:tc>
              </a:tr>
              <a:tr h="53529">
                <a:tc gridSpan="2">
                  <a:txBody>
                    <a:bodyPr/>
                    <a:lstStyle/>
                    <a:p>
                      <a:pPr>
                        <a:spcBef>
                          <a:spcPts val="300"/>
                        </a:spcBef>
                        <a:spcAft>
                          <a:spcPts val="300"/>
                        </a:spcAft>
                      </a:pPr>
                      <a:r>
                        <a:rPr lang="es-MX" sz="800">
                          <a:effectLst/>
                          <a:latin typeface="Arial"/>
                          <a:ea typeface="Times New Roman"/>
                        </a:rPr>
                        <a:t>5/ Corresponde al 0.8029% del ISR de contratos y asignaciones.</a:t>
                      </a:r>
                      <a:endParaRPr lang="es-MX" sz="800">
                        <a:effectLst/>
                        <a:latin typeface="Times New Roman"/>
                        <a:ea typeface="Times New Roman"/>
                      </a:endParaRPr>
                    </a:p>
                  </a:txBody>
                  <a:tcPr marL="44450" marR="44450" marT="0" marB="0"/>
                </a:tc>
                <a:tc hMerge="1">
                  <a:txBody>
                    <a:bodyPr/>
                    <a:lstStyle/>
                    <a:p>
                      <a:endParaRPr lang="es-MX"/>
                    </a:p>
                  </a:txBody>
                  <a:tcPr/>
                </a:tc>
              </a:tr>
              <a:tr h="0">
                <a:tc gridSpan="2">
                  <a:txBody>
                    <a:bodyPr/>
                    <a:lstStyle/>
                    <a:p>
                      <a:pPr algn="just">
                        <a:spcBef>
                          <a:spcPts val="300"/>
                        </a:spcBef>
                        <a:spcAft>
                          <a:spcPts val="300"/>
                        </a:spcAft>
                      </a:pPr>
                      <a:r>
                        <a:rPr lang="es-MX" sz="800">
                          <a:effectLst/>
                          <a:latin typeface="Arial"/>
                          <a:ea typeface="Times New Roman"/>
                        </a:rPr>
                        <a:t>6/ Fuente Unidad de Política de Ingresos Tributarios, de la Subsecretaría de Ingresos. SHCP.</a:t>
                      </a:r>
                      <a:endParaRPr lang="es-MX" sz="800">
                        <a:effectLst/>
                        <a:latin typeface="Times New Roman"/>
                        <a:ea typeface="Times New Roman"/>
                      </a:endParaRPr>
                    </a:p>
                  </a:txBody>
                  <a:tcPr marL="44450" marR="44450" marT="0" marB="0"/>
                </a:tc>
                <a:tc hMerge="1">
                  <a:txBody>
                    <a:bodyPr/>
                    <a:lstStyle/>
                    <a:p>
                      <a:endParaRPr lang="es-MX"/>
                    </a:p>
                  </a:txBody>
                  <a:tcPr/>
                </a:tc>
              </a:tr>
              <a:tr h="26397">
                <a:tc gridSpan="2">
                  <a:txBody>
                    <a:bodyPr/>
                    <a:lstStyle/>
                    <a:p>
                      <a:pPr>
                        <a:spcBef>
                          <a:spcPts val="300"/>
                        </a:spcBef>
                        <a:spcAft>
                          <a:spcPts val="300"/>
                        </a:spcAft>
                      </a:pPr>
                      <a:r>
                        <a:rPr lang="es-MX" sz="800" dirty="0">
                          <a:effectLst/>
                          <a:latin typeface="Arial"/>
                          <a:ea typeface="Times New Roman"/>
                        </a:rPr>
                        <a:t>7/ Fuente Unidad de Coordinación con Entidades Federativas.</a:t>
                      </a:r>
                      <a:endParaRPr lang="es-MX" sz="800" dirty="0">
                        <a:effectLst/>
                        <a:latin typeface="Times New Roman"/>
                        <a:ea typeface="Times New Roman"/>
                      </a:endParaRPr>
                    </a:p>
                  </a:txBody>
                  <a:tcPr marL="44450" marR="44450" marT="0" marB="0"/>
                </a:tc>
                <a:tc hMerge="1">
                  <a:txBody>
                    <a:bodyPr/>
                    <a:lstStyle/>
                    <a:p>
                      <a:endParaRPr lang="es-MX"/>
                    </a:p>
                  </a:txBody>
                  <a:tcPr/>
                </a:tc>
              </a:tr>
            </a:tbl>
          </a:graphicData>
        </a:graphic>
      </p:graphicFrame>
      <p:sp>
        <p:nvSpPr>
          <p:cNvPr id="3" name="CuadroTexto 2"/>
          <p:cNvSpPr txBox="1"/>
          <p:nvPr/>
        </p:nvSpPr>
        <p:spPr>
          <a:xfrm>
            <a:off x="711706" y="-99392"/>
            <a:ext cx="8310352" cy="584775"/>
          </a:xfrm>
          <a:prstGeom prst="rect">
            <a:avLst/>
          </a:prstGeom>
          <a:noFill/>
        </p:spPr>
        <p:txBody>
          <a:bodyPr wrap="none" rtlCol="0">
            <a:spAutoFit/>
          </a:bodyPr>
          <a:lstStyle/>
          <a:p>
            <a:pPr algn="ctr"/>
            <a:r>
              <a:rPr lang="es-MX" sz="1600" dirty="0"/>
              <a:t>Recaudación federal participable de junio de 2016, p/  aplicable para el cálculo de participaciones </a:t>
            </a:r>
            <a:endParaRPr lang="es-MX" sz="1600" dirty="0" smtClean="0"/>
          </a:p>
          <a:p>
            <a:pPr algn="ctr"/>
            <a:r>
              <a:rPr lang="es-MX" sz="1600" dirty="0" smtClean="0"/>
              <a:t>del </a:t>
            </a:r>
            <a:r>
              <a:rPr lang="es-MX" sz="1600" dirty="0"/>
              <a:t>mes de </a:t>
            </a:r>
            <a:r>
              <a:rPr lang="es-MX" sz="1600" dirty="0" smtClean="0"/>
              <a:t>agosto de </a:t>
            </a:r>
            <a:r>
              <a:rPr lang="es-MX" sz="1600" dirty="0"/>
              <a:t>2016</a:t>
            </a:r>
          </a:p>
        </p:txBody>
      </p:sp>
    </p:spTree>
    <p:extLst>
      <p:ext uri="{BB962C8B-B14F-4D97-AF65-F5344CB8AC3E}">
        <p14:creationId xmlns:p14="http://schemas.microsoft.com/office/powerpoint/2010/main" val="30230923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6052"/>
            <a:ext cx="9144000" cy="64633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rgbClr val="666666"/>
                </a:solidFill>
                <a:effectLst/>
                <a:latin typeface="Signika Negative"/>
                <a:cs typeface="Arial" pitchFamily="34" charset="0"/>
              </a:rPr>
              <a:t>1. Actuación pública</a:t>
            </a:r>
            <a:endParaRPr kumimoji="0" lang="es-MX" altLang="es-MX" sz="9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rgbClr val="666666"/>
                </a:solidFill>
                <a:effectLst/>
                <a:latin typeface="Signika Negative"/>
                <a:cs typeface="Arial" pitchFamily="34" charset="0"/>
              </a:rPr>
              <a:t>El servidor público que desempeña un empleo, cargo, comisión o función, conduce su actuación con transparencia, honestidad, lealtad, cooperación, austeridad, sin ostentación y con una clara orientación al interés público.</a:t>
            </a:r>
            <a:endParaRPr kumimoji="0" lang="es-MX" altLang="es-MX" sz="9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rgbClr val="666666"/>
                </a:solidFill>
                <a:effectLst/>
                <a:latin typeface="Signika Negative"/>
                <a:cs typeface="Arial" pitchFamily="34" charset="0"/>
              </a:rPr>
              <a:t>Vulneran esta regla, de manera enunciativa y no limitativa, las conductas siguientes:</a:t>
            </a:r>
            <a:endParaRPr kumimoji="0" lang="es-MX" altLang="es-MX" sz="9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rgbClr val="666666"/>
                </a:solidFill>
                <a:effectLst/>
                <a:latin typeface="Signika Negative"/>
                <a:cs typeface="Arial" pitchFamily="34" charset="0"/>
              </a:rPr>
              <a:t> </a:t>
            </a:r>
            <a:endParaRPr kumimoji="0" lang="es-MX" altLang="es-MX" sz="9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a) </a:t>
            </a:r>
            <a:r>
              <a:rPr kumimoji="0" lang="es-MX" altLang="es-MX" sz="900" b="0" i="0" u="none" strike="noStrike" cap="none" normalizeH="0" baseline="0" dirty="0" smtClean="0">
                <a:ln>
                  <a:noFill/>
                </a:ln>
                <a:solidFill>
                  <a:schemeClr val="tx1"/>
                </a:solidFill>
                <a:effectLst/>
                <a:cs typeface="Arial" pitchFamily="34" charset="0"/>
              </a:rPr>
              <a:t>Abstenerse de ejercer las atribuciones y facultades que le impone el servicio público y que le confieren los ordenamientos legales y normativos correspondientes.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b) </a:t>
            </a:r>
            <a:r>
              <a:rPr kumimoji="0" lang="es-MX" altLang="es-MX" sz="900" b="0" i="0" u="none" strike="noStrike" cap="none" normalizeH="0" baseline="0" dirty="0" smtClean="0">
                <a:ln>
                  <a:noFill/>
                </a:ln>
                <a:solidFill>
                  <a:schemeClr val="tx1"/>
                </a:solidFill>
                <a:effectLst/>
                <a:cs typeface="Arial" pitchFamily="34" charset="0"/>
              </a:rPr>
              <a:t>Adquirir para sí o para terceros, bienes o servicios de personas u organizaciones beneficiadas con programas o contratos gubernamentales, a un precio notoriamente inferior o bajo condiciones de crédito favorables, distintas a las del mercado.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c)</a:t>
            </a:r>
            <a:r>
              <a:rPr kumimoji="0" lang="es-MX" altLang="es-MX" sz="900" b="0" i="0" u="none" strike="noStrike" cap="none" normalizeH="0" baseline="0" dirty="0" smtClean="0">
                <a:ln>
                  <a:noFill/>
                </a:ln>
                <a:solidFill>
                  <a:schemeClr val="tx1"/>
                </a:solidFill>
                <a:effectLst/>
                <a:cs typeface="Arial" pitchFamily="34" charset="0"/>
              </a:rPr>
              <a:t> Favorecer o ayudar a otras personas u organizaciones a cambio o bajo la promesa de recibir dinero, dádivas, obsequios, regalos o beneficios personales o para terceros.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d) Utilizar las atribuciones de su empleo, cargo, comisión o funciones para beneficio personal o de terceros.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e)</a:t>
            </a:r>
            <a:r>
              <a:rPr kumimoji="0" lang="es-MX" altLang="es-MX" sz="900" b="0" i="0" u="none" strike="noStrike" cap="none" normalizeH="0" baseline="0" dirty="0" smtClean="0">
                <a:ln>
                  <a:noFill/>
                </a:ln>
                <a:solidFill>
                  <a:schemeClr val="tx1"/>
                </a:solidFill>
                <a:effectLst/>
                <a:cs typeface="Arial" pitchFamily="34" charset="0"/>
              </a:rPr>
              <a:t> Ignorar las recomendaciones de los organismos públicos protectores de los derechos humanos y de prevención de la discriminación, u obstruir alguna investigación por violaciones en esta materia.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f) </a:t>
            </a:r>
            <a:r>
              <a:rPr kumimoji="0" lang="es-MX" altLang="es-MX" sz="900" b="0" i="0" u="none" strike="noStrike" cap="none" normalizeH="0" baseline="0" dirty="0" smtClean="0">
                <a:ln>
                  <a:noFill/>
                </a:ln>
                <a:solidFill>
                  <a:schemeClr val="tx1"/>
                </a:solidFill>
                <a:effectLst/>
                <a:cs typeface="Arial" pitchFamily="34" charset="0"/>
              </a:rPr>
              <a:t>Hacer proselitismo en su jornada laboral u orientar su desempeño laboral hacia preferencias político-electorales.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g) </a:t>
            </a:r>
            <a:r>
              <a:rPr kumimoji="0" lang="es-MX" altLang="es-MX" sz="900" b="0" i="0" u="none" strike="noStrike" cap="none" normalizeH="0" baseline="0" dirty="0" smtClean="0">
                <a:ln>
                  <a:noFill/>
                </a:ln>
                <a:solidFill>
                  <a:schemeClr val="tx1"/>
                </a:solidFill>
                <a:effectLst/>
                <a:cs typeface="Arial" pitchFamily="34" charset="0"/>
              </a:rPr>
              <a:t>Utilizar recursos humanos, materiales o financieros institucionales para fines distintos a los asignados.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h)</a:t>
            </a:r>
            <a:r>
              <a:rPr kumimoji="0" lang="es-MX" altLang="es-MX" sz="900" b="0" i="0" u="none" strike="noStrike" cap="none" normalizeH="0" baseline="0" dirty="0" smtClean="0">
                <a:ln>
                  <a:noFill/>
                </a:ln>
                <a:solidFill>
                  <a:schemeClr val="tx1"/>
                </a:solidFill>
                <a:effectLst/>
                <a:cs typeface="Arial" pitchFamily="34" charset="0"/>
              </a:rPr>
              <a:t> Obstruir la presentación de denuncias administrativas, penales o políticas, por parte de compañeros de trabajo, subordinados o de ciudadanos en general.</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i) </a:t>
            </a:r>
            <a:r>
              <a:rPr kumimoji="0" lang="es-MX" altLang="es-MX" sz="900" b="0" i="0" u="none" strike="noStrike" cap="none" normalizeH="0" baseline="0" dirty="0" smtClean="0">
                <a:ln>
                  <a:noFill/>
                </a:ln>
                <a:solidFill>
                  <a:schemeClr val="tx1"/>
                </a:solidFill>
                <a:effectLst/>
                <a:cs typeface="Arial" pitchFamily="34" charset="0"/>
              </a:rPr>
              <a:t>Asignar o delegar responsabilidades y funciones sin apegarse a las disposiciones normativas aplicables.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j) </a:t>
            </a:r>
            <a:r>
              <a:rPr kumimoji="0" lang="es-MX" altLang="es-MX" sz="900" b="0" i="0" u="none" strike="noStrike" cap="none" normalizeH="0" baseline="0" dirty="0" smtClean="0">
                <a:ln>
                  <a:noFill/>
                </a:ln>
                <a:solidFill>
                  <a:schemeClr val="tx1"/>
                </a:solidFill>
                <a:effectLst/>
                <a:cs typeface="Arial" pitchFamily="34" charset="0"/>
              </a:rPr>
              <a:t>Permitir que servidores públicos subordinados incumplan total o parcialmente con su jornada u horario laboral.</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k)</a:t>
            </a:r>
            <a:r>
              <a:rPr kumimoji="0" lang="es-MX" altLang="es-MX" sz="900" b="0" i="0" u="none" strike="noStrike" cap="none" normalizeH="0" baseline="0" dirty="0" smtClean="0">
                <a:ln>
                  <a:noFill/>
                </a:ln>
                <a:solidFill>
                  <a:schemeClr val="tx1"/>
                </a:solidFill>
                <a:effectLst/>
                <a:cs typeface="Arial" pitchFamily="34" charset="0"/>
              </a:rPr>
              <a:t> Realizar cualquier tipo de discriminación tanto a otros servidores públicos como a toda persona en general.</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l)</a:t>
            </a:r>
            <a:r>
              <a:rPr kumimoji="0" lang="es-MX" altLang="es-MX" sz="900" b="0" i="0" u="none" strike="noStrike" cap="none" normalizeH="0" baseline="0" dirty="0" smtClean="0">
                <a:ln>
                  <a:noFill/>
                </a:ln>
                <a:solidFill>
                  <a:schemeClr val="tx1"/>
                </a:solidFill>
                <a:effectLst/>
                <a:cs typeface="Arial" pitchFamily="34" charset="0"/>
              </a:rPr>
              <a:t> Actuar como abogado o procurador en juicios de carácter penal, civil, mercantil o laboral que se promuevan en contra de instituciones públicas de cualquiera de los tres órdenes y niveles de Gobierno.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m)</a:t>
            </a:r>
            <a:r>
              <a:rPr kumimoji="0" lang="es-MX" altLang="es-MX" sz="900" b="0" i="0" u="none" strike="noStrike" cap="none" normalizeH="0" baseline="0" dirty="0" smtClean="0">
                <a:ln>
                  <a:noFill/>
                </a:ln>
                <a:solidFill>
                  <a:schemeClr val="tx1"/>
                </a:solidFill>
                <a:effectLst/>
                <a:cs typeface="Arial" pitchFamily="34" charset="0"/>
              </a:rPr>
              <a:t> Dejar de establecer medidas preventivas al momento de ser informado por escrito como superior jerárquico, de una posible situación de riesgo o de conflicto de interés.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n) </a:t>
            </a:r>
            <a:r>
              <a:rPr kumimoji="0" lang="es-MX" altLang="es-MX" sz="900" b="0" i="0" u="none" strike="noStrike" cap="none" normalizeH="0" baseline="0" dirty="0" smtClean="0">
                <a:ln>
                  <a:noFill/>
                </a:ln>
                <a:solidFill>
                  <a:schemeClr val="tx1"/>
                </a:solidFill>
                <a:effectLst/>
                <a:cs typeface="Arial" pitchFamily="34" charset="0"/>
              </a:rPr>
              <a:t>Hostigar, agredir, amedrentar, acosar, intimidar, extorsionar o amenazar a personal subordinado o compañeros de trabajo.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ñ) </a:t>
            </a:r>
            <a:r>
              <a:rPr kumimoji="0" lang="es-MX" altLang="es-MX" sz="900" b="0" i="0" u="none" strike="noStrike" cap="none" normalizeH="0" baseline="0" dirty="0" smtClean="0">
                <a:ln>
                  <a:noFill/>
                </a:ln>
                <a:solidFill>
                  <a:schemeClr val="tx1"/>
                </a:solidFill>
                <a:effectLst/>
                <a:cs typeface="Arial" pitchFamily="34" charset="0"/>
              </a:rPr>
              <a:t>Desempeñar dos o más puestos o celebrar dos o más contratos de prestación de servicios profesionales o la combinación de unos con otros, sin contar con dictamen de compatibilidad.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o)</a:t>
            </a:r>
            <a:r>
              <a:rPr kumimoji="0" lang="es-MX" altLang="es-MX" sz="900" b="0" i="0" u="none" strike="noStrike" cap="none" normalizeH="0" baseline="0" dirty="0" smtClean="0">
                <a:ln>
                  <a:noFill/>
                </a:ln>
                <a:solidFill>
                  <a:schemeClr val="tx1"/>
                </a:solidFill>
                <a:effectLst/>
                <a:cs typeface="Arial" pitchFamily="34" charset="0"/>
              </a:rPr>
              <a:t> Dejar de colaborar con otros servidores públicos y de propiciar el trabajo en equipo para alcanzar los objetivos comunes previstos en los planes y programas gubernamentales.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p)</a:t>
            </a:r>
            <a:r>
              <a:rPr kumimoji="0" lang="es-MX" altLang="es-MX" sz="900" b="0" i="0" u="none" strike="noStrike" cap="none" normalizeH="0" baseline="0" dirty="0" smtClean="0">
                <a:ln>
                  <a:noFill/>
                </a:ln>
                <a:solidFill>
                  <a:schemeClr val="tx1"/>
                </a:solidFill>
                <a:effectLst/>
                <a:cs typeface="Arial" pitchFamily="34" charset="0"/>
              </a:rPr>
              <a:t> Obstruir u obstaculizar la generación de soluciones a dificultades que se presenten para la consecución de las metas previstas en los planes y programas gubernamentales.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q) </a:t>
            </a:r>
            <a:r>
              <a:rPr kumimoji="0" lang="es-MX" altLang="es-MX" sz="900" b="0" i="0" u="none" strike="noStrike" cap="none" normalizeH="0" baseline="0" dirty="0" smtClean="0">
                <a:ln>
                  <a:noFill/>
                </a:ln>
                <a:solidFill>
                  <a:schemeClr val="tx1"/>
                </a:solidFill>
                <a:effectLst/>
                <a:cs typeface="Arial" pitchFamily="34" charset="0"/>
              </a:rPr>
              <a:t>Evitar conducirse bajo criterios de austeridad, sencillez y uso apropiado de los bienes y medios que disponga con motivo del ejercicio del cargo público.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0" i="0" u="none" strike="noStrike" cap="none" normalizeH="0" baseline="0" dirty="0" smtClean="0">
                <a:ln>
                  <a:noFill/>
                </a:ln>
                <a:solidFill>
                  <a:schemeClr val="tx1"/>
                </a:solidFill>
                <a:effectLst/>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900" b="1" i="0" u="none" strike="noStrike" cap="none" normalizeH="0" baseline="0" dirty="0" smtClean="0">
                <a:ln>
                  <a:noFill/>
                </a:ln>
                <a:solidFill>
                  <a:schemeClr val="tx1"/>
                </a:solidFill>
                <a:effectLst/>
                <a:cs typeface="Arial" pitchFamily="34" charset="0"/>
              </a:rPr>
              <a:t>r) </a:t>
            </a:r>
            <a:r>
              <a:rPr kumimoji="0" lang="es-MX" altLang="es-MX" sz="900" b="0" i="0" u="none" strike="noStrike" cap="none" normalizeH="0" baseline="0" dirty="0" smtClean="0">
                <a:ln>
                  <a:noFill/>
                </a:ln>
                <a:solidFill>
                  <a:schemeClr val="tx1"/>
                </a:solidFill>
                <a:effectLst/>
                <a:cs typeface="Arial" pitchFamily="34" charset="0"/>
              </a:rPr>
              <a:t>Conducirse de forma ostentosa, incongruente y desproporcionada a la remuneración y apoyos que perciba con motivo de cargo público.</a:t>
            </a:r>
          </a:p>
        </p:txBody>
      </p:sp>
    </p:spTree>
    <p:extLst>
      <p:ext uri="{BB962C8B-B14F-4D97-AF65-F5344CB8AC3E}">
        <p14:creationId xmlns:p14="http://schemas.microsoft.com/office/powerpoint/2010/main" val="3669315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96752" y="-603448"/>
            <a:ext cx="13753528" cy="7736360"/>
          </a:xfrm>
          <a:prstGeom prst="rect">
            <a:avLst/>
          </a:prstGeom>
        </p:spPr>
      </p:pic>
    </p:spTree>
    <p:extLst>
      <p:ext uri="{BB962C8B-B14F-4D97-AF65-F5344CB8AC3E}">
        <p14:creationId xmlns:p14="http://schemas.microsoft.com/office/powerpoint/2010/main" val="21264396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102</a:t>
            </a:fld>
            <a:endParaRPr lang="es-MX" dirty="0"/>
          </a:p>
        </p:txBody>
      </p:sp>
      <p:sp>
        <p:nvSpPr>
          <p:cNvPr id="5" name="Rectangle 2"/>
          <p:cNvSpPr>
            <a:spLocks noChangeArrowheads="1"/>
          </p:cNvSpPr>
          <p:nvPr/>
        </p:nvSpPr>
        <p:spPr bwMode="auto">
          <a:xfrm>
            <a:off x="-16396" y="-31428"/>
            <a:ext cx="9144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ES" sz="1400" b="1" dirty="0"/>
              <a:t>ARTÍCULO ÚNICO.- </a:t>
            </a:r>
            <a:r>
              <a:rPr lang="es-ES" sz="1400" dirty="0"/>
              <a:t>Se modifica del artículo TERCERO, el primer párrafo y el inciso g); del artículo QUINTO, el inciso l) del numeral 11, y del artículo SEXTO, el inciso i) “De las Funciones” del numeral 6, el numeral 7, el párrafo octavo del numeral 8, y el inciso k) del “Secretario Ejecutivo” del numeral 9, y se adiciona en el artículo QUINTO, el numeral 13, todos del Acuerdo que tiene por objeto emitir el Código de Ética de los servidores públicos del Gobierno Federal, las Reglas de Integridad para el ejercicio de la función pública, y los Lineamientos generales para propiciar la integridad de los servidores públicos y para implementar acciones permanentes que favorezcan su comportamiento ético, a través de los Comités de Ética y de Prevención de Conflictos de Interés, para quedar como sigue:</a:t>
            </a:r>
            <a:endParaRPr lang="es-MX" sz="1400" dirty="0"/>
          </a:p>
          <a:p>
            <a:pPr algn="just"/>
            <a:r>
              <a:rPr lang="es-ES" sz="1400" dirty="0"/>
              <a:t>“</a:t>
            </a:r>
            <a:r>
              <a:rPr lang="es-ES" sz="1400" b="1" dirty="0"/>
              <a:t>PRIMERO.-</a:t>
            </a:r>
            <a:r>
              <a:rPr lang="es-ES" sz="1400" dirty="0"/>
              <a:t> </a:t>
            </a:r>
            <a:r>
              <a:rPr lang="es-ES" sz="1400" b="1" dirty="0"/>
              <a:t>...</a:t>
            </a:r>
            <a:endParaRPr lang="es-MX" sz="1400" dirty="0"/>
          </a:p>
          <a:p>
            <a:pPr algn="just"/>
            <a:r>
              <a:rPr lang="es-ES" sz="1400" b="1" dirty="0"/>
              <a:t>SEGUNDO.-</a:t>
            </a:r>
            <a:r>
              <a:rPr lang="es-ES" sz="1400" dirty="0"/>
              <a:t> </a:t>
            </a:r>
            <a:r>
              <a:rPr lang="es-ES" sz="1400" b="1" dirty="0"/>
              <a:t>...</a:t>
            </a:r>
            <a:endParaRPr lang="es-MX" sz="1400" dirty="0"/>
          </a:p>
          <a:p>
            <a:pPr algn="just"/>
            <a:r>
              <a:rPr lang="es-ES" sz="1400" b="1" dirty="0"/>
              <a:t>...</a:t>
            </a:r>
            <a:endParaRPr lang="es-MX" sz="1400" dirty="0"/>
          </a:p>
          <a:p>
            <a:pPr algn="just"/>
            <a:r>
              <a:rPr lang="es-ES" sz="1400" b="1" dirty="0"/>
              <a:t>TERCERO.-</a:t>
            </a:r>
            <a:r>
              <a:rPr lang="es-ES" sz="1400" dirty="0"/>
              <a:t> El lenguaje empleado en el Código de Ética, en las Reglas de Integridad y en los Lineamientos generales, no busca generar ninguna distinción ni marcar diferencias entre hombres y mujeres, por lo que las referencias o alusiones en la redacción hechas hacia un género representan a ambos sexos. En la elaboración de los Códigos de Conducta, los Comités de Ética y de Prevención de Conflictos de Interés deberán considerar el utilizar un lenguaje claro, incluyente y no sexista.</a:t>
            </a:r>
            <a:endParaRPr lang="es-MX" sz="1400" dirty="0"/>
          </a:p>
          <a:p>
            <a:pPr algn="just"/>
            <a:r>
              <a:rPr lang="es-ES" sz="1400" b="1" dirty="0"/>
              <a:t>...</a:t>
            </a:r>
            <a:endParaRPr lang="es-MX" sz="1400" dirty="0"/>
          </a:p>
          <a:p>
            <a:pPr algn="just"/>
            <a:r>
              <a:rPr lang="es-ES" sz="1400" b="1" dirty="0"/>
              <a:t>a)</a:t>
            </a:r>
            <a:r>
              <a:rPr lang="es-ES" sz="1400" dirty="0"/>
              <a:t> a </a:t>
            </a:r>
            <a:r>
              <a:rPr lang="es-ES" sz="1400" b="1" dirty="0"/>
              <a:t>f)</a:t>
            </a:r>
            <a:r>
              <a:rPr lang="es-ES" sz="1400" dirty="0"/>
              <a:t> </a:t>
            </a:r>
            <a:r>
              <a:rPr lang="es-ES" sz="1400" b="1" dirty="0"/>
              <a:t>...</a:t>
            </a:r>
            <a:endParaRPr lang="es-MX" sz="1400" dirty="0"/>
          </a:p>
          <a:p>
            <a:pPr algn="just"/>
            <a:r>
              <a:rPr lang="es-ES" sz="1400" b="1" dirty="0"/>
              <a:t>g) Denuncia:</a:t>
            </a:r>
            <a:r>
              <a:rPr lang="es-ES" sz="1400" dirty="0"/>
              <a:t> La narrativa que formula cualquier persona sobre un hecho o conducta atribuida a un servidor público, y que resulta presuntamente contraria al Código de Ética, al Código de Conducta o a las Reglas de Integridad;</a:t>
            </a:r>
            <a:endParaRPr lang="es-MX" sz="1400" dirty="0"/>
          </a:p>
          <a:p>
            <a:pPr algn="just"/>
            <a:r>
              <a:rPr lang="es-ES" sz="1400" b="1" dirty="0"/>
              <a:t>h)</a:t>
            </a:r>
            <a:r>
              <a:rPr lang="es-ES" sz="1400" dirty="0"/>
              <a:t> a </a:t>
            </a:r>
            <a:r>
              <a:rPr lang="es-ES" sz="1400" b="1" dirty="0"/>
              <a:t>l)</a:t>
            </a:r>
            <a:r>
              <a:rPr lang="es-ES" sz="1400" dirty="0"/>
              <a:t> </a:t>
            </a:r>
            <a:r>
              <a:rPr lang="es-ES" sz="1400" b="1" dirty="0"/>
              <a:t>...</a:t>
            </a:r>
            <a:endParaRPr lang="es-MX" sz="1400" dirty="0"/>
          </a:p>
          <a:p>
            <a:pPr algn="just"/>
            <a:r>
              <a:rPr lang="es-ES" sz="1400" b="1" dirty="0"/>
              <a:t>CUARTO.-</a:t>
            </a:r>
            <a:r>
              <a:rPr lang="es-ES" sz="1400" dirty="0"/>
              <a:t> </a:t>
            </a:r>
            <a:r>
              <a:rPr lang="es-ES" sz="1400" b="1" dirty="0"/>
              <a:t>...</a:t>
            </a:r>
            <a:endParaRPr lang="es-MX" sz="1400" dirty="0"/>
          </a:p>
          <a:p>
            <a:pPr algn="just"/>
            <a:r>
              <a:rPr lang="es-ES" sz="1400" b="1" dirty="0"/>
              <a:t>QUINTO.-</a:t>
            </a:r>
            <a:r>
              <a:rPr lang="es-ES" sz="1400" dirty="0"/>
              <a:t> </a:t>
            </a:r>
            <a:r>
              <a:rPr lang="es-ES" sz="1400" b="1" dirty="0" smtClean="0"/>
              <a:t>...</a:t>
            </a:r>
            <a:endParaRPr lang="es-MX" sz="1400" dirty="0"/>
          </a:p>
        </p:txBody>
      </p:sp>
    </p:spTree>
    <p:extLst>
      <p:ext uri="{BB962C8B-B14F-4D97-AF65-F5344CB8AC3E}">
        <p14:creationId xmlns:p14="http://schemas.microsoft.com/office/powerpoint/2010/main" val="822518922"/>
      </p:ext>
    </p:extLst>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103</a:t>
            </a:fld>
            <a:endParaRPr lang="es-MX" dirty="0"/>
          </a:p>
        </p:txBody>
      </p:sp>
      <p:sp>
        <p:nvSpPr>
          <p:cNvPr id="5" name="Rectangle 2"/>
          <p:cNvSpPr>
            <a:spLocks noChangeArrowheads="1"/>
          </p:cNvSpPr>
          <p:nvPr/>
        </p:nvSpPr>
        <p:spPr bwMode="auto">
          <a:xfrm>
            <a:off x="0" y="291851"/>
            <a:ext cx="9144000" cy="65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ES" sz="1400" b="1" dirty="0" smtClean="0"/>
              <a:t>Reglas </a:t>
            </a:r>
            <a:r>
              <a:rPr lang="es-ES" sz="1400" b="1" dirty="0"/>
              <a:t>de Integridad para el Ejercicio de la Función Pública</a:t>
            </a:r>
            <a:endParaRPr lang="es-MX" sz="1400" dirty="0"/>
          </a:p>
          <a:p>
            <a:pPr marL="342900" indent="-342900" algn="just">
              <a:buAutoNum type="arabicPeriod"/>
            </a:pPr>
            <a:r>
              <a:rPr lang="es-ES" sz="1300" dirty="0" smtClean="0"/>
              <a:t>a </a:t>
            </a:r>
            <a:r>
              <a:rPr lang="es-ES" sz="1300" b="1" dirty="0" smtClean="0"/>
              <a:t>12</a:t>
            </a:r>
          </a:p>
          <a:p>
            <a:pPr indent="0" algn="just"/>
            <a:r>
              <a:rPr lang="es-ES" sz="1300" b="1" dirty="0" smtClean="0"/>
              <a:t>13</a:t>
            </a:r>
            <a:r>
              <a:rPr lang="es-ES" sz="1300" b="1" dirty="0"/>
              <a:t>.	Comportamiento digno</a:t>
            </a:r>
            <a:endParaRPr lang="es-MX" sz="1300" dirty="0"/>
          </a:p>
          <a:p>
            <a:pPr algn="just"/>
            <a:r>
              <a:rPr lang="es-ES" sz="1300" dirty="0"/>
              <a:t>	El servidor público en el desempeño de su empleo, cargo, comisión o función, se conduce en forma digna sin proferir expresiones, adoptar comportamientos, usar lenguaje o realizar acciones de hostigamiento o acoso sexual, manteniendo para ello una actitud de respeto hacia las personas con las que tiene o guarda relación en la función pública.</a:t>
            </a:r>
            <a:endParaRPr lang="es-MX" sz="1300" dirty="0"/>
          </a:p>
          <a:p>
            <a:pPr algn="just"/>
            <a:r>
              <a:rPr lang="es-ES" sz="1300" dirty="0"/>
              <a:t>	</a:t>
            </a:r>
            <a:r>
              <a:rPr lang="es-ES" sz="1300" u="sng" spc="-150" dirty="0"/>
              <a:t>Vulneran esta regla, de manera enunciativa y no limitativa, las conductas siguientes:</a:t>
            </a:r>
            <a:endParaRPr lang="es-MX" sz="1300" u="sng" spc="-150" dirty="0"/>
          </a:p>
          <a:p>
            <a:pPr algn="just"/>
            <a:r>
              <a:rPr lang="es-ES" sz="1300" b="1" spc="-150" dirty="0"/>
              <a:t>a)</a:t>
            </a:r>
            <a:r>
              <a:rPr lang="es-ES" sz="1300" spc="-150" dirty="0"/>
              <a:t>	Realizar señales sexualmente sugerentes con las manos o a través de los movimientos del cuerpo.</a:t>
            </a:r>
            <a:endParaRPr lang="es-MX" sz="1300" spc="-150" dirty="0"/>
          </a:p>
          <a:p>
            <a:pPr algn="just"/>
            <a:r>
              <a:rPr lang="es-ES" sz="1300" b="1" spc="-150" dirty="0"/>
              <a:t>b)</a:t>
            </a:r>
            <a:r>
              <a:rPr lang="es-ES" sz="1300" spc="-150" dirty="0"/>
              <a:t>	Tener contacto físico sugestivo o de naturaleza sexual, como tocamientos, abrazos, besos, manoseo, jalones.</a:t>
            </a:r>
            <a:endParaRPr lang="es-MX" sz="1300" spc="-150" dirty="0"/>
          </a:p>
          <a:p>
            <a:pPr algn="just"/>
            <a:r>
              <a:rPr lang="es-ES" sz="1300" b="1" spc="-150" dirty="0"/>
              <a:t>c)</a:t>
            </a:r>
            <a:r>
              <a:rPr lang="es-ES" sz="1300" spc="-150" dirty="0"/>
              <a:t>	Hacer regalos, dar preferencias indebidas o notoriamente diferentes o manifestar abiertamente o de manera indirecta el interés sexual por una persona.</a:t>
            </a:r>
            <a:endParaRPr lang="es-MX" sz="1300" spc="-150" dirty="0"/>
          </a:p>
          <a:p>
            <a:pPr algn="just"/>
            <a:r>
              <a:rPr lang="es-ES" sz="1300" b="1" spc="-150" dirty="0"/>
              <a:t>d)</a:t>
            </a:r>
            <a:r>
              <a:rPr lang="es-ES" sz="1300" spc="-150" dirty="0"/>
              <a:t>	Llevar a cabo conductas dominantes, agresivas, intimidatorias u hostiles hacia una persona para que se someta a sus deseos o intereses sexuales, o al de alguna otra u otras personas.</a:t>
            </a:r>
            <a:endParaRPr lang="es-MX" sz="1300" spc="-150" dirty="0"/>
          </a:p>
          <a:p>
            <a:pPr algn="just"/>
            <a:r>
              <a:rPr lang="es-ES" sz="1300" b="1" spc="-150" dirty="0"/>
              <a:t>e)</a:t>
            </a:r>
            <a:r>
              <a:rPr lang="es-ES" sz="1300" spc="-150" dirty="0"/>
              <a:t>	Espiar a una persona mientras ésta se cambia de ropa o está en el sanitario.</a:t>
            </a:r>
            <a:endParaRPr lang="es-MX" sz="1300" spc="-150" dirty="0"/>
          </a:p>
          <a:p>
            <a:pPr algn="just"/>
            <a:r>
              <a:rPr lang="es-ES" sz="1300" b="1" spc="-150" dirty="0"/>
              <a:t>f)</a:t>
            </a:r>
            <a:r>
              <a:rPr lang="es-ES" sz="1300" spc="-150" dirty="0"/>
              <a:t>	Condicionar la obtención de un empleo, su permanencia en él o las condiciones del mismo a cambio de aceptar conductas de naturaleza sexual.</a:t>
            </a:r>
            <a:endParaRPr lang="es-MX" sz="1300" spc="-150" dirty="0"/>
          </a:p>
          <a:p>
            <a:pPr algn="just"/>
            <a:r>
              <a:rPr lang="es-ES" sz="1300" b="1" spc="-150" dirty="0"/>
              <a:t>g)</a:t>
            </a:r>
            <a:r>
              <a:rPr lang="es-ES" sz="1300" spc="-150" dirty="0"/>
              <a:t>	Obligar a la realización de actividades que no competen a sus labores u otras medidas disciplinarias en represalia por rechazar proposiciones de carácter sexual.</a:t>
            </a:r>
            <a:endParaRPr lang="es-MX" sz="1300" spc="-150" dirty="0"/>
          </a:p>
          <a:p>
            <a:pPr algn="just"/>
            <a:r>
              <a:rPr lang="es-ES" sz="1300" b="1" spc="-150" dirty="0"/>
              <a:t>h)</a:t>
            </a:r>
            <a:r>
              <a:rPr lang="es-ES" sz="1300" spc="-150" dirty="0"/>
              <a:t>	Condicionar la prestación de un trámite o servicio público o evaluación escolar a cambio de que la persona usuaria, estudiante o solicitante acceda a sostener conductas sexuales de cualquier naturaleza.</a:t>
            </a:r>
            <a:endParaRPr lang="es-MX" sz="1300" spc="-150" dirty="0"/>
          </a:p>
          <a:p>
            <a:pPr algn="just"/>
            <a:r>
              <a:rPr lang="es-ES" sz="1300" b="1" spc="-150" dirty="0"/>
              <a:t>i)</a:t>
            </a:r>
            <a:r>
              <a:rPr lang="es-ES" sz="1300" spc="-150" dirty="0"/>
              <a:t>	Expresar comentarios, burlas, piropos o bromas hacia otra persona referentes a la apariencia o a la anatomía con connotación sexual, bien sea presenciales o a través de algún medio de comunicación.</a:t>
            </a:r>
            <a:endParaRPr lang="es-MX" sz="1300" spc="-150" dirty="0"/>
          </a:p>
          <a:p>
            <a:pPr algn="just"/>
            <a:r>
              <a:rPr lang="es-ES" sz="1300" b="1" spc="-150" dirty="0"/>
              <a:t>j)</a:t>
            </a:r>
            <a:r>
              <a:rPr lang="es-ES" sz="1300" spc="-150" dirty="0"/>
              <a:t>	Realizar comentarios, burlas o bromas sugerentes respecto de su vida sexual o de otra persona, bien sea presenciales o a través de algún medio de comunicación.</a:t>
            </a:r>
            <a:endParaRPr lang="es-MX" sz="1300" spc="-150" dirty="0"/>
          </a:p>
          <a:p>
            <a:pPr algn="just"/>
            <a:r>
              <a:rPr lang="es-ES" sz="1300" b="1" spc="-150" dirty="0"/>
              <a:t>k)</a:t>
            </a:r>
            <a:r>
              <a:rPr lang="es-ES" sz="1300" spc="-150" dirty="0"/>
              <a:t>	Expresar insinuaciones, invitaciones, favores o propuestas a citas o encuentros de carácter sexual.</a:t>
            </a:r>
            <a:endParaRPr lang="es-MX" sz="1300" spc="-150" dirty="0"/>
          </a:p>
          <a:p>
            <a:pPr algn="just"/>
            <a:r>
              <a:rPr lang="es-ES" sz="1300" b="1" spc="-150" dirty="0"/>
              <a:t>l)</a:t>
            </a:r>
            <a:r>
              <a:rPr lang="es-ES" sz="1300" spc="-150" dirty="0"/>
              <a:t>	Emitir expresiones o utilizar lenguaje que denigre a las personas o pretenda colocarlas como objeto sexual.</a:t>
            </a:r>
            <a:endParaRPr lang="es-MX" sz="1300" spc="-150" dirty="0"/>
          </a:p>
          <a:p>
            <a:pPr algn="just"/>
            <a:r>
              <a:rPr lang="es-ES" sz="1300" b="1" spc="-150" dirty="0"/>
              <a:t>m)</a:t>
            </a:r>
            <a:r>
              <a:rPr lang="es-ES" sz="1300" spc="-150" dirty="0"/>
              <a:t>	Preguntar a una persona sobre historias, fantasías o preferencias sexuales o sobre su vida sexual.</a:t>
            </a:r>
            <a:endParaRPr lang="es-MX" sz="1300" spc="-150" dirty="0"/>
          </a:p>
          <a:p>
            <a:pPr algn="just"/>
            <a:r>
              <a:rPr lang="es-ES" sz="1300" b="1" spc="-150" dirty="0"/>
              <a:t>n)</a:t>
            </a:r>
            <a:r>
              <a:rPr lang="es-ES" sz="1300" spc="-150" dirty="0"/>
              <a:t>	Exhibir o enviar a través de algún medio de comunicación carteles, calendarios, mensajes, fotos, afiches, ilustraciones u objetos con imágenes o estructuras de naturaleza sexual, no deseadas ni solicitadas por la persona receptora.</a:t>
            </a:r>
            <a:endParaRPr lang="es-MX" sz="1300" spc="-150" dirty="0"/>
          </a:p>
          <a:p>
            <a:pPr algn="just"/>
            <a:r>
              <a:rPr lang="es-ES" sz="1300" b="1" spc="-150" dirty="0"/>
              <a:t>ñ)</a:t>
            </a:r>
            <a:r>
              <a:rPr lang="es-ES" sz="1300" spc="-150" dirty="0"/>
              <a:t>	Difundir rumores o cualquier tipo de información sobre la vida sexual de una persona.</a:t>
            </a:r>
            <a:endParaRPr lang="es-MX" sz="1300" spc="-150" dirty="0"/>
          </a:p>
          <a:p>
            <a:pPr algn="just"/>
            <a:r>
              <a:rPr lang="es-ES" sz="1300" b="1" spc="-150" dirty="0"/>
              <a:t>o)</a:t>
            </a:r>
            <a:r>
              <a:rPr lang="es-ES" sz="1300" spc="-150" dirty="0"/>
              <a:t>	Expresar insultos o humillaciones de naturaleza sexual.</a:t>
            </a:r>
            <a:endParaRPr lang="es-MX" sz="1300" spc="-150" dirty="0"/>
          </a:p>
          <a:p>
            <a:pPr algn="just"/>
            <a:r>
              <a:rPr lang="es-ES" sz="1300" b="1" spc="-150" dirty="0"/>
              <a:t>p)</a:t>
            </a:r>
            <a:r>
              <a:rPr lang="es-ES" sz="1300" spc="-150" dirty="0"/>
              <a:t>	Mostrar deliberadamente partes íntimas del cuerpo a una o varias personas.</a:t>
            </a:r>
            <a:endParaRPr lang="es-MX" sz="1300" spc="-150" dirty="0"/>
          </a:p>
        </p:txBody>
      </p:sp>
    </p:spTree>
    <p:extLst>
      <p:ext uri="{BB962C8B-B14F-4D97-AF65-F5344CB8AC3E}">
        <p14:creationId xmlns:p14="http://schemas.microsoft.com/office/powerpoint/2010/main" val="589889790"/>
      </p:ext>
    </p:extLst>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9044860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2" y="54295"/>
          <a:ext cx="8964490" cy="7016644"/>
        </p:xfrm>
        <a:graphic>
          <a:graphicData uri="http://schemas.openxmlformats.org/drawingml/2006/table">
            <a:tbl>
              <a:tblPr firstRow="1" firstCol="1" bandRow="1">
                <a:tableStyleId>{5C22544A-7EE6-4342-B048-85BDC9FD1C3A}</a:tableStyleId>
              </a:tblPr>
              <a:tblGrid>
                <a:gridCol w="1946213"/>
                <a:gridCol w="257822"/>
                <a:gridCol w="515644"/>
                <a:gridCol w="325025"/>
                <a:gridCol w="680460"/>
                <a:gridCol w="325025"/>
                <a:gridCol w="458000"/>
                <a:gridCol w="1391854"/>
                <a:gridCol w="1498914"/>
                <a:gridCol w="1565533"/>
              </a:tblGrid>
              <a:tr h="92106">
                <a:tc gridSpan="10">
                  <a:txBody>
                    <a:bodyPr/>
                    <a:lstStyle/>
                    <a:p>
                      <a:pPr>
                        <a:lnSpc>
                          <a:spcPts val="1200"/>
                        </a:lnSpc>
                        <a:spcBef>
                          <a:spcPts val="100"/>
                        </a:spcBef>
                        <a:spcAft>
                          <a:spcPts val="100"/>
                        </a:spcAft>
                      </a:pPr>
                      <a:r>
                        <a:rPr lang="es-MX" sz="1200">
                          <a:effectLst/>
                        </a:rPr>
                        <a:t>ANEXO 9. MONTOS MÁXIMOS DE ADJUDICACIÓN MEDIANTE PROCEDIMIENTO DE ADJUDICACIÓN DIRECTA Y DE INVITACIÓN A CUANDO MENOS TRES PERSONAS, ESTABLECIDOS EN MILES DE PESOS, SIN CONSIDERAR EL IMPUESTO AL VALOR AGREGADO: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30702">
                <a:tc gridSpan="2">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30702">
                <a:tc gridSpan="10">
                  <a:txBody>
                    <a:bodyPr/>
                    <a:lstStyle/>
                    <a:p>
                      <a:pPr algn="ctr">
                        <a:lnSpc>
                          <a:spcPts val="1200"/>
                        </a:lnSpc>
                        <a:spcBef>
                          <a:spcPts val="100"/>
                        </a:spcBef>
                        <a:spcAft>
                          <a:spcPts val="100"/>
                        </a:spcAft>
                      </a:pPr>
                      <a:r>
                        <a:rPr lang="es-MX" sz="1200">
                          <a:effectLst/>
                        </a:rPr>
                        <a:t>Adquisiciones, Arrendamientos y Servicios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84430">
                <a:tc gridSpan="4">
                  <a:txBody>
                    <a:bodyPr/>
                    <a:lstStyle/>
                    <a:p>
                      <a:pPr algn="ctr">
                        <a:lnSpc>
                          <a:spcPts val="1100"/>
                        </a:lnSpc>
                        <a:spcBef>
                          <a:spcPts val="100"/>
                        </a:spcBef>
                        <a:spcAft>
                          <a:spcPts val="100"/>
                        </a:spcAft>
                      </a:pPr>
                      <a:r>
                        <a:rPr lang="es-MX" sz="1200">
                          <a:effectLst/>
                        </a:rPr>
                        <a:t>Presupuesto autorizado de adquisiciones, arrendamientos y servicios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Monto máximo total de cada operación que podrá adjudicarse directamente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Monto máximo total de cada operación que podrá adjudicarse mediante invitación a cuando menos tres personas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r>
              <a:tr h="112573">
                <a:tc>
                  <a:txBody>
                    <a:bodyPr/>
                    <a:lstStyle/>
                    <a:p>
                      <a:pPr algn="ctr">
                        <a:lnSpc>
                          <a:spcPts val="1100"/>
                        </a:lnSpc>
                        <a:spcBef>
                          <a:spcPts val="100"/>
                        </a:spcBef>
                        <a:spcAft>
                          <a:spcPts val="100"/>
                        </a:spcAft>
                      </a:pPr>
                      <a:r>
                        <a:rPr lang="es-MX" sz="1200">
                          <a:effectLst/>
                        </a:rPr>
                        <a:t>Mayor de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Hasta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40717">
                <a:tc>
                  <a:txBody>
                    <a:bodyPr/>
                    <a:lstStyle/>
                    <a:p>
                      <a:pPr algn="ctr">
                        <a:lnSpc>
                          <a:spcPts val="11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15,000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170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584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40717">
                <a:tc>
                  <a:txBody>
                    <a:bodyPr/>
                    <a:lstStyle/>
                    <a:p>
                      <a:pPr algn="ctr">
                        <a:lnSpc>
                          <a:spcPts val="1100"/>
                        </a:lnSpc>
                        <a:spcBef>
                          <a:spcPts val="100"/>
                        </a:spcBef>
                        <a:spcAft>
                          <a:spcPts val="100"/>
                        </a:spcAft>
                      </a:pPr>
                      <a:r>
                        <a:rPr lang="es-MX" sz="1200">
                          <a:effectLst/>
                        </a:rPr>
                        <a:t>15,000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30,000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194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841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40717">
                <a:tc>
                  <a:txBody>
                    <a:bodyPr/>
                    <a:lstStyle/>
                    <a:p>
                      <a:pPr algn="ctr">
                        <a:lnSpc>
                          <a:spcPts val="1100"/>
                        </a:lnSpc>
                        <a:spcBef>
                          <a:spcPts val="100"/>
                        </a:spcBef>
                        <a:spcAft>
                          <a:spcPts val="100"/>
                        </a:spcAft>
                      </a:pPr>
                      <a:r>
                        <a:rPr lang="es-MX" sz="1200">
                          <a:effectLst/>
                        </a:rPr>
                        <a:t>30,000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219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1,096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100,000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244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1,352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100,000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150,000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268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1,612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150,000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250,000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305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1,948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250,000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350,000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329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2,192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350,000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450,000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354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2,327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450,000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600,000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378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2,581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68860">
                <a:tc>
                  <a:txBody>
                    <a:bodyPr/>
                    <a:lstStyle/>
                    <a:p>
                      <a:pPr algn="ctr">
                        <a:lnSpc>
                          <a:spcPts val="1100"/>
                        </a:lnSpc>
                        <a:spcBef>
                          <a:spcPts val="100"/>
                        </a:spcBef>
                        <a:spcAft>
                          <a:spcPts val="100"/>
                        </a:spcAft>
                      </a:pPr>
                      <a:r>
                        <a:rPr lang="es-MX" sz="1200">
                          <a:effectLst/>
                        </a:rPr>
                        <a:t>600,000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750,000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389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2,716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197003">
                <a:tc>
                  <a:txBody>
                    <a:bodyPr/>
                    <a:lstStyle/>
                    <a:p>
                      <a:pPr algn="ctr">
                        <a:lnSpc>
                          <a:spcPts val="1100"/>
                        </a:lnSpc>
                        <a:spcBef>
                          <a:spcPts val="100"/>
                        </a:spcBef>
                        <a:spcAft>
                          <a:spcPts val="100"/>
                        </a:spcAft>
                      </a:pPr>
                      <a:r>
                        <a:rPr lang="es-MX" sz="1200">
                          <a:effectLst/>
                        </a:rPr>
                        <a:t>750,000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1,000,000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427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2,971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28143">
                <a:tc>
                  <a:txBody>
                    <a:bodyPr/>
                    <a:lstStyle/>
                    <a:p>
                      <a:pPr algn="ctr">
                        <a:lnSpc>
                          <a:spcPts val="1100"/>
                        </a:lnSpc>
                        <a:spcBef>
                          <a:spcPts val="100"/>
                        </a:spcBef>
                        <a:spcAft>
                          <a:spcPts val="100"/>
                        </a:spcAft>
                      </a:pPr>
                      <a:r>
                        <a:rPr lang="es-MX" sz="1200">
                          <a:effectLst/>
                        </a:rPr>
                        <a:t>1,000,000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algn="ctr">
                        <a:lnSpc>
                          <a:spcPts val="11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4">
                  <a:txBody>
                    <a:bodyPr/>
                    <a:lstStyle/>
                    <a:p>
                      <a:pPr algn="ctr">
                        <a:lnSpc>
                          <a:spcPts val="1100"/>
                        </a:lnSpc>
                        <a:spcBef>
                          <a:spcPts val="100"/>
                        </a:spcBef>
                        <a:spcAft>
                          <a:spcPts val="100"/>
                        </a:spcAft>
                      </a:pPr>
                      <a:r>
                        <a:rPr lang="es-MX" sz="1200">
                          <a:effectLst/>
                        </a:rPr>
                        <a:t>450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ts val="1100"/>
                        </a:lnSpc>
                        <a:spcBef>
                          <a:spcPts val="100"/>
                        </a:spcBef>
                        <a:spcAft>
                          <a:spcPts val="100"/>
                        </a:spcAft>
                      </a:pPr>
                      <a:r>
                        <a:rPr lang="es-MX" sz="1200">
                          <a:effectLst/>
                        </a:rPr>
                        <a:t>3,105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r>
              <a:tr h="28143">
                <a:tc gridSpan="10">
                  <a:txBody>
                    <a:bodyPr/>
                    <a:lstStyle/>
                    <a:p>
                      <a:pPr algn="ctr">
                        <a:lnSpc>
                          <a:spcPts val="1100"/>
                        </a:lnSpc>
                        <a:spcBef>
                          <a:spcPts val="100"/>
                        </a:spcBef>
                        <a:spcAft>
                          <a:spcPts val="100"/>
                        </a:spcAft>
                      </a:pPr>
                      <a:r>
                        <a:rPr lang="es-MX" sz="1200">
                          <a:effectLst/>
                        </a:rPr>
                        <a:t>Obras Públicas y Servicios Relacionados con las Mismas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7003">
                <a:tc gridSpan="4">
                  <a:txBody>
                    <a:bodyPr/>
                    <a:lstStyle/>
                    <a:p>
                      <a:pPr algn="ctr">
                        <a:lnSpc>
                          <a:spcPts val="1100"/>
                        </a:lnSpc>
                        <a:spcBef>
                          <a:spcPts val="100"/>
                        </a:spcBef>
                        <a:spcAft>
                          <a:spcPts val="100"/>
                        </a:spcAft>
                      </a:pPr>
                      <a:r>
                        <a:rPr lang="es-MX" sz="1200">
                          <a:effectLst/>
                        </a:rPr>
                        <a:t>Presupuesto autorizado para realizar obras públicas y servicios relacionados con las mismas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Monto máximo total de cada obra pública que podrá adjudicarse directamente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Monto máximo total de cada servicio relacionado con obra pública que podrá adjudicarse directamente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a:txBody>
                    <a:bodyPr/>
                    <a:lstStyle/>
                    <a:p>
                      <a:pPr algn="ctr">
                        <a:lnSpc>
                          <a:spcPts val="1100"/>
                        </a:lnSpc>
                        <a:spcBef>
                          <a:spcPts val="100"/>
                        </a:spcBef>
                        <a:spcAft>
                          <a:spcPts val="100"/>
                        </a:spcAft>
                      </a:pPr>
                      <a:r>
                        <a:rPr lang="es-MX" sz="1200">
                          <a:effectLst/>
                        </a:rPr>
                        <a:t>Monto máximo total de cada obra pública que podrá adjudicarse mediante invitación a cuando menos tres personas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a:txBody>
                    <a:bodyPr/>
                    <a:lstStyle/>
                    <a:p>
                      <a:pPr algn="ctr">
                        <a:lnSpc>
                          <a:spcPts val="1100"/>
                        </a:lnSpc>
                        <a:spcBef>
                          <a:spcPts val="100"/>
                        </a:spcBef>
                        <a:spcAft>
                          <a:spcPts val="100"/>
                        </a:spcAft>
                      </a:pPr>
                      <a:r>
                        <a:rPr lang="es-MX" sz="1200">
                          <a:effectLst/>
                        </a:rPr>
                        <a:t>Monto máximo total de cada servicio relacionado con obra pública que podrá adjudicarse mediante invitación a cuando menos tres personas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r>
              <a:tr h="122807">
                <a:tc>
                  <a:txBody>
                    <a:bodyPr/>
                    <a:lstStyle/>
                    <a:p>
                      <a:pPr algn="ctr">
                        <a:lnSpc>
                          <a:spcPts val="1200"/>
                        </a:lnSpc>
                        <a:spcBef>
                          <a:spcPts val="100"/>
                        </a:spcBef>
                        <a:spcAft>
                          <a:spcPts val="100"/>
                        </a:spcAft>
                      </a:pPr>
                      <a:r>
                        <a:rPr lang="es-MX" sz="1200">
                          <a:effectLst/>
                        </a:rPr>
                        <a:t>Mayor de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gridSpan="3">
                  <a:txBody>
                    <a:bodyPr/>
                    <a:lstStyle/>
                    <a:p>
                      <a:pPr algn="ctr">
                        <a:lnSpc>
                          <a:spcPts val="1200"/>
                        </a:lnSpc>
                        <a:spcBef>
                          <a:spcPts val="100"/>
                        </a:spcBef>
                        <a:spcAft>
                          <a:spcPts val="100"/>
                        </a:spcAft>
                      </a:pPr>
                      <a:r>
                        <a:rPr lang="es-MX" sz="1200">
                          <a:effectLst/>
                        </a:rPr>
                        <a:t>Hasta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nchor="ctr"/>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Dependencias y  Entidades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53509">
                <a:tc>
                  <a:txBody>
                    <a:bodyPr/>
                    <a:lstStyle/>
                    <a:p>
                      <a:pPr algn="ct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15,000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272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134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2,420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1,879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53509">
                <a:tc>
                  <a:txBody>
                    <a:bodyPr/>
                    <a:lstStyle/>
                    <a:p>
                      <a:pPr algn="ctr">
                        <a:lnSpc>
                          <a:spcPts val="1200"/>
                        </a:lnSpc>
                        <a:spcBef>
                          <a:spcPts val="100"/>
                        </a:spcBef>
                        <a:spcAft>
                          <a:spcPts val="100"/>
                        </a:spcAft>
                      </a:pPr>
                      <a:r>
                        <a:rPr lang="es-MX" sz="1200">
                          <a:effectLst/>
                        </a:rPr>
                        <a:t>15,000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30,000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336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170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2,684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2,014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40717">
                <a:tc>
                  <a:txBody>
                    <a:bodyPr/>
                    <a:lstStyle/>
                    <a:p>
                      <a:pPr algn="ctr">
                        <a:lnSpc>
                          <a:spcPts val="1100"/>
                        </a:lnSpc>
                        <a:spcBef>
                          <a:spcPts val="100"/>
                        </a:spcBef>
                        <a:spcAft>
                          <a:spcPts val="100"/>
                        </a:spcAft>
                      </a:pPr>
                      <a:r>
                        <a:rPr lang="es-MX" sz="1200">
                          <a:effectLst/>
                        </a:rPr>
                        <a:t>30,000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404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202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3,090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2,420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68860">
                <a:tc>
                  <a:txBody>
                    <a:bodyPr/>
                    <a:lstStyle/>
                    <a:p>
                      <a:pPr algn="ctr">
                        <a:lnSpc>
                          <a:spcPts val="1100"/>
                        </a:lnSpc>
                        <a:spcBef>
                          <a:spcPts val="100"/>
                        </a:spcBef>
                        <a:spcAft>
                          <a:spcPts val="100"/>
                        </a:spcAft>
                      </a:pPr>
                      <a:r>
                        <a:rPr lang="es-MX" sz="1200">
                          <a:effectLst/>
                        </a:rPr>
                        <a:t>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100,000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468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233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3,762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2,817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68860">
                <a:tc>
                  <a:txBody>
                    <a:bodyPr/>
                    <a:lstStyle/>
                    <a:p>
                      <a:pPr algn="ctr">
                        <a:lnSpc>
                          <a:spcPts val="1100"/>
                        </a:lnSpc>
                        <a:spcBef>
                          <a:spcPts val="100"/>
                        </a:spcBef>
                        <a:spcAft>
                          <a:spcPts val="100"/>
                        </a:spcAft>
                      </a:pPr>
                      <a:r>
                        <a:rPr lang="es-MX" sz="1200">
                          <a:effectLst/>
                        </a:rPr>
                        <a:t>100,000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150,000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538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272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4,432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3,357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68860">
                <a:tc>
                  <a:txBody>
                    <a:bodyPr/>
                    <a:lstStyle/>
                    <a:p>
                      <a:pPr algn="ctr">
                        <a:lnSpc>
                          <a:spcPts val="1100"/>
                        </a:lnSpc>
                        <a:spcBef>
                          <a:spcPts val="100"/>
                        </a:spcBef>
                        <a:spcAft>
                          <a:spcPts val="100"/>
                        </a:spcAft>
                      </a:pPr>
                      <a:r>
                        <a:rPr lang="es-MX" sz="1200">
                          <a:effectLst/>
                        </a:rPr>
                        <a:t>150,000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250,000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607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304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5,105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4,027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68860">
                <a:tc>
                  <a:txBody>
                    <a:bodyPr/>
                    <a:lstStyle/>
                    <a:p>
                      <a:pPr algn="ctr">
                        <a:lnSpc>
                          <a:spcPts val="1100"/>
                        </a:lnSpc>
                        <a:spcBef>
                          <a:spcPts val="100"/>
                        </a:spcBef>
                        <a:spcAft>
                          <a:spcPts val="100"/>
                        </a:spcAft>
                      </a:pPr>
                      <a:r>
                        <a:rPr lang="es-MX" sz="1200">
                          <a:effectLst/>
                        </a:rPr>
                        <a:t>250,000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350,000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740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368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5,914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4,432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68860">
                <a:tc>
                  <a:txBody>
                    <a:bodyPr/>
                    <a:lstStyle/>
                    <a:p>
                      <a:pPr algn="ctr">
                        <a:lnSpc>
                          <a:spcPts val="1100"/>
                        </a:lnSpc>
                        <a:spcBef>
                          <a:spcPts val="100"/>
                        </a:spcBef>
                        <a:spcAft>
                          <a:spcPts val="100"/>
                        </a:spcAft>
                      </a:pPr>
                      <a:r>
                        <a:rPr lang="es-MX" sz="1200">
                          <a:effectLst/>
                        </a:rPr>
                        <a:t>350,000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100"/>
                        </a:lnSpc>
                        <a:spcBef>
                          <a:spcPts val="100"/>
                        </a:spcBef>
                        <a:spcAft>
                          <a:spcPts val="100"/>
                        </a:spcAft>
                      </a:pPr>
                      <a:r>
                        <a:rPr lang="es-MX" sz="1200">
                          <a:effectLst/>
                        </a:rPr>
                        <a:t>450,000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100"/>
                        </a:lnSpc>
                        <a:spcBef>
                          <a:spcPts val="100"/>
                        </a:spcBef>
                        <a:spcAft>
                          <a:spcPts val="100"/>
                        </a:spcAft>
                      </a:pPr>
                      <a:r>
                        <a:rPr lang="es-MX" sz="1200">
                          <a:effectLst/>
                        </a:rPr>
                        <a:t>804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100"/>
                        </a:lnSpc>
                        <a:spcBef>
                          <a:spcPts val="100"/>
                        </a:spcBef>
                        <a:spcAft>
                          <a:spcPts val="100"/>
                        </a:spcAft>
                      </a:pPr>
                      <a:r>
                        <a:rPr lang="es-MX" sz="1200">
                          <a:effectLst/>
                        </a:rPr>
                        <a:t>404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6,447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100"/>
                        </a:lnSpc>
                        <a:spcBef>
                          <a:spcPts val="100"/>
                        </a:spcBef>
                        <a:spcAft>
                          <a:spcPts val="100"/>
                        </a:spcAft>
                      </a:pPr>
                      <a:r>
                        <a:rPr lang="es-MX" sz="1200">
                          <a:effectLst/>
                        </a:rPr>
                        <a:t>4,822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84211">
                <a:tc>
                  <a:txBody>
                    <a:bodyPr/>
                    <a:lstStyle/>
                    <a:p>
                      <a:pPr algn="ctr">
                        <a:lnSpc>
                          <a:spcPts val="1200"/>
                        </a:lnSpc>
                        <a:spcBef>
                          <a:spcPts val="100"/>
                        </a:spcBef>
                        <a:spcAft>
                          <a:spcPts val="100"/>
                        </a:spcAft>
                      </a:pPr>
                      <a:r>
                        <a:rPr lang="es-MX" sz="1200">
                          <a:effectLst/>
                        </a:rPr>
                        <a:t>450,000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600,000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943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468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7,663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5,774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184211">
                <a:tc>
                  <a:txBody>
                    <a:bodyPr/>
                    <a:lstStyle/>
                    <a:p>
                      <a:pPr algn="ctr">
                        <a:lnSpc>
                          <a:spcPts val="1200"/>
                        </a:lnSpc>
                        <a:spcBef>
                          <a:spcPts val="100"/>
                        </a:spcBef>
                        <a:spcAft>
                          <a:spcPts val="100"/>
                        </a:spcAft>
                      </a:pPr>
                      <a:r>
                        <a:rPr lang="es-MX" sz="1200">
                          <a:effectLst/>
                        </a:rPr>
                        <a:t>600,000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750,000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1,076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538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8,727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6,585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214913">
                <a:tc>
                  <a:txBody>
                    <a:bodyPr/>
                    <a:lstStyle/>
                    <a:p>
                      <a:pPr algn="ctr">
                        <a:lnSpc>
                          <a:spcPts val="1200"/>
                        </a:lnSpc>
                        <a:spcBef>
                          <a:spcPts val="100"/>
                        </a:spcBef>
                        <a:spcAft>
                          <a:spcPts val="100"/>
                        </a:spcAft>
                      </a:pPr>
                      <a:r>
                        <a:rPr lang="es-MX" sz="1200">
                          <a:effectLst/>
                        </a:rPr>
                        <a:t>750,000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1,000,000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1,203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607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9,803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7,385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30702">
                <a:tc>
                  <a:txBody>
                    <a:bodyPr/>
                    <a:lstStyle/>
                    <a:p>
                      <a:pPr algn="ctr">
                        <a:lnSpc>
                          <a:spcPts val="1200"/>
                        </a:lnSpc>
                        <a:spcBef>
                          <a:spcPts val="100"/>
                        </a:spcBef>
                        <a:spcAft>
                          <a:spcPts val="100"/>
                        </a:spcAft>
                      </a:pPr>
                      <a:r>
                        <a:rPr lang="es-MX" sz="1200">
                          <a:effectLst/>
                        </a:rPr>
                        <a:t>1,000,000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gridSpan="3">
                  <a:txBody>
                    <a:bodyPr/>
                    <a:lstStyle/>
                    <a:p>
                      <a:pPr indent="177800" algn="r">
                        <a:lnSpc>
                          <a:spcPts val="1200"/>
                        </a:lnSpc>
                        <a:spcBef>
                          <a:spcPts val="100"/>
                        </a:spcBef>
                        <a:spcAft>
                          <a:spcPts val="1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gridSpan="3">
                  <a:txBody>
                    <a:bodyPr/>
                    <a:lstStyle/>
                    <a:p>
                      <a:pPr algn="ctr">
                        <a:lnSpc>
                          <a:spcPts val="1200"/>
                        </a:lnSpc>
                        <a:spcBef>
                          <a:spcPts val="100"/>
                        </a:spcBef>
                        <a:spcAft>
                          <a:spcPts val="100"/>
                        </a:spcAft>
                      </a:pPr>
                      <a:r>
                        <a:rPr lang="es-MX" sz="1200">
                          <a:effectLst/>
                        </a:rPr>
                        <a:t>1,278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a:txBody>
                    <a:bodyPr/>
                    <a:lstStyle/>
                    <a:p>
                      <a:pPr algn="ctr">
                        <a:lnSpc>
                          <a:spcPts val="1200"/>
                        </a:lnSpc>
                        <a:spcBef>
                          <a:spcPts val="100"/>
                        </a:spcBef>
                        <a:spcAft>
                          <a:spcPts val="100"/>
                        </a:spcAft>
                      </a:pPr>
                      <a:r>
                        <a:rPr lang="es-MX" sz="1200">
                          <a:effectLst/>
                        </a:rPr>
                        <a:t>672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11,005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a:txBody>
                    <a:bodyPr/>
                    <a:lstStyle/>
                    <a:p>
                      <a:pPr algn="ctr">
                        <a:lnSpc>
                          <a:spcPts val="1200"/>
                        </a:lnSpc>
                        <a:spcBef>
                          <a:spcPts val="100"/>
                        </a:spcBef>
                        <a:spcAft>
                          <a:spcPts val="100"/>
                        </a:spcAft>
                      </a:pPr>
                      <a:r>
                        <a:rPr lang="es-MX" sz="1200">
                          <a:effectLst/>
                        </a:rPr>
                        <a:t>8,321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r>
              <a:tr h="92106">
                <a:tc gridSpan="10">
                  <a:txBody>
                    <a:bodyPr/>
                    <a:lstStyle/>
                    <a:p>
                      <a:pPr algn="just">
                        <a:lnSpc>
                          <a:spcPts val="1200"/>
                        </a:lnSpc>
                        <a:spcBef>
                          <a:spcPts val="100"/>
                        </a:spcBef>
                        <a:spcAft>
                          <a:spcPts val="100"/>
                        </a:spcAft>
                      </a:pPr>
                      <a:r>
                        <a:rPr lang="es-MX" sz="1200" dirty="0">
                          <a:effectLst/>
                        </a:rPr>
                        <a:t>Nota.- Los anteriores montos se establecen sin perjuicio de los umbrales derivados de los tratados de libre comercio suscritos por México, por lo que las contrataciones por montos superiores a dichos umbrales deberán licitarse, salvo que las mismas se incluyan en la reserva correspondiente, o se cumpla con algún supuesto de excepción a la licitación pública prevista en dichos tratados.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955" marR="8955"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9338229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706888" y="-1529408"/>
            <a:ext cx="18288000" cy="10287000"/>
          </a:xfrm>
          <a:prstGeom prst="rect">
            <a:avLst/>
          </a:prstGeom>
        </p:spPr>
      </p:pic>
    </p:spTree>
    <p:extLst>
      <p:ext uri="{BB962C8B-B14F-4D97-AF65-F5344CB8AC3E}">
        <p14:creationId xmlns:p14="http://schemas.microsoft.com/office/powerpoint/2010/main" val="34633988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61048" y="-459432"/>
            <a:ext cx="18288000" cy="10287000"/>
          </a:xfrm>
          <a:prstGeom prst="rect">
            <a:avLst/>
          </a:prstGeom>
        </p:spPr>
      </p:pic>
    </p:spTree>
    <p:extLst>
      <p:ext uri="{BB962C8B-B14F-4D97-AF65-F5344CB8AC3E}">
        <p14:creationId xmlns:p14="http://schemas.microsoft.com/office/powerpoint/2010/main" val="1882809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603448"/>
            <a:ext cx="18288000" cy="10287000"/>
          </a:xfrm>
          <a:prstGeom prst="rect">
            <a:avLst/>
          </a:prstGeom>
        </p:spPr>
      </p:pic>
    </p:spTree>
    <p:extLst>
      <p:ext uri="{BB962C8B-B14F-4D97-AF65-F5344CB8AC3E}">
        <p14:creationId xmlns:p14="http://schemas.microsoft.com/office/powerpoint/2010/main" val="15289678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64704" y="-99392"/>
            <a:ext cx="12368697" cy="6957392"/>
          </a:xfrm>
          <a:prstGeom prst="rect">
            <a:avLst/>
          </a:prstGeom>
        </p:spPr>
      </p:pic>
    </p:spTree>
    <p:extLst>
      <p:ext uri="{BB962C8B-B14F-4D97-AF65-F5344CB8AC3E}">
        <p14:creationId xmlns:p14="http://schemas.microsoft.com/office/powerpoint/2010/main" val="1980087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61048" y="-1241376"/>
            <a:ext cx="18288000" cy="10287000"/>
          </a:xfrm>
          <a:prstGeom prst="rect">
            <a:avLst/>
          </a:prstGeom>
        </p:spPr>
      </p:pic>
    </p:spTree>
    <p:extLst>
      <p:ext uri="{BB962C8B-B14F-4D97-AF65-F5344CB8AC3E}">
        <p14:creationId xmlns:p14="http://schemas.microsoft.com/office/powerpoint/2010/main" val="17677517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58999" y="404664"/>
            <a:ext cx="12135655" cy="6826306"/>
          </a:xfrm>
          <a:prstGeom prst="rect">
            <a:avLst/>
          </a:prstGeom>
        </p:spPr>
      </p:pic>
    </p:spTree>
    <p:extLst>
      <p:ext uri="{BB962C8B-B14F-4D97-AF65-F5344CB8AC3E}">
        <p14:creationId xmlns:p14="http://schemas.microsoft.com/office/powerpoint/2010/main" val="16848199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4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9" name="8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smtClean="0">
                <a:solidFill>
                  <a:schemeClr val="tx1"/>
                </a:solidFill>
              </a:rPr>
              <a:t>4.- </a:t>
            </a:r>
            <a:r>
              <a:rPr lang="es-MX" sz="3600" b="1" dirty="0" smtClean="0">
                <a:solidFill>
                  <a:schemeClr val="tx1"/>
                </a:solidFill>
              </a:rPr>
              <a:t>Ley de Adquisiciones</a:t>
            </a:r>
            <a:endParaRPr lang="es-MX" sz="3600" b="1" dirty="0">
              <a:solidFill>
                <a:schemeClr val="tx1"/>
              </a:solidFill>
            </a:endParaRPr>
          </a:p>
        </p:txBody>
      </p:sp>
      <p:sp>
        <p:nvSpPr>
          <p:cNvPr id="7" name="6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2" name="1 Marcador de número de diapositiva"/>
          <p:cNvSpPr>
            <a:spLocks noGrp="1"/>
          </p:cNvSpPr>
          <p:nvPr>
            <p:ph type="sldNum" sz="quarter" idx="11"/>
          </p:nvPr>
        </p:nvSpPr>
        <p:spPr/>
        <p:txBody>
          <a:bodyPr/>
          <a:lstStyle/>
          <a:p>
            <a:pPr>
              <a:defRPr/>
            </a:pPr>
            <a:r>
              <a:rPr lang="es-MX" smtClean="0"/>
              <a:t>ASF | </a:t>
            </a:r>
            <a:fld id="{C925EB8D-A22E-457C-93E0-4F83338D4BE7}" type="slidenum">
              <a:rPr lang="es-MX" smtClean="0"/>
              <a:pPr>
                <a:defRPr/>
              </a:pPr>
              <a:t>111</a:t>
            </a:fld>
            <a:endParaRPr lang="es-MX"/>
          </a:p>
        </p:txBody>
      </p:sp>
    </p:spTree>
    <p:extLst>
      <p:ext uri="{BB962C8B-B14F-4D97-AF65-F5344CB8AC3E}">
        <p14:creationId xmlns:p14="http://schemas.microsoft.com/office/powerpoint/2010/main" val="2232538360"/>
      </p:ext>
    </p:extLst>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457200" y="59283"/>
            <a:ext cx="8229600" cy="633413"/>
          </a:xfrm>
        </p:spPr>
        <p:txBody>
          <a:bodyPr/>
          <a:lstStyle/>
          <a:p>
            <a:pPr eaLnBrk="1" hangingPunct="1"/>
            <a:r>
              <a:rPr lang="es-MX" sz="1600" b="1" dirty="0" smtClean="0"/>
              <a:t>MARCO JURÍDICO DE LAS OBRAS PÚBLICAS Y DE LAS ADQUISICIONES, </a:t>
            </a:r>
            <a:br>
              <a:rPr lang="es-MX" sz="1600" b="1" dirty="0" smtClean="0"/>
            </a:br>
            <a:r>
              <a:rPr lang="es-MX" sz="1600" b="1" dirty="0" smtClean="0"/>
              <a:t>ARRENDAMIENTOS Y SERVICIOS</a:t>
            </a:r>
            <a:endParaRPr lang="es-ES" sz="1600" b="1" dirty="0" smtClean="0"/>
          </a:p>
        </p:txBody>
      </p:sp>
      <p:graphicFrame>
        <p:nvGraphicFramePr>
          <p:cNvPr id="5" name="4 Diagrama"/>
          <p:cNvGraphicFramePr/>
          <p:nvPr>
            <p:extLst/>
          </p:nvPr>
        </p:nvGraphicFramePr>
        <p:xfrm>
          <a:off x="-928725" y="714356"/>
          <a:ext cx="11287204" cy="6143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1644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2"/>
          <p:cNvGrpSpPr>
            <a:grpSpLocks noChangeAspect="1"/>
          </p:cNvGrpSpPr>
          <p:nvPr/>
        </p:nvGrpSpPr>
        <p:grpSpPr bwMode="auto">
          <a:xfrm>
            <a:off x="323528" y="1773238"/>
            <a:ext cx="8342312" cy="4033838"/>
            <a:chOff x="1451" y="1389"/>
            <a:chExt cx="4990" cy="2541"/>
          </a:xfrm>
        </p:grpSpPr>
        <p:sp>
          <p:nvSpPr>
            <p:cNvPr id="3" name="Picture 4" descr="tit"/>
            <p:cNvSpPr>
              <a:spLocks noChangeAspect="1" noChangeArrowheads="1"/>
            </p:cNvSpPr>
            <p:nvPr/>
          </p:nvSpPr>
          <p:spPr bwMode="auto">
            <a:xfrm>
              <a:off x="3084" y="3022"/>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4" name="Picture 5" descr="tit"/>
            <p:cNvSpPr>
              <a:spLocks noChangeAspect="1" noChangeArrowheads="1"/>
            </p:cNvSpPr>
            <p:nvPr/>
          </p:nvSpPr>
          <p:spPr bwMode="auto">
            <a:xfrm>
              <a:off x="3084" y="2598"/>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cxnSp>
          <p:nvCxnSpPr>
            <p:cNvPr id="20486" name="_s20486"/>
            <p:cNvCxnSpPr>
              <a:cxnSpLocks noChangeShapeType="1"/>
              <a:stCxn id="6" idx="1"/>
              <a:endCxn id="10" idx="2"/>
            </p:cNvCxnSpPr>
            <p:nvPr/>
          </p:nvCxnSpPr>
          <p:spPr bwMode="auto">
            <a:xfrm rot="10800000">
              <a:off x="3117" y="1580"/>
              <a:ext cx="27" cy="130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20487" name="_s20487"/>
            <p:cNvCxnSpPr>
              <a:cxnSpLocks noChangeShapeType="1"/>
              <a:stCxn id="8" idx="1"/>
              <a:endCxn id="10" idx="2"/>
            </p:cNvCxnSpPr>
            <p:nvPr/>
          </p:nvCxnSpPr>
          <p:spPr bwMode="auto">
            <a:xfrm rot="10800000">
              <a:off x="3117" y="1580"/>
              <a:ext cx="19" cy="85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20488" name="_s20488"/>
            <p:cNvCxnSpPr>
              <a:cxnSpLocks noChangeShapeType="1"/>
              <a:stCxn id="7" idx="1"/>
              <a:endCxn id="10" idx="2"/>
            </p:cNvCxnSpPr>
            <p:nvPr/>
          </p:nvCxnSpPr>
          <p:spPr bwMode="auto">
            <a:xfrm rot="10800000">
              <a:off x="3117" y="1580"/>
              <a:ext cx="27" cy="107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20489" name="_s20489"/>
            <p:cNvCxnSpPr>
              <a:cxnSpLocks noChangeShapeType="1"/>
              <a:endCxn id="10" idx="2"/>
            </p:cNvCxnSpPr>
            <p:nvPr/>
          </p:nvCxnSpPr>
          <p:spPr bwMode="auto">
            <a:xfrm rot="10800000">
              <a:off x="3117" y="1580"/>
              <a:ext cx="27" cy="1554"/>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0" name="_s20490"/>
            <p:cNvCxnSpPr>
              <a:cxnSpLocks noChangeShapeType="1"/>
              <a:endCxn id="10" idx="2"/>
            </p:cNvCxnSpPr>
            <p:nvPr/>
          </p:nvCxnSpPr>
          <p:spPr bwMode="auto">
            <a:xfrm rot="10800000">
              <a:off x="3117" y="1580"/>
              <a:ext cx="27" cy="130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1" name="_s20491"/>
            <p:cNvCxnSpPr>
              <a:cxnSpLocks noChangeShapeType="1"/>
              <a:endCxn id="10" idx="2"/>
            </p:cNvCxnSpPr>
            <p:nvPr/>
          </p:nvCxnSpPr>
          <p:spPr bwMode="auto">
            <a:xfrm rot="10800000">
              <a:off x="3117" y="1580"/>
              <a:ext cx="27" cy="1085"/>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2" name="_s20492"/>
            <p:cNvCxnSpPr>
              <a:cxnSpLocks noChangeShapeType="1"/>
              <a:endCxn id="10" idx="2"/>
            </p:cNvCxnSpPr>
            <p:nvPr/>
          </p:nvCxnSpPr>
          <p:spPr bwMode="auto">
            <a:xfrm rot="10800000">
              <a:off x="3117" y="1580"/>
              <a:ext cx="13" cy="87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3" name="_s20493"/>
            <p:cNvCxnSpPr>
              <a:cxnSpLocks noChangeShapeType="1"/>
              <a:stCxn id="13" idx="1"/>
              <a:endCxn id="10" idx="2"/>
            </p:cNvCxnSpPr>
            <p:nvPr/>
          </p:nvCxnSpPr>
          <p:spPr bwMode="auto">
            <a:xfrm rot="10800000">
              <a:off x="3117" y="1580"/>
              <a:ext cx="12" cy="643"/>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4" name="_s20494"/>
            <p:cNvCxnSpPr>
              <a:cxnSpLocks noChangeShapeType="1"/>
              <a:stCxn id="14" idx="1"/>
              <a:endCxn id="10" idx="2"/>
            </p:cNvCxnSpPr>
            <p:nvPr/>
          </p:nvCxnSpPr>
          <p:spPr bwMode="auto">
            <a:xfrm rot="10800000">
              <a:off x="3117" y="1580"/>
              <a:ext cx="27" cy="41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496" name="_s20496"/>
            <p:cNvCxnSpPr>
              <a:cxnSpLocks noChangeShapeType="1"/>
              <a:stCxn id="15" idx="1"/>
              <a:endCxn id="10" idx="2"/>
            </p:cNvCxnSpPr>
            <p:nvPr/>
          </p:nvCxnSpPr>
          <p:spPr bwMode="auto">
            <a:xfrm rot="10800000">
              <a:off x="3117" y="1580"/>
              <a:ext cx="27" cy="191"/>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6" name="_s20497"/>
            <p:cNvSpPr>
              <a:spLocks noChangeArrowheads="1"/>
            </p:cNvSpPr>
            <p:nvPr/>
          </p:nvSpPr>
          <p:spPr bwMode="auto">
            <a:xfrm>
              <a:off x="3144" y="2795"/>
              <a:ext cx="3297" cy="182"/>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TITULO 6o.	 	De la Solución de Controversias</a:t>
              </a:r>
            </a:p>
          </p:txBody>
        </p:sp>
        <p:sp>
          <p:nvSpPr>
            <p:cNvPr id="7" name="_s20498"/>
            <p:cNvSpPr>
              <a:spLocks noChangeArrowheads="1"/>
            </p:cNvSpPr>
            <p:nvPr/>
          </p:nvSpPr>
          <p:spPr bwMode="auto">
            <a:xfrm>
              <a:off x="3144" y="2568"/>
              <a:ext cx="3297" cy="182"/>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TITULO 5o.		De las Infracciones y Sanciones</a:t>
              </a:r>
            </a:p>
          </p:txBody>
        </p:sp>
        <p:sp>
          <p:nvSpPr>
            <p:cNvPr id="8" name="_s20499"/>
            <p:cNvSpPr>
              <a:spLocks noChangeArrowheads="1"/>
            </p:cNvSpPr>
            <p:nvPr/>
          </p:nvSpPr>
          <p:spPr bwMode="auto">
            <a:xfrm>
              <a:off x="3136" y="2341"/>
              <a:ext cx="3297" cy="184"/>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TITULO 4o. </a:t>
              </a:r>
              <a:r>
                <a:rPr lang="es-ES" altLang="es-MX" sz="1400" b="1" dirty="0">
                  <a:latin typeface="Arial Unicode MS" panose="020B0604020202020204" pitchFamily="34" charset="-128"/>
                </a:rPr>
                <a:t>	</a:t>
              </a: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	De la Información y Verificación</a:t>
              </a:r>
            </a:p>
          </p:txBody>
        </p:sp>
        <p:sp>
          <p:nvSpPr>
            <p:cNvPr id="10" name="_s20501"/>
            <p:cNvSpPr>
              <a:spLocks noChangeArrowheads="1"/>
            </p:cNvSpPr>
            <p:nvPr/>
          </p:nvSpPr>
          <p:spPr bwMode="auto">
            <a:xfrm>
              <a:off x="1451" y="1389"/>
              <a:ext cx="3332" cy="191"/>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smtClean="0">
                  <a:ln>
                    <a:noFill/>
                  </a:ln>
                  <a:solidFill>
                    <a:schemeClr val="tx1"/>
                  </a:solidFill>
                  <a:effectLst/>
                  <a:latin typeface="Arial Unicode MS" panose="020B0604020202020204" pitchFamily="34" charset="-128"/>
                </a:rPr>
                <a:t>Ley de Adquisiciones,  Arrendamientos y Servicios del Sector Público </a:t>
              </a:r>
            </a:p>
          </p:txBody>
        </p:sp>
        <p:sp>
          <p:nvSpPr>
            <p:cNvPr id="13" name="_s20504"/>
            <p:cNvSpPr>
              <a:spLocks noChangeArrowheads="1"/>
            </p:cNvSpPr>
            <p:nvPr/>
          </p:nvSpPr>
          <p:spPr bwMode="auto">
            <a:xfrm>
              <a:off x="3129" y="2132"/>
              <a:ext cx="3312" cy="182"/>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TITULO 3o. 		De los Contratos</a:t>
              </a:r>
            </a:p>
          </p:txBody>
        </p:sp>
        <p:sp>
          <p:nvSpPr>
            <p:cNvPr id="14" name="_s20505"/>
            <p:cNvSpPr>
              <a:spLocks noChangeArrowheads="1"/>
            </p:cNvSpPr>
            <p:nvPr/>
          </p:nvSpPr>
          <p:spPr bwMode="auto">
            <a:xfrm>
              <a:off x="3144" y="1906"/>
              <a:ext cx="3297" cy="183"/>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TITULO 2o. </a:t>
              </a:r>
              <a:r>
                <a:rPr lang="es-ES" altLang="es-MX" sz="1400" b="1" dirty="0">
                  <a:latin typeface="Arial Unicode MS" panose="020B0604020202020204" pitchFamily="34" charset="-128"/>
                </a:rPr>
                <a:t>	</a:t>
              </a:r>
              <a:r>
                <a:rPr kumimoji="0" lang="es-ES" altLang="es-MX" sz="1400" b="1" i="0" u="none" strike="noStrike" cap="none" normalizeH="0" baseline="0" dirty="0" smtClean="0">
                  <a:ln>
                    <a:noFill/>
                  </a:ln>
                  <a:solidFill>
                    <a:schemeClr val="tx1"/>
                  </a:solidFill>
                  <a:effectLst/>
                  <a:latin typeface="Arial Unicode MS" panose="020B0604020202020204" pitchFamily="34" charset="-128"/>
                </a:rPr>
                <a:t> 	De Los</a:t>
              </a:r>
              <a:r>
                <a:rPr kumimoji="0" lang="es-ES" altLang="es-MX" sz="1400" b="1" i="0" u="none" strike="noStrike" cap="none" normalizeH="0" dirty="0" smtClean="0">
                  <a:ln>
                    <a:noFill/>
                  </a:ln>
                  <a:solidFill>
                    <a:schemeClr val="tx1"/>
                  </a:solidFill>
                  <a:effectLst/>
                  <a:latin typeface="Arial Unicode MS" panose="020B0604020202020204" pitchFamily="34" charset="-128"/>
                </a:rPr>
                <a:t> Procedimientos de Contratación</a:t>
              </a:r>
              <a:endParaRPr kumimoji="0" lang="es-ES" altLang="es-MX" sz="1400" b="1" i="0" u="none" strike="noStrike" cap="none" normalizeH="0" baseline="0" dirty="0" smtClean="0">
                <a:ln>
                  <a:noFill/>
                </a:ln>
                <a:solidFill>
                  <a:schemeClr val="tx1"/>
                </a:solidFill>
                <a:effectLst/>
                <a:latin typeface="Arial Unicode MS" panose="020B0604020202020204" pitchFamily="34" charset="-128"/>
              </a:endParaRPr>
            </a:p>
          </p:txBody>
        </p:sp>
        <p:sp>
          <p:nvSpPr>
            <p:cNvPr id="15" name="_s20506"/>
            <p:cNvSpPr>
              <a:spLocks noChangeArrowheads="1"/>
            </p:cNvSpPr>
            <p:nvPr/>
          </p:nvSpPr>
          <p:spPr bwMode="auto">
            <a:xfrm>
              <a:off x="3144" y="1679"/>
              <a:ext cx="3297" cy="183"/>
            </a:xfrm>
            <a:prstGeom prst="roundRect">
              <a:avLst>
                <a:gd name="adj" fmla="val 16667"/>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3109" tIns="1554" rIns="3109" bIns="1554" numCol="1" anchor="ctr"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MX" sz="1400" b="1" i="0" u="none" strike="noStrike" cap="none" normalizeH="0" baseline="0" smtClean="0">
                  <a:ln>
                    <a:noFill/>
                  </a:ln>
                  <a:solidFill>
                    <a:schemeClr val="tx1"/>
                  </a:solidFill>
                  <a:effectLst/>
                  <a:latin typeface="Arial Unicode MS" panose="020B0604020202020204" pitchFamily="34" charset="-128"/>
                </a:rPr>
                <a:t>TITULO 1o. CAP. único     	Disposiciones Generales</a:t>
              </a:r>
            </a:p>
          </p:txBody>
        </p:sp>
        <p:sp>
          <p:nvSpPr>
            <p:cNvPr id="16" name="Picture 27" descr="tit"/>
            <p:cNvSpPr>
              <a:spLocks noChangeAspect="1" noChangeArrowheads="1"/>
            </p:cNvSpPr>
            <p:nvPr/>
          </p:nvSpPr>
          <p:spPr bwMode="auto">
            <a:xfrm>
              <a:off x="3084" y="1911"/>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17" name="Picture 28" descr="tit"/>
            <p:cNvSpPr>
              <a:spLocks noChangeAspect="1" noChangeArrowheads="1"/>
            </p:cNvSpPr>
            <p:nvPr/>
          </p:nvSpPr>
          <p:spPr bwMode="auto">
            <a:xfrm>
              <a:off x="3076" y="2139"/>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18" name="Picture 29" descr="tit"/>
            <p:cNvSpPr>
              <a:spLocks noChangeAspect="1" noChangeArrowheads="1"/>
            </p:cNvSpPr>
            <p:nvPr/>
          </p:nvSpPr>
          <p:spPr bwMode="auto">
            <a:xfrm>
              <a:off x="3084" y="2378"/>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19" name="Picture 30" descr="tit"/>
            <p:cNvSpPr>
              <a:spLocks noChangeAspect="1" noChangeArrowheads="1"/>
            </p:cNvSpPr>
            <p:nvPr/>
          </p:nvSpPr>
          <p:spPr bwMode="auto">
            <a:xfrm>
              <a:off x="3084" y="2804"/>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20" name="Picture 31" descr="tit"/>
            <p:cNvSpPr>
              <a:spLocks noChangeAspect="1" noChangeArrowheads="1"/>
            </p:cNvSpPr>
            <p:nvPr/>
          </p:nvSpPr>
          <p:spPr bwMode="auto">
            <a:xfrm>
              <a:off x="3084" y="3249"/>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21" name="Picture 32" descr="tit"/>
            <p:cNvSpPr>
              <a:spLocks noChangeAspect="1" noChangeArrowheads="1"/>
            </p:cNvSpPr>
            <p:nvPr/>
          </p:nvSpPr>
          <p:spPr bwMode="auto">
            <a:xfrm>
              <a:off x="3084" y="3476"/>
              <a:ext cx="3356"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22" name="Picture 33" descr="tit"/>
            <p:cNvSpPr>
              <a:spLocks noChangeAspect="1" noChangeArrowheads="1"/>
            </p:cNvSpPr>
            <p:nvPr/>
          </p:nvSpPr>
          <p:spPr bwMode="auto">
            <a:xfrm>
              <a:off x="3084" y="3657"/>
              <a:ext cx="3356"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grpSp>
      <p:sp>
        <p:nvSpPr>
          <p:cNvPr id="2320419" name="Rectangle 35"/>
          <p:cNvSpPr>
            <a:spLocks noChangeArrowheads="1"/>
          </p:cNvSpPr>
          <p:nvPr/>
        </p:nvSpPr>
        <p:spPr bwMode="auto">
          <a:xfrm>
            <a:off x="1854200" y="646113"/>
            <a:ext cx="5178425"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MX"/>
          </a:p>
        </p:txBody>
      </p:sp>
      <p:sp>
        <p:nvSpPr>
          <p:cNvPr id="2320420" name="Rectangle 36"/>
          <p:cNvSpPr>
            <a:spLocks noChangeArrowheads="1"/>
          </p:cNvSpPr>
          <p:nvPr/>
        </p:nvSpPr>
        <p:spPr bwMode="auto">
          <a:xfrm>
            <a:off x="1854200" y="657225"/>
            <a:ext cx="517842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MX"/>
          </a:p>
        </p:txBody>
      </p:sp>
      <p:sp>
        <p:nvSpPr>
          <p:cNvPr id="2320421" name="Rectangle 37"/>
          <p:cNvSpPr>
            <a:spLocks noChangeArrowheads="1"/>
          </p:cNvSpPr>
          <p:nvPr/>
        </p:nvSpPr>
        <p:spPr bwMode="auto">
          <a:xfrm>
            <a:off x="4438650" y="1760538"/>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MX" sz="1400">
                <a:solidFill>
                  <a:srgbClr val="000000"/>
                </a:solidFill>
              </a:rPr>
              <a:t> </a:t>
            </a:r>
            <a:endParaRPr lang="es-ES" altLang="es-MX" sz="1400"/>
          </a:p>
        </p:txBody>
      </p:sp>
      <p:sp>
        <p:nvSpPr>
          <p:cNvPr id="2320422" name="Rectangle 38"/>
          <p:cNvSpPr>
            <a:spLocks noGrp="1" noChangeArrowheads="1"/>
          </p:cNvSpPr>
          <p:nvPr>
            <p:ph type="title"/>
          </p:nvPr>
        </p:nvSpPr>
        <p:spPr bwMode="auto">
          <a:xfrm>
            <a:off x="323850" y="765175"/>
            <a:ext cx="8851900" cy="64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s-ES_tradnl" altLang="es-MX" sz="2400">
                <a:solidFill>
                  <a:schemeClr val="tx1"/>
                </a:solidFill>
              </a:rPr>
              <a:t>Legislación y disposiciones administrativas de las adquisiciones y arrendamientos en el ámbito federal</a:t>
            </a:r>
            <a:endParaRPr lang="es-ES" altLang="es-MX" sz="2400">
              <a:solidFill>
                <a:schemeClr val="tx1"/>
              </a:solidFill>
            </a:endParaRPr>
          </a:p>
        </p:txBody>
      </p:sp>
      <p:pic>
        <p:nvPicPr>
          <p:cNvPr id="2320423" name="Picture 39" descr="ti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8313" y="1701800"/>
            <a:ext cx="5832475" cy="4937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417077"/>
      </p:ext>
    </p:extLst>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rrowheads="1"/>
          </p:cNvSpPr>
          <p:nvPr>
            <p:ph type="title" idx="4294967295"/>
          </p:nvPr>
        </p:nvSpPr>
        <p:spPr>
          <a:solidFill>
            <a:schemeClr val="tx2">
              <a:lumMod val="20000"/>
              <a:lumOff val="80000"/>
            </a:schemeClr>
          </a:solidFill>
          <a:ln>
            <a:solidFill>
              <a:schemeClr val="tx1"/>
            </a:solidFill>
          </a:ln>
        </p:spPr>
        <p:txBody>
          <a:bodyPr/>
          <a:lstStyle/>
          <a:p>
            <a:r>
              <a:rPr lang="es-MX" sz="3200" dirty="0" smtClean="0">
                <a:latin typeface="Arial" charset="0"/>
              </a:rPr>
              <a:t>APLICACIÓN DE LA LEY Y SU REGLAMENTO</a:t>
            </a:r>
            <a:endParaRPr lang="es-ES" sz="3200" dirty="0" smtClean="0">
              <a:latin typeface="Arial" charset="0"/>
            </a:endParaRPr>
          </a:p>
        </p:txBody>
      </p:sp>
      <p:sp>
        <p:nvSpPr>
          <p:cNvPr id="76802" name="Rectangle 3"/>
          <p:cNvSpPr>
            <a:spLocks noGrp="1" noChangeArrowheads="1"/>
          </p:cNvSpPr>
          <p:nvPr>
            <p:ph type="body" idx="4294967295"/>
          </p:nvPr>
        </p:nvSpPr>
        <p:spPr>
          <a:xfrm>
            <a:off x="468313" y="1700213"/>
            <a:ext cx="8218487" cy="4708525"/>
          </a:xfrm>
          <a:noFill/>
        </p:spPr>
        <p:txBody>
          <a:bodyPr/>
          <a:lstStyle/>
          <a:p>
            <a:pPr algn="ctr">
              <a:buFont typeface="Wingdings" pitchFamily="2" charset="2"/>
              <a:buNone/>
            </a:pPr>
            <a:r>
              <a:rPr lang="es-ES" b="1" dirty="0" smtClean="0">
                <a:latin typeface="Arial" charset="0"/>
              </a:rPr>
              <a:t>    </a:t>
            </a:r>
          </a:p>
          <a:p>
            <a:pPr algn="ctr">
              <a:buFont typeface="Wingdings" pitchFamily="2" charset="2"/>
              <a:buNone/>
            </a:pPr>
            <a:r>
              <a:rPr lang="es-ES" b="1" dirty="0" smtClean="0">
                <a:latin typeface="Arial" charset="0"/>
              </a:rPr>
              <a:t>¿ A QUE LE APLICA ?</a:t>
            </a:r>
          </a:p>
          <a:p>
            <a:pPr algn="just">
              <a:buFont typeface="Wingdings" pitchFamily="2" charset="2"/>
              <a:buNone/>
            </a:pPr>
            <a:r>
              <a:rPr lang="es-ES" b="1" dirty="0" smtClean="0">
                <a:latin typeface="Arial" charset="0"/>
              </a:rPr>
              <a:t>  </a:t>
            </a:r>
            <a:r>
              <a:rPr lang="es-ES" sz="1200" b="1" dirty="0" smtClean="0">
                <a:latin typeface="Arial" charset="0"/>
              </a:rPr>
              <a:t> </a:t>
            </a:r>
            <a:r>
              <a:rPr lang="es-ES" b="1" dirty="0" smtClean="0">
                <a:latin typeface="Arial" charset="0"/>
              </a:rPr>
              <a:t> </a:t>
            </a:r>
          </a:p>
          <a:p>
            <a:pPr algn="ctr">
              <a:buFont typeface="Wingdings" pitchFamily="2" charset="2"/>
              <a:buNone/>
            </a:pPr>
            <a:r>
              <a:rPr lang="es-ES" sz="2400" b="1" dirty="0" smtClean="0">
                <a:latin typeface="Arial" charset="0"/>
              </a:rPr>
              <a:t>    A LAS CONTRATACIONES DE</a:t>
            </a:r>
          </a:p>
          <a:p>
            <a:pPr algn="ctr">
              <a:buFont typeface="Wingdings" pitchFamily="2" charset="2"/>
              <a:buNone/>
            </a:pPr>
            <a:r>
              <a:rPr lang="es-ES" sz="2400" b="1" dirty="0" smtClean="0">
                <a:latin typeface="Arial" charset="0"/>
              </a:rPr>
              <a:t> OBRAS PÚBLICAS, ASÍ COMO DE LOS SERVICIOS RELACIONADOS CON LAS MISMAS Y A LAS AASSP</a:t>
            </a:r>
          </a:p>
          <a:p>
            <a:pPr algn="ctr">
              <a:buFont typeface="Wingdings" pitchFamily="2" charset="2"/>
              <a:buNone/>
            </a:pPr>
            <a:r>
              <a:rPr lang="es-ES" sz="2400" b="1" dirty="0" smtClean="0">
                <a:latin typeface="Arial" charset="0"/>
              </a:rPr>
              <a:t> QUE REALIZAN LAS</a:t>
            </a:r>
          </a:p>
          <a:p>
            <a:pPr algn="just">
              <a:buFont typeface="Wingdings" pitchFamily="2" charset="2"/>
              <a:buNone/>
            </a:pPr>
            <a:endParaRPr lang="es-MX" sz="2700" b="1" dirty="0" smtClean="0">
              <a:latin typeface="Arial" charset="0"/>
            </a:endParaRPr>
          </a:p>
          <a:p>
            <a:pPr algn="ctr">
              <a:buFont typeface="Wingdings" pitchFamily="2" charset="2"/>
              <a:buNone/>
            </a:pPr>
            <a:r>
              <a:rPr lang="es-MX" sz="2400" b="1" dirty="0" smtClean="0">
                <a:latin typeface="Arial" charset="0"/>
              </a:rPr>
              <a:t>DEPENDENCIAS Y ENTIDADES</a:t>
            </a:r>
          </a:p>
          <a:p>
            <a:pPr algn="ctr">
              <a:buFont typeface="Wingdings" pitchFamily="2" charset="2"/>
              <a:buNone/>
            </a:pPr>
            <a:r>
              <a:rPr lang="es-MX" sz="1800" b="1" dirty="0" smtClean="0">
                <a:latin typeface="Arial" charset="0"/>
              </a:rPr>
              <a:t>( SON RECURSOS FEDERALES )</a:t>
            </a:r>
            <a:endParaRPr lang="es-ES" sz="1800" b="1" dirty="0" smtClean="0">
              <a:latin typeface="Arial" charset="0"/>
            </a:endParaRPr>
          </a:p>
          <a:p>
            <a:pPr algn="just"/>
            <a:endParaRPr lang="es-ES" sz="2700" b="1" dirty="0" smtClean="0">
              <a:latin typeface="Arial" charset="0"/>
            </a:endParaRPr>
          </a:p>
        </p:txBody>
      </p:sp>
    </p:spTree>
    <p:extLst>
      <p:ext uri="{BB962C8B-B14F-4D97-AF65-F5344CB8AC3E}">
        <p14:creationId xmlns:p14="http://schemas.microsoft.com/office/powerpoint/2010/main" val="25354113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57200" y="277813"/>
            <a:ext cx="8229600" cy="936625"/>
          </a:xfrm>
          <a:solidFill>
            <a:schemeClr val="bg2">
              <a:lumMod val="60000"/>
              <a:lumOff val="40000"/>
            </a:schemeClr>
          </a:solidFill>
        </p:spPr>
        <p:txBody>
          <a:bodyPr/>
          <a:lstStyle/>
          <a:p>
            <a:pPr eaLnBrk="1" hangingPunct="1">
              <a:defRPr/>
            </a:pPr>
            <a:r>
              <a:rPr lang="es-ES" sz="3600" dirty="0">
                <a:effectLst>
                  <a:outerShdw blurRad="38100" dist="38100" dir="2700000" algn="tl">
                    <a:srgbClr val="000000"/>
                  </a:outerShdw>
                </a:effectLst>
              </a:rPr>
              <a:t>A QUE NO APLICA LA </a:t>
            </a:r>
            <a:r>
              <a:rPr lang="es-ES" sz="3600" dirty="0" smtClean="0">
                <a:effectLst>
                  <a:outerShdw blurRad="38100" dist="38100" dir="2700000" algn="tl">
                    <a:srgbClr val="000000"/>
                  </a:outerShdw>
                </a:effectLst>
              </a:rPr>
              <a:t>LEY</a:t>
            </a:r>
            <a:endParaRPr lang="es-ES" sz="3600" dirty="0">
              <a:effectLst>
                <a:outerShdw blurRad="38100" dist="38100" dir="2700000" algn="tl">
                  <a:srgbClr val="000000"/>
                </a:outerShdw>
              </a:effectLst>
            </a:endParaRPr>
          </a:p>
        </p:txBody>
      </p:sp>
      <p:sp>
        <p:nvSpPr>
          <p:cNvPr id="3" name="2 Marcador de contenido"/>
          <p:cNvSpPr>
            <a:spLocks noGrp="1"/>
          </p:cNvSpPr>
          <p:nvPr>
            <p:ph idx="4294967295"/>
          </p:nvPr>
        </p:nvSpPr>
        <p:spPr>
          <a:xfrm>
            <a:off x="457200" y="1600200"/>
            <a:ext cx="8229600" cy="757238"/>
          </a:xfrm>
        </p:spPr>
        <p:txBody>
          <a:bodyPr/>
          <a:lstStyle/>
          <a:p>
            <a:pPr algn="ctr" eaLnBrk="1" hangingPunct="1">
              <a:buFont typeface="Wingdings" pitchFamily="2" charset="2"/>
              <a:buNone/>
              <a:defRPr/>
            </a:pPr>
            <a:r>
              <a:rPr lang="es-ES" dirty="0">
                <a:effectLst>
                  <a:outerShdw blurRad="38100" dist="38100" dir="2700000" algn="tl">
                    <a:srgbClr val="000000"/>
                  </a:outerShdw>
                </a:effectLst>
              </a:rPr>
              <a:t>A LOS CONTRATOS QUE </a:t>
            </a:r>
            <a:r>
              <a:rPr lang="es-ES" dirty="0" smtClean="0">
                <a:effectLst>
                  <a:outerShdw blurRad="38100" dist="38100" dir="2700000" algn="tl">
                    <a:srgbClr val="000000"/>
                  </a:outerShdw>
                </a:effectLst>
              </a:rPr>
              <a:t>CELEBREN ENTRE SI</a:t>
            </a:r>
            <a:endParaRPr lang="es-ES" dirty="0">
              <a:effectLst>
                <a:outerShdw blurRad="38100" dist="38100" dir="2700000" algn="tl">
                  <a:srgbClr val="000000"/>
                </a:outerShdw>
              </a:effectLst>
            </a:endParaRPr>
          </a:p>
        </p:txBody>
      </p:sp>
      <p:sp>
        <p:nvSpPr>
          <p:cNvPr id="5" name="4 CuadroTexto"/>
          <p:cNvSpPr txBox="1"/>
          <p:nvPr/>
        </p:nvSpPr>
        <p:spPr>
          <a:xfrm>
            <a:off x="857250" y="2428875"/>
            <a:ext cx="2143125" cy="923925"/>
          </a:xfrm>
          <a:prstGeom prst="rect">
            <a:avLst/>
          </a:prstGeom>
          <a:solidFill>
            <a:schemeClr val="bg2">
              <a:lumMod val="60000"/>
              <a:lumOff val="40000"/>
            </a:schemeClr>
          </a:solidFill>
          <a:ln>
            <a:solidFill>
              <a:schemeClr val="tx1"/>
            </a:solidFill>
          </a:ln>
        </p:spPr>
        <p:txBody>
          <a:bodyPr>
            <a:spAutoFit/>
          </a:bodyPr>
          <a:lstStyle/>
          <a:p>
            <a:pPr algn="ctr">
              <a:defRPr/>
            </a:pPr>
            <a:endParaRPr lang="es-ES" dirty="0">
              <a:latin typeface="Arial" charset="0"/>
              <a:cs typeface="Arial" pitchFamily="34" charset="0"/>
            </a:endParaRPr>
          </a:p>
          <a:p>
            <a:pPr algn="ctr">
              <a:defRPr/>
            </a:pPr>
            <a:r>
              <a:rPr lang="es-ES" dirty="0">
                <a:latin typeface="Arial" charset="0"/>
                <a:cs typeface="Arial" pitchFamily="34" charset="0"/>
              </a:rPr>
              <a:t>DEPENDENCIA</a:t>
            </a:r>
          </a:p>
          <a:p>
            <a:pPr algn="ctr">
              <a:defRPr/>
            </a:pPr>
            <a:endParaRPr lang="es-ES" dirty="0">
              <a:latin typeface="Arial" charset="0"/>
              <a:cs typeface="Arial" pitchFamily="34" charset="0"/>
            </a:endParaRPr>
          </a:p>
        </p:txBody>
      </p:sp>
      <p:sp>
        <p:nvSpPr>
          <p:cNvPr id="6" name="5 CuadroTexto"/>
          <p:cNvSpPr txBox="1"/>
          <p:nvPr/>
        </p:nvSpPr>
        <p:spPr>
          <a:xfrm>
            <a:off x="5643563" y="2428875"/>
            <a:ext cx="2214562" cy="923925"/>
          </a:xfrm>
          <a:prstGeom prst="rect">
            <a:avLst/>
          </a:prstGeom>
          <a:solidFill>
            <a:schemeClr val="bg2">
              <a:lumMod val="60000"/>
              <a:lumOff val="40000"/>
            </a:schemeClr>
          </a:solidFill>
          <a:ln>
            <a:solidFill>
              <a:schemeClr val="tx1"/>
            </a:solidFill>
          </a:ln>
        </p:spPr>
        <p:txBody>
          <a:bodyPr>
            <a:spAutoFit/>
          </a:bodyPr>
          <a:lstStyle/>
          <a:p>
            <a:pPr algn="ctr">
              <a:defRPr/>
            </a:pPr>
            <a:endParaRPr lang="es-ES" dirty="0">
              <a:latin typeface="Arial" charset="0"/>
              <a:cs typeface="Arial" pitchFamily="34" charset="0"/>
            </a:endParaRPr>
          </a:p>
          <a:p>
            <a:pPr algn="ctr">
              <a:defRPr/>
            </a:pPr>
            <a:r>
              <a:rPr lang="es-ES" dirty="0">
                <a:latin typeface="Arial" charset="0"/>
                <a:cs typeface="Arial" pitchFamily="34" charset="0"/>
              </a:rPr>
              <a:t>DEPENDENCIA</a:t>
            </a:r>
          </a:p>
          <a:p>
            <a:pPr algn="ctr">
              <a:defRPr/>
            </a:pPr>
            <a:endParaRPr lang="es-ES" dirty="0">
              <a:latin typeface="Arial" charset="0"/>
              <a:cs typeface="Arial" pitchFamily="34" charset="0"/>
            </a:endParaRPr>
          </a:p>
        </p:txBody>
      </p:sp>
      <p:sp>
        <p:nvSpPr>
          <p:cNvPr id="94214" name="6 CuadroTexto"/>
          <p:cNvSpPr txBox="1">
            <a:spLocks noChangeArrowheads="1"/>
          </p:cNvSpPr>
          <p:nvPr/>
        </p:nvSpPr>
        <p:spPr bwMode="auto">
          <a:xfrm>
            <a:off x="785813" y="3571875"/>
            <a:ext cx="2214562" cy="92392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endParaRPr lang="es-ES" dirty="0">
              <a:latin typeface="Arial" charset="0"/>
            </a:endParaRPr>
          </a:p>
          <a:p>
            <a:pPr algn="ctr" eaLnBrk="1" hangingPunct="1"/>
            <a:r>
              <a:rPr lang="es-ES" dirty="0">
                <a:latin typeface="Arial" charset="0"/>
              </a:rPr>
              <a:t>ENTIDAD</a:t>
            </a:r>
          </a:p>
          <a:p>
            <a:pPr algn="ctr" eaLnBrk="1" hangingPunct="1"/>
            <a:endParaRPr lang="es-ES" dirty="0">
              <a:latin typeface="Arial" charset="0"/>
            </a:endParaRPr>
          </a:p>
        </p:txBody>
      </p:sp>
      <p:sp>
        <p:nvSpPr>
          <p:cNvPr id="94215" name="7 CuadroTexto"/>
          <p:cNvSpPr txBox="1">
            <a:spLocks noChangeArrowheads="1"/>
          </p:cNvSpPr>
          <p:nvPr/>
        </p:nvSpPr>
        <p:spPr bwMode="auto">
          <a:xfrm>
            <a:off x="785813" y="4786313"/>
            <a:ext cx="2214562" cy="9239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r>
              <a:rPr lang="es-ES" dirty="0">
                <a:solidFill>
                  <a:srgbClr val="162A40"/>
                </a:solidFill>
                <a:latin typeface="Arial" charset="0"/>
              </a:rPr>
              <a:t>DEPENDENCIA</a:t>
            </a:r>
          </a:p>
          <a:p>
            <a:pPr algn="ctr" eaLnBrk="1" hangingPunct="1"/>
            <a:r>
              <a:rPr lang="es-ES" dirty="0">
                <a:solidFill>
                  <a:srgbClr val="162A40"/>
                </a:solidFill>
                <a:latin typeface="Arial" charset="0"/>
              </a:rPr>
              <a:t>ENTIDAD FEDERATIVA</a:t>
            </a:r>
          </a:p>
        </p:txBody>
      </p:sp>
      <p:sp>
        <p:nvSpPr>
          <p:cNvPr id="94216" name="8 CuadroTexto"/>
          <p:cNvSpPr txBox="1">
            <a:spLocks noChangeArrowheads="1"/>
          </p:cNvSpPr>
          <p:nvPr/>
        </p:nvSpPr>
        <p:spPr bwMode="auto">
          <a:xfrm>
            <a:off x="5643563" y="3643313"/>
            <a:ext cx="2214562" cy="92392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endParaRPr lang="es-ES" dirty="0">
              <a:latin typeface="Arial" charset="0"/>
            </a:endParaRPr>
          </a:p>
          <a:p>
            <a:pPr algn="ctr" eaLnBrk="1" hangingPunct="1"/>
            <a:r>
              <a:rPr lang="es-ES" dirty="0">
                <a:latin typeface="Arial" charset="0"/>
              </a:rPr>
              <a:t>ENTIDAD</a:t>
            </a:r>
          </a:p>
          <a:p>
            <a:pPr algn="ctr" eaLnBrk="1" hangingPunct="1"/>
            <a:endParaRPr lang="es-ES" dirty="0">
              <a:latin typeface="Arial" charset="0"/>
            </a:endParaRPr>
          </a:p>
        </p:txBody>
      </p:sp>
      <p:sp>
        <p:nvSpPr>
          <p:cNvPr id="94217" name="10 CuadroTexto"/>
          <p:cNvSpPr txBox="1">
            <a:spLocks noChangeArrowheads="1"/>
          </p:cNvSpPr>
          <p:nvPr/>
        </p:nvSpPr>
        <p:spPr bwMode="auto">
          <a:xfrm>
            <a:off x="5643563" y="4786313"/>
            <a:ext cx="2214562" cy="9239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r>
              <a:rPr lang="es-ES" dirty="0">
                <a:solidFill>
                  <a:srgbClr val="162A40"/>
                </a:solidFill>
                <a:latin typeface="Arial" charset="0"/>
              </a:rPr>
              <a:t>DEPENDENCIA</a:t>
            </a:r>
          </a:p>
          <a:p>
            <a:pPr algn="ctr" eaLnBrk="1" hangingPunct="1"/>
            <a:r>
              <a:rPr lang="es-ES" dirty="0">
                <a:solidFill>
                  <a:srgbClr val="162A40"/>
                </a:solidFill>
                <a:latin typeface="Arial" charset="0"/>
              </a:rPr>
              <a:t>ENTIDAD FEDERATIVA</a:t>
            </a:r>
          </a:p>
        </p:txBody>
      </p:sp>
      <p:sp>
        <p:nvSpPr>
          <p:cNvPr id="94218" name="17 Cerrar llave"/>
          <p:cNvSpPr>
            <a:spLocks/>
          </p:cNvSpPr>
          <p:nvPr/>
        </p:nvSpPr>
        <p:spPr bwMode="auto">
          <a:xfrm>
            <a:off x="3357563" y="2500313"/>
            <a:ext cx="512762" cy="3214687"/>
          </a:xfrm>
          <a:prstGeom prst="rightBrace">
            <a:avLst>
              <a:gd name="adj1" fmla="val 8330"/>
              <a:gd name="adj2" fmla="val 50000"/>
            </a:avLst>
          </a:prstGeom>
          <a:solidFill>
            <a:srgbClr val="FFFF00"/>
          </a:solidFill>
          <a:ln w="9525" algn="ctr">
            <a:solidFill>
              <a:schemeClr val="tx1"/>
            </a:solidFill>
            <a:round/>
            <a:headEnd/>
            <a:tailEnd/>
          </a:ln>
        </p:spPr>
        <p:txBody>
          <a:bodyPr/>
          <a:lstStyle/>
          <a:p>
            <a:pPr algn="ctr"/>
            <a:endParaRPr lang="es-ES" sz="2400" dirty="0">
              <a:solidFill>
                <a:srgbClr val="FFFFFF"/>
              </a:solidFill>
            </a:endParaRPr>
          </a:p>
        </p:txBody>
      </p:sp>
      <p:sp>
        <p:nvSpPr>
          <p:cNvPr id="94219" name="18 Cerrar llave"/>
          <p:cNvSpPr>
            <a:spLocks/>
          </p:cNvSpPr>
          <p:nvPr/>
        </p:nvSpPr>
        <p:spPr bwMode="auto">
          <a:xfrm rot="10800000">
            <a:off x="4857750" y="2500313"/>
            <a:ext cx="512763" cy="3214687"/>
          </a:xfrm>
          <a:prstGeom prst="rightBrace">
            <a:avLst>
              <a:gd name="adj1" fmla="val 8330"/>
              <a:gd name="adj2" fmla="val 50000"/>
            </a:avLst>
          </a:prstGeom>
          <a:solidFill>
            <a:srgbClr val="FFFF00"/>
          </a:solidFill>
          <a:ln w="9525" algn="ctr">
            <a:solidFill>
              <a:schemeClr val="tx1"/>
            </a:solidFill>
            <a:round/>
            <a:headEnd/>
            <a:tailEnd/>
          </a:ln>
        </p:spPr>
        <p:txBody>
          <a:bodyPr/>
          <a:lstStyle/>
          <a:p>
            <a:pPr algn="ctr"/>
            <a:endParaRPr lang="es-ES" sz="2400" dirty="0">
              <a:solidFill>
                <a:srgbClr val="FFFFFF"/>
              </a:solidFill>
            </a:endParaRPr>
          </a:p>
        </p:txBody>
      </p:sp>
      <p:sp>
        <p:nvSpPr>
          <p:cNvPr id="94220" name="19 Flecha izquierda y derecha"/>
          <p:cNvSpPr>
            <a:spLocks noChangeArrowheads="1"/>
          </p:cNvSpPr>
          <p:nvPr/>
        </p:nvSpPr>
        <p:spPr bwMode="auto">
          <a:xfrm>
            <a:off x="4000500" y="3857625"/>
            <a:ext cx="714375" cy="484188"/>
          </a:xfrm>
          <a:prstGeom prst="leftRightArrow">
            <a:avLst>
              <a:gd name="adj1" fmla="val 50000"/>
              <a:gd name="adj2" fmla="val 50048"/>
            </a:avLst>
          </a:prstGeom>
          <a:solidFill>
            <a:schemeClr val="tx2"/>
          </a:solidFill>
          <a:ln w="9525" algn="ctr">
            <a:solidFill>
              <a:schemeClr val="tx1"/>
            </a:solidFill>
            <a:round/>
            <a:headEnd/>
            <a:tailEnd/>
          </a:ln>
        </p:spPr>
        <p:txBody>
          <a:bodyPr/>
          <a:lstStyle/>
          <a:p>
            <a:pPr algn="ctr"/>
            <a:endParaRPr lang="es-ES" sz="2400" dirty="0">
              <a:solidFill>
                <a:srgbClr val="FFFFFF"/>
              </a:solidFill>
            </a:endParaRPr>
          </a:p>
        </p:txBody>
      </p:sp>
      <p:sp>
        <p:nvSpPr>
          <p:cNvPr id="94221" name="20 CuadroTexto"/>
          <p:cNvSpPr txBox="1">
            <a:spLocks noChangeArrowheads="1"/>
          </p:cNvSpPr>
          <p:nvPr/>
        </p:nvSpPr>
        <p:spPr bwMode="auto">
          <a:xfrm>
            <a:off x="500063" y="5934075"/>
            <a:ext cx="8143875" cy="647700"/>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r>
              <a:rPr lang="es-ES" dirty="0">
                <a:latin typeface="Arial" charset="0"/>
              </a:rPr>
              <a:t>CUANDO LA DEPENDENCIA O ENTIDAD CONTRATE A UN TERCERO POR NO TENER CAPACIDAD, LE APLICARA LA </a:t>
            </a:r>
            <a:r>
              <a:rPr lang="es-ES" dirty="0" smtClean="0">
                <a:latin typeface="Arial" charset="0"/>
              </a:rPr>
              <a:t>LAASSP Y LA LOPSRM</a:t>
            </a:r>
            <a:endParaRPr lang="es-ES" dirty="0">
              <a:latin typeface="Arial" charset="0"/>
            </a:endParaRPr>
          </a:p>
        </p:txBody>
      </p:sp>
      <p:sp>
        <p:nvSpPr>
          <p:cNvPr id="94222" name="13 CuadroTexto"/>
          <p:cNvSpPr txBox="1">
            <a:spLocks noChangeArrowheads="1"/>
          </p:cNvSpPr>
          <p:nvPr/>
        </p:nvSpPr>
        <p:spPr bwMode="auto">
          <a:xfrm>
            <a:off x="8485188" y="6550025"/>
            <a:ext cx="65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s-ES" sz="1400" dirty="0">
                <a:solidFill>
                  <a:srgbClr val="FFFFFF"/>
                </a:solidFill>
              </a:rPr>
              <a:t>Art 1L</a:t>
            </a:r>
          </a:p>
        </p:txBody>
      </p:sp>
    </p:spTree>
    <p:extLst>
      <p:ext uri="{BB962C8B-B14F-4D97-AF65-F5344CB8AC3E}">
        <p14:creationId xmlns:p14="http://schemas.microsoft.com/office/powerpoint/2010/main" val="30225200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428625" y="142875"/>
            <a:ext cx="8072438" cy="857250"/>
          </a:xfrm>
          <a:solidFill>
            <a:schemeClr val="tx2">
              <a:lumMod val="20000"/>
              <a:lumOff val="80000"/>
            </a:schemeClr>
          </a:solidFill>
        </p:spPr>
        <p:txBody>
          <a:bodyPr anchor="b">
            <a:noAutofit/>
          </a:bodyPr>
          <a:lstStyle/>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endParaRPr lang="es-ES" sz="2400" b="1" dirty="0" smtClean="0"/>
          </a:p>
          <a:p>
            <a:pPr marL="0" indent="0" algn="ctr" eaLnBrk="1" hangingPunct="1">
              <a:buFont typeface="Wingdings" pitchFamily="2" charset="2"/>
              <a:buNone/>
              <a:defRPr/>
            </a:pPr>
            <a:r>
              <a:rPr lang="es-ES" sz="2400" b="1" dirty="0" smtClean="0"/>
              <a:t>QUE COMPRENDEN LAS ADQUISICIONES, ARRENDAMIENTOS Y SERVICIOS</a:t>
            </a:r>
          </a:p>
        </p:txBody>
      </p:sp>
      <p:sp>
        <p:nvSpPr>
          <p:cNvPr id="4" name="3 Marcador de contenido"/>
          <p:cNvSpPr>
            <a:spLocks noGrp="1"/>
          </p:cNvSpPr>
          <p:nvPr>
            <p:ph sz="half" idx="4294967295"/>
          </p:nvPr>
        </p:nvSpPr>
        <p:spPr>
          <a:xfrm>
            <a:off x="457200" y="1285875"/>
            <a:ext cx="8115300" cy="5214938"/>
          </a:xfrm>
          <a:solidFill>
            <a:schemeClr val="bg2">
              <a:lumMod val="20000"/>
              <a:lumOff val="80000"/>
            </a:schemeClr>
          </a:solidFill>
        </p:spPr>
        <p:txBody>
          <a:bodyPr/>
          <a:lstStyle/>
          <a:p>
            <a:pPr marL="533400" indent="-533400" algn="just" eaLnBrk="1" hangingPunct="1">
              <a:buFont typeface="Wingdings" pitchFamily="2" charset="2"/>
              <a:buNone/>
              <a:defRPr/>
            </a:pPr>
            <a:r>
              <a:rPr lang="es-ES" sz="1600" b="1" dirty="0" smtClean="0">
                <a:solidFill>
                  <a:srgbClr val="001933"/>
                </a:solidFill>
                <a:latin typeface="Arial" pitchFamily="34" charset="0"/>
              </a:rPr>
              <a:t>I.      ADQUISICIONES Y ARRENDAMIENTOS DE BIENES MUEBLES</a:t>
            </a:r>
          </a:p>
          <a:p>
            <a:pPr marL="533400" indent="-533400" algn="just" eaLnBrk="1" hangingPunct="1">
              <a:defRPr/>
            </a:pPr>
            <a:endParaRPr lang="es-ES" sz="1600" b="1" dirty="0" smtClean="0">
              <a:solidFill>
                <a:srgbClr val="001933"/>
              </a:solidFill>
              <a:latin typeface="Arial" pitchFamily="34" charset="0"/>
            </a:endParaRPr>
          </a:p>
          <a:p>
            <a:pPr marL="533400" indent="-533400" algn="just" eaLnBrk="1" hangingPunct="1">
              <a:buFont typeface="Wingdings" pitchFamily="2" charset="2"/>
              <a:buNone/>
              <a:defRPr/>
            </a:pPr>
            <a:r>
              <a:rPr lang="es-ES" sz="1600" b="1" dirty="0" smtClean="0">
                <a:solidFill>
                  <a:srgbClr val="001933"/>
                </a:solidFill>
                <a:latin typeface="Arial" pitchFamily="34" charset="0"/>
              </a:rPr>
              <a:t>II.  ADQUISICIONES DE BIENES MUEBLES QUE DEBAN INCORPORARSE, ADHERIRSE A UN INMUEBLE, QUE SEAN NECESARIOS PARA LA REALIZACIÓN DE LAS OBRAS PUBLICAS </a:t>
            </a:r>
            <a:r>
              <a:rPr lang="es-ES" sz="1600" b="1" dirty="0" smtClean="0">
                <a:solidFill>
                  <a:srgbClr val="A50021"/>
                </a:solidFill>
                <a:latin typeface="Arial" pitchFamily="34" charset="0"/>
              </a:rPr>
              <a:t>POR ADMINISTRACIÓN DIRECTA O LOS QUE SUMINISTREN LAS DEPENDENCIAS Y ENTIDADES DE ACUERDO CON LO PACTADO EN LOS CONTRATOS DE OBRA PÚBLICA.</a:t>
            </a:r>
          </a:p>
          <a:p>
            <a:pPr marL="533400" indent="-533400" algn="just" eaLnBrk="1" hangingPunct="1">
              <a:defRPr/>
            </a:pPr>
            <a:endParaRPr lang="es-ES" sz="1600" b="1" dirty="0" smtClean="0">
              <a:solidFill>
                <a:srgbClr val="A50021"/>
              </a:solidFill>
              <a:latin typeface="Arial" pitchFamily="34" charset="0"/>
            </a:endParaRPr>
          </a:p>
          <a:p>
            <a:pPr marL="533400" indent="-533400" algn="just" eaLnBrk="1" hangingPunct="1">
              <a:buFont typeface="Wingdings" pitchFamily="2" charset="2"/>
              <a:buNone/>
              <a:defRPr/>
            </a:pPr>
            <a:r>
              <a:rPr lang="es-ES" sz="1600" b="1" dirty="0" smtClean="0">
                <a:solidFill>
                  <a:srgbClr val="001933"/>
                </a:solidFill>
                <a:latin typeface="Arial" pitchFamily="34" charset="0"/>
              </a:rPr>
              <a:t>III.   ADQUISICIONES DE BIENES MUEBLES QUE INCLUYAN LA INSTALACIÓN, POR PARTE DEL PROVEEDOR, EN INMUEBLES, </a:t>
            </a:r>
            <a:r>
              <a:rPr lang="es-ES" sz="1600" b="1" dirty="0" smtClean="0">
                <a:solidFill>
                  <a:srgbClr val="A50021"/>
                </a:solidFill>
                <a:latin typeface="Arial" pitchFamily="34" charset="0"/>
              </a:rPr>
              <a:t>QUE SE ENCUENTREN BAJO LA RESPONSABILIDAD DE LA DEPENDENCIA,</a:t>
            </a:r>
            <a:r>
              <a:rPr lang="es-ES" sz="1600" b="1" dirty="0" smtClean="0">
                <a:solidFill>
                  <a:srgbClr val="001933"/>
                </a:solidFill>
                <a:latin typeface="Arial" pitchFamily="34" charset="0"/>
              </a:rPr>
              <a:t> CUANDO SU PRECIO SEA SUPERIOR AL DE SU INSTALACIÓN.</a:t>
            </a:r>
          </a:p>
          <a:p>
            <a:pPr marL="533400" indent="-533400" algn="just" eaLnBrk="1" hangingPunct="1">
              <a:defRPr/>
            </a:pPr>
            <a:endParaRPr lang="es-ES" sz="1600" b="1" dirty="0" smtClean="0">
              <a:solidFill>
                <a:srgbClr val="001933"/>
              </a:solidFill>
              <a:latin typeface="Arial" pitchFamily="34" charset="0"/>
            </a:endParaRPr>
          </a:p>
          <a:p>
            <a:pPr marL="533400" indent="-533400" algn="just" eaLnBrk="1" hangingPunct="1">
              <a:buFont typeface="Wingdings" pitchFamily="2" charset="2"/>
              <a:buNone/>
              <a:defRPr/>
            </a:pPr>
            <a:r>
              <a:rPr lang="es-ES" sz="1600" b="1" dirty="0" smtClean="0">
                <a:solidFill>
                  <a:srgbClr val="000000"/>
                </a:solidFill>
                <a:latin typeface="Arial" pitchFamily="34" charset="0"/>
              </a:rPr>
              <a:t>IV.</a:t>
            </a:r>
            <a:r>
              <a:rPr lang="es-ES" sz="1600" b="1" dirty="0" smtClean="0">
                <a:solidFill>
                  <a:srgbClr val="A50021"/>
                </a:solidFill>
                <a:latin typeface="Arial" pitchFamily="34" charset="0"/>
              </a:rPr>
              <a:t>    LA CONTRATACIÓN DE</a:t>
            </a:r>
            <a:r>
              <a:rPr lang="es-ES" sz="1600" b="1" dirty="0" smtClean="0">
                <a:solidFill>
                  <a:srgbClr val="001933"/>
                </a:solidFill>
                <a:latin typeface="Arial" pitchFamily="34" charset="0"/>
              </a:rPr>
              <a:t> LOS SERVICIOS RELATIVOS A BIENES MUEBLES QUE SE ENCUENTREN INCORPORADOS O ADHERIDOS A INMUEBLES, CUYO MANTENIMIENTO NO IMPLIQUE MODIFICACIÓN ALGUNA AL PROPIO INMUEBLE, Y SEA PRESTADO POR PERSONA CUYA ACTIVIDAD COMERCIAL CORRESPONDA AL SERVICIO REQUERIDO</a:t>
            </a:r>
          </a:p>
        </p:txBody>
      </p:sp>
    </p:spTree>
    <p:extLst>
      <p:ext uri="{BB962C8B-B14F-4D97-AF65-F5344CB8AC3E}">
        <p14:creationId xmlns:p14="http://schemas.microsoft.com/office/powerpoint/2010/main" val="4322577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500063" y="142875"/>
            <a:ext cx="8001000" cy="857250"/>
          </a:xfrm>
          <a:solidFill>
            <a:schemeClr val="tx2">
              <a:lumMod val="20000"/>
              <a:lumOff val="80000"/>
            </a:schemeClr>
          </a:solidFill>
        </p:spPr>
        <p:txBody>
          <a:bodyPr anchor="b"/>
          <a:lstStyle/>
          <a:p>
            <a:pPr marL="0" indent="0" algn="ctr" eaLnBrk="1" hangingPunct="1">
              <a:buFont typeface="Wingdings" pitchFamily="2" charset="2"/>
              <a:buNone/>
              <a:defRPr/>
            </a:pPr>
            <a:r>
              <a:rPr lang="es-ES" sz="2400" b="1" dirty="0" smtClean="0">
                <a:solidFill>
                  <a:srgbClr val="001933"/>
                </a:solidFill>
              </a:rPr>
              <a:t>QUE COMPRENDEN LAS ADQUISICIONES, ARRENDAMIENTOS Y SERVICIOS</a:t>
            </a:r>
          </a:p>
        </p:txBody>
      </p:sp>
      <p:sp>
        <p:nvSpPr>
          <p:cNvPr id="4" name="3 Marcador de contenido"/>
          <p:cNvSpPr>
            <a:spLocks noGrp="1"/>
          </p:cNvSpPr>
          <p:nvPr>
            <p:ph sz="half" idx="4294967295"/>
          </p:nvPr>
        </p:nvSpPr>
        <p:spPr>
          <a:xfrm>
            <a:off x="468313" y="1268413"/>
            <a:ext cx="8115300" cy="5357812"/>
          </a:xfrm>
          <a:solidFill>
            <a:schemeClr val="bg2">
              <a:lumMod val="20000"/>
              <a:lumOff val="80000"/>
            </a:schemeClr>
          </a:solidFill>
        </p:spPr>
        <p:txBody>
          <a:bodyPr>
            <a:normAutofit lnSpcReduction="10000"/>
          </a:bodyPr>
          <a:lstStyle/>
          <a:p>
            <a:pPr algn="just" eaLnBrk="1" hangingPunct="1">
              <a:buFont typeface="Wingdings" pitchFamily="2" charset="2"/>
              <a:buNone/>
              <a:defRPr/>
            </a:pPr>
            <a:endParaRPr lang="es-ES" sz="1400" b="1" dirty="0" smtClean="0">
              <a:solidFill>
                <a:srgbClr val="001933"/>
              </a:solidFill>
              <a:latin typeface="Arial" pitchFamily="34" charset="0"/>
            </a:endParaRPr>
          </a:p>
          <a:p>
            <a:pPr algn="just" eaLnBrk="1" hangingPunct="1">
              <a:buFont typeface="Wingdings" pitchFamily="2" charset="2"/>
              <a:buNone/>
              <a:defRPr/>
            </a:pPr>
            <a:r>
              <a:rPr lang="es-ES" sz="1400" b="1" dirty="0" smtClean="0">
                <a:solidFill>
                  <a:srgbClr val="001933"/>
                </a:solidFill>
                <a:latin typeface="Arial" pitchFamily="34" charset="0"/>
              </a:rPr>
              <a:t>V</a:t>
            </a:r>
            <a:r>
              <a:rPr lang="es-ES" sz="1400" b="1" dirty="0" smtClean="0">
                <a:solidFill>
                  <a:srgbClr val="001933"/>
                </a:solidFill>
                <a:latin typeface="Arial" pitchFamily="34" charset="0"/>
                <a:cs typeface="Arial" pitchFamily="34" charset="0"/>
              </a:rPr>
              <a:t>. LA RECONSTRUCCIÓN Y MANTENIMIENTO DE BIENES MUEBLES; MAQUILA; SEGUROS; TRANSPORTACIÓN DE BIENES MUEBLES O PERSONAS, Y CONTRATACIÓN DE SERVICIOS DE LIMPIEZA Y VIGILANCIA</a:t>
            </a:r>
          </a:p>
          <a:p>
            <a:pPr algn="just" eaLnBrk="1" hangingPunct="1">
              <a:defRPr/>
            </a:pPr>
            <a:endParaRPr lang="es-ES" sz="1400" b="1" dirty="0" smtClean="0">
              <a:solidFill>
                <a:srgbClr val="001933"/>
              </a:solidFill>
              <a:latin typeface="Arial" pitchFamily="34" charset="0"/>
              <a:cs typeface="Arial" pitchFamily="34" charset="0"/>
            </a:endParaRPr>
          </a:p>
          <a:p>
            <a:pPr algn="just" eaLnBrk="1" hangingPunct="1">
              <a:buFont typeface="Wingdings" pitchFamily="2" charset="2"/>
              <a:buNone/>
              <a:defRPr/>
            </a:pPr>
            <a:r>
              <a:rPr lang="es-ES" sz="1400" b="1" dirty="0" smtClean="0">
                <a:solidFill>
                  <a:srgbClr val="001933"/>
                </a:solidFill>
                <a:latin typeface="Arial" pitchFamily="34" charset="0"/>
                <a:cs typeface="Arial" pitchFamily="34" charset="0"/>
              </a:rPr>
              <a:t>VI. LA CONTRATACIÓN DE ARRENDAMIENTO FINANCIERO  DE BIENES MUEBLES.</a:t>
            </a:r>
          </a:p>
          <a:p>
            <a:pPr algn="just" eaLnBrk="1" hangingPunct="1">
              <a:defRPr/>
            </a:pPr>
            <a:endParaRPr lang="es-ES" sz="1400" b="1" dirty="0" smtClean="0">
              <a:solidFill>
                <a:srgbClr val="001933"/>
              </a:solidFill>
              <a:latin typeface="Arial" pitchFamily="34" charset="0"/>
              <a:cs typeface="Arial" pitchFamily="34" charset="0"/>
            </a:endParaRPr>
          </a:p>
          <a:p>
            <a:pPr algn="just" eaLnBrk="1" hangingPunct="1">
              <a:buFont typeface="Wingdings" pitchFamily="2" charset="2"/>
              <a:buNone/>
              <a:defRPr/>
            </a:pPr>
            <a:r>
              <a:rPr lang="es-ES" sz="1400" b="1" dirty="0" smtClean="0">
                <a:solidFill>
                  <a:srgbClr val="001933"/>
                </a:solidFill>
                <a:latin typeface="Arial" pitchFamily="34" charset="0"/>
                <a:cs typeface="Arial" pitchFamily="34" charset="0"/>
              </a:rPr>
              <a:t>VII. LA PRESTACIÓN DE SERVICIOS </a:t>
            </a:r>
            <a:r>
              <a:rPr lang="es-ES" sz="1400" b="1" dirty="0" smtClean="0">
                <a:solidFill>
                  <a:srgbClr val="A50021"/>
                </a:solidFill>
                <a:latin typeface="Arial" pitchFamily="34" charset="0"/>
                <a:cs typeface="Arial" pitchFamily="34" charset="0"/>
              </a:rPr>
              <a:t>(PROFESIONALES) DE LARGO PLAZO QUE INVOLUCREN RECURSOS DE VARIOS EJERCICIOS FISCALES, A CARGO DE UN INVERSIONISTA PROVEEDOR, EL CUAL SE OBLIGA A PROPORCIONARLOS CON LOS ACTIVOS QUE PROVEA POR SI O A TRAVÉS DE UN TERCERO, DE CONFORMIDAD CON UN PROYECTO PARA LA PRESTACIÓN DE DICHOS SERVICIOS.</a:t>
            </a:r>
          </a:p>
          <a:p>
            <a:pPr algn="just" eaLnBrk="1" hangingPunct="1">
              <a:buFont typeface="Wingdings" pitchFamily="2" charset="2"/>
              <a:buNone/>
              <a:defRPr/>
            </a:pPr>
            <a:endParaRPr lang="es-ES" sz="1400" b="1" dirty="0" smtClean="0">
              <a:solidFill>
                <a:srgbClr val="A50021"/>
              </a:solidFill>
              <a:latin typeface="Arial" pitchFamily="34" charset="0"/>
              <a:cs typeface="Arial" pitchFamily="34" charset="0"/>
            </a:endParaRPr>
          </a:p>
          <a:p>
            <a:pPr algn="just" eaLnBrk="1" hangingPunct="1">
              <a:buFont typeface="Wingdings" pitchFamily="2" charset="2"/>
              <a:buNone/>
              <a:defRPr/>
            </a:pPr>
            <a:r>
              <a:rPr lang="es-ES" sz="1400" b="1" dirty="0" smtClean="0">
                <a:solidFill>
                  <a:srgbClr val="001933"/>
                </a:solidFill>
                <a:latin typeface="Arial" pitchFamily="34" charset="0"/>
                <a:cs typeface="Arial" pitchFamily="34" charset="0"/>
              </a:rPr>
              <a:t>VIII. LA CONTRATACIÓN DE CONSULTORÍAS, ASESORÍAS, ESTUDIOS E INVESTIGACIONES. </a:t>
            </a:r>
            <a:r>
              <a:rPr lang="es-ES" sz="1400" b="1" dirty="0" smtClean="0">
                <a:solidFill>
                  <a:srgbClr val="A50021"/>
                </a:solidFill>
                <a:latin typeface="Arial" pitchFamily="34" charset="0"/>
                <a:cs typeface="Arial" pitchFamily="34" charset="0"/>
              </a:rPr>
              <a:t>(EXCEPTO LA CONTRATACIÓN DE SERVICIOS PERSONALES BAJO EL RÉGIMEN DE HONORARIOS)</a:t>
            </a:r>
          </a:p>
          <a:p>
            <a:pPr algn="just" eaLnBrk="1" hangingPunct="1">
              <a:buFont typeface="Wingdings" pitchFamily="2" charset="2"/>
              <a:buNone/>
              <a:defRPr/>
            </a:pPr>
            <a:endParaRPr lang="es-ES" sz="1400" b="1" dirty="0" smtClean="0">
              <a:solidFill>
                <a:srgbClr val="A50021"/>
              </a:solidFill>
              <a:latin typeface="Arial" pitchFamily="34" charset="0"/>
              <a:cs typeface="Arial" pitchFamily="34" charset="0"/>
            </a:endParaRPr>
          </a:p>
          <a:p>
            <a:pPr algn="just" eaLnBrk="1" hangingPunct="1">
              <a:buFont typeface="Wingdings" pitchFamily="2" charset="2"/>
              <a:buNone/>
              <a:defRPr/>
            </a:pPr>
            <a:r>
              <a:rPr lang="es-ES" sz="1400" b="1" dirty="0" smtClean="0">
                <a:solidFill>
                  <a:srgbClr val="001933"/>
                </a:solidFill>
                <a:latin typeface="Arial" pitchFamily="34" charset="0"/>
                <a:cs typeface="Arial" pitchFamily="34" charset="0"/>
              </a:rPr>
              <a:t>IX. EN GENERAL LOS SERVICIOS DE CUALQUIER NATURALEZA CUYA PRESTACIÓN GENERE UNA OBLIGACIÓN DE PAGO, </a:t>
            </a:r>
            <a:r>
              <a:rPr lang="es-ES" sz="1400" b="1" dirty="0" smtClean="0">
                <a:solidFill>
                  <a:srgbClr val="A50021"/>
                </a:solidFill>
                <a:latin typeface="Arial" pitchFamily="34" charset="0"/>
                <a:cs typeface="Arial" pitchFamily="34" charset="0"/>
              </a:rPr>
              <a:t>SALVO QUE LA CONTRATACIÓN</a:t>
            </a:r>
            <a:r>
              <a:rPr lang="es-ES" sz="1400" b="1" dirty="0" smtClean="0">
                <a:solidFill>
                  <a:srgbClr val="001933"/>
                </a:solidFill>
                <a:latin typeface="Arial" pitchFamily="34" charset="0"/>
                <a:cs typeface="Arial" pitchFamily="34" charset="0"/>
              </a:rPr>
              <a:t> SE ENCUENTRE REGULADO EN FORMA ESPECIFICA POR OTRAS DISPOSICIONES LEGALES. </a:t>
            </a:r>
            <a:r>
              <a:rPr lang="es-ES" sz="1400" b="1" dirty="0" smtClean="0">
                <a:solidFill>
                  <a:srgbClr val="A50021"/>
                </a:solidFill>
                <a:latin typeface="Arial" pitchFamily="34" charset="0"/>
                <a:cs typeface="Arial" pitchFamily="34" charset="0"/>
              </a:rPr>
              <a:t>CORRESPONDERÁ  A LA SFP A  SOLICITUD DE LA DEPENDENCIA DE QUE SE TRATE, DETERMINAR SI UN SERVICIO SE UBICA EN LA HIPÓTESIS DE ESTA FRACCIÓN.</a:t>
            </a:r>
            <a:r>
              <a:rPr lang="es-ES" sz="1400" b="1" dirty="0" smtClean="0">
                <a:solidFill>
                  <a:srgbClr val="001933"/>
                </a:solidFill>
                <a:latin typeface="Arial" pitchFamily="34" charset="0"/>
                <a:cs typeface="Arial" pitchFamily="34" charset="0"/>
              </a:rPr>
              <a:t>                                                                                    Art 3L</a:t>
            </a:r>
          </a:p>
        </p:txBody>
      </p:sp>
    </p:spTree>
    <p:extLst>
      <p:ext uri="{BB962C8B-B14F-4D97-AF65-F5344CB8AC3E}">
        <p14:creationId xmlns:p14="http://schemas.microsoft.com/office/powerpoint/2010/main" val="1421786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395288" y="188913"/>
            <a:ext cx="4068762" cy="1000125"/>
          </a:xfrm>
          <a:solidFill>
            <a:schemeClr val="bg2">
              <a:lumMod val="60000"/>
              <a:lumOff val="40000"/>
            </a:schemeClr>
          </a:solidFill>
          <a:ln>
            <a:solidFill>
              <a:schemeClr val="tx1"/>
            </a:solidFill>
          </a:ln>
        </p:spPr>
        <p:txBody>
          <a:bodyPr anchor="ctr">
            <a:noAutofit/>
          </a:bodyPr>
          <a:lstStyle/>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r>
              <a:rPr lang="es-ES" sz="2400" dirty="0" smtClean="0">
                <a:latin typeface="Franklin Gothic Medium" pitchFamily="34" charset="0"/>
              </a:rPr>
              <a:t>OBRA PÚBLICA</a:t>
            </a:r>
          </a:p>
          <a:p>
            <a:pPr marL="0" indent="0" algn="ctr" eaLnBrk="1" hangingPunct="1">
              <a:lnSpc>
                <a:spcPct val="80000"/>
              </a:lnSpc>
              <a:buFont typeface="Wingdings" pitchFamily="2" charset="2"/>
              <a:buNone/>
              <a:defRPr/>
            </a:pPr>
            <a:r>
              <a:rPr lang="es-ES" sz="1200" dirty="0" smtClean="0">
                <a:latin typeface="Franklin Gothic Medium" pitchFamily="34" charset="0"/>
              </a:rPr>
              <a:t>ART 3L</a:t>
            </a: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endParaRPr lang="es-ES" sz="2400" dirty="0" smtClean="0">
              <a:latin typeface="Franklin Gothic Medium" pitchFamily="34" charset="0"/>
            </a:endParaRPr>
          </a:p>
          <a:p>
            <a:pPr marL="0" indent="0" algn="ctr" eaLnBrk="1" hangingPunct="1">
              <a:lnSpc>
                <a:spcPct val="80000"/>
              </a:lnSpc>
              <a:buFont typeface="Wingdings" pitchFamily="2" charset="2"/>
              <a:buNone/>
              <a:defRPr/>
            </a:pPr>
            <a:r>
              <a:rPr lang="es-ES" sz="2400" dirty="0" smtClean="0">
                <a:latin typeface="Franklin Gothic Medium" pitchFamily="34" charset="0"/>
              </a:rPr>
              <a:t>OBRAS PUBLICAS</a:t>
            </a:r>
          </a:p>
          <a:p>
            <a:pPr marL="0" indent="0" algn="ctr" eaLnBrk="1" hangingPunct="1">
              <a:lnSpc>
                <a:spcPct val="80000"/>
              </a:lnSpc>
              <a:buFont typeface="Wingdings" pitchFamily="2" charset="2"/>
              <a:buNone/>
              <a:defRPr/>
            </a:pPr>
            <a:r>
              <a:rPr lang="es-ES" sz="2400" dirty="0" smtClean="0">
                <a:latin typeface="Franklin Gothic Medium" pitchFamily="34" charset="0"/>
              </a:rPr>
              <a:t>ART. 3OBRA</a:t>
            </a:r>
          </a:p>
        </p:txBody>
      </p:sp>
      <p:sp>
        <p:nvSpPr>
          <p:cNvPr id="146434" name="4 Marcador de texto"/>
          <p:cNvSpPr>
            <a:spLocks noGrp="1"/>
          </p:cNvSpPr>
          <p:nvPr>
            <p:ph type="body" sz="half" idx="4294967295"/>
          </p:nvPr>
        </p:nvSpPr>
        <p:spPr>
          <a:xfrm>
            <a:off x="4643438" y="188913"/>
            <a:ext cx="4071937" cy="1000125"/>
          </a:xfrm>
          <a:solidFill>
            <a:schemeClr val="tx2">
              <a:lumMod val="20000"/>
              <a:lumOff val="80000"/>
            </a:schemeClr>
          </a:solidFill>
          <a:ln>
            <a:solidFill>
              <a:schemeClr val="tx1"/>
            </a:solidFill>
          </a:ln>
        </p:spPr>
        <p:txBody>
          <a:bodyPr anchor="ctr"/>
          <a:lstStyle/>
          <a:p>
            <a:pPr marL="0" indent="0" algn="ctr" eaLnBrk="1" hangingPunct="1">
              <a:buFont typeface="Wingdings" pitchFamily="2" charset="2"/>
              <a:buNone/>
            </a:pPr>
            <a:r>
              <a:rPr lang="es-ES" sz="2800" dirty="0" smtClean="0">
                <a:latin typeface="Franklin Gothic Medium" pitchFamily="34" charset="0"/>
              </a:rPr>
              <a:t>SERVICIOS</a:t>
            </a:r>
          </a:p>
          <a:p>
            <a:pPr marL="0" indent="0" algn="ctr" eaLnBrk="1" hangingPunct="1">
              <a:buFont typeface="Wingdings" pitchFamily="2" charset="2"/>
              <a:buNone/>
            </a:pPr>
            <a:r>
              <a:rPr lang="es-ES" sz="1400" dirty="0" smtClean="0">
                <a:latin typeface="Franklin Gothic Medium" pitchFamily="34" charset="0"/>
              </a:rPr>
              <a:t>ART.4L</a:t>
            </a:r>
          </a:p>
        </p:txBody>
      </p:sp>
      <p:sp>
        <p:nvSpPr>
          <p:cNvPr id="4" name="3 Marcador de contenido"/>
          <p:cNvSpPr>
            <a:spLocks noGrp="1"/>
          </p:cNvSpPr>
          <p:nvPr>
            <p:ph sz="quarter" idx="4294967295"/>
          </p:nvPr>
        </p:nvSpPr>
        <p:spPr>
          <a:xfrm>
            <a:off x="468313" y="1412875"/>
            <a:ext cx="4043362" cy="5072063"/>
          </a:xfrm>
          <a:solidFill>
            <a:schemeClr val="bg2">
              <a:lumMod val="60000"/>
              <a:lumOff val="40000"/>
            </a:schemeClr>
          </a:solidFill>
          <a:ln>
            <a:solidFill>
              <a:schemeClr val="tx1"/>
            </a:solidFill>
          </a:ln>
        </p:spPr>
        <p:txBody>
          <a:bodyPr>
            <a:normAutofit/>
          </a:bodyPr>
          <a:lstStyle/>
          <a:p>
            <a:pPr eaLnBrk="1" hangingPunct="1">
              <a:buFont typeface="Wingdings" pitchFamily="2" charset="2"/>
              <a:buNone/>
              <a:defRPr/>
            </a:pPr>
            <a:r>
              <a:rPr lang="es-ES" sz="2400" dirty="0" smtClean="0"/>
              <a:t>    LOS TRABAJOS QUE TENGAN POR OBJETO:</a:t>
            </a:r>
          </a:p>
          <a:p>
            <a:pPr eaLnBrk="1" hangingPunct="1">
              <a:defRPr/>
            </a:pPr>
            <a:r>
              <a:rPr lang="es-ES" sz="2000" dirty="0" smtClean="0"/>
              <a:t>CONSTRUIR</a:t>
            </a:r>
          </a:p>
          <a:p>
            <a:pPr eaLnBrk="1" hangingPunct="1">
              <a:defRPr/>
            </a:pPr>
            <a:r>
              <a:rPr lang="es-ES" sz="2000" dirty="0" smtClean="0"/>
              <a:t>INSTALAR</a:t>
            </a:r>
          </a:p>
          <a:p>
            <a:pPr eaLnBrk="1" hangingPunct="1">
              <a:defRPr/>
            </a:pPr>
            <a:r>
              <a:rPr lang="es-ES" sz="2000" dirty="0" smtClean="0"/>
              <a:t>AMPLIAR </a:t>
            </a:r>
          </a:p>
          <a:p>
            <a:pPr eaLnBrk="1" hangingPunct="1">
              <a:defRPr/>
            </a:pPr>
            <a:r>
              <a:rPr lang="es-ES" sz="2000" dirty="0" smtClean="0"/>
              <a:t>ADECUAR</a:t>
            </a:r>
          </a:p>
          <a:p>
            <a:pPr eaLnBrk="1" hangingPunct="1">
              <a:defRPr/>
            </a:pPr>
            <a:r>
              <a:rPr lang="es-ES" sz="2000" dirty="0" smtClean="0"/>
              <a:t> REMODELAR</a:t>
            </a:r>
          </a:p>
          <a:p>
            <a:pPr eaLnBrk="1" hangingPunct="1">
              <a:defRPr/>
            </a:pPr>
            <a:r>
              <a:rPr lang="es-ES" sz="2000" dirty="0" smtClean="0"/>
              <a:t> RESTAURAR</a:t>
            </a:r>
          </a:p>
          <a:p>
            <a:pPr eaLnBrk="1" hangingPunct="1">
              <a:defRPr/>
            </a:pPr>
            <a:r>
              <a:rPr lang="es-ES" sz="2000" dirty="0" smtClean="0"/>
              <a:t> CONSERVAR </a:t>
            </a:r>
          </a:p>
          <a:p>
            <a:pPr eaLnBrk="1" hangingPunct="1">
              <a:defRPr/>
            </a:pPr>
            <a:r>
              <a:rPr lang="es-ES" sz="2000" dirty="0" smtClean="0"/>
              <a:t>MANTENER</a:t>
            </a:r>
          </a:p>
          <a:p>
            <a:pPr eaLnBrk="1" hangingPunct="1">
              <a:defRPr/>
            </a:pPr>
            <a:r>
              <a:rPr lang="es-ES" sz="2000" dirty="0" smtClean="0"/>
              <a:t>MODIFICAR</a:t>
            </a:r>
          </a:p>
          <a:p>
            <a:pPr eaLnBrk="1" hangingPunct="1">
              <a:defRPr/>
            </a:pPr>
            <a:r>
              <a:rPr lang="es-ES" sz="2000" dirty="0" smtClean="0"/>
              <a:t> Y DEMOLER </a:t>
            </a:r>
          </a:p>
          <a:p>
            <a:pPr algn="ctr" eaLnBrk="1" hangingPunct="1">
              <a:buFont typeface="Wingdings" pitchFamily="2" charset="2"/>
              <a:buNone/>
              <a:defRPr/>
            </a:pPr>
            <a:r>
              <a:rPr lang="es-ES" sz="2000" dirty="0" smtClean="0"/>
              <a:t>BIENES INMUEBLES</a:t>
            </a:r>
          </a:p>
        </p:txBody>
      </p:sp>
      <p:sp>
        <p:nvSpPr>
          <p:cNvPr id="146436" name="5 Marcador de contenido"/>
          <p:cNvSpPr>
            <a:spLocks noGrp="1"/>
          </p:cNvSpPr>
          <p:nvPr>
            <p:ph sz="quarter" idx="4294967295"/>
          </p:nvPr>
        </p:nvSpPr>
        <p:spPr>
          <a:xfrm>
            <a:off x="4643438" y="1412875"/>
            <a:ext cx="4041775" cy="5072063"/>
          </a:xfrm>
          <a:solidFill>
            <a:schemeClr val="tx2">
              <a:lumMod val="20000"/>
              <a:lumOff val="80000"/>
            </a:schemeClr>
          </a:solidFill>
          <a:ln>
            <a:solidFill>
              <a:schemeClr val="tx1"/>
            </a:solidFill>
          </a:ln>
        </p:spPr>
        <p:txBody>
          <a:bodyPr/>
          <a:lstStyle/>
          <a:p>
            <a:pPr algn="just" eaLnBrk="1" hangingPunct="1">
              <a:buFont typeface="Wingdings" pitchFamily="2" charset="2"/>
              <a:buNone/>
            </a:pPr>
            <a:r>
              <a:rPr lang="es-ES" sz="2400" dirty="0" smtClean="0"/>
              <a:t>    LOS TRABAJOS QUE TENGAN POR OBJETO:</a:t>
            </a:r>
          </a:p>
          <a:p>
            <a:pPr algn="just" eaLnBrk="1" hangingPunct="1">
              <a:buFont typeface="Wingdings" pitchFamily="2" charset="2"/>
              <a:buNone/>
            </a:pPr>
            <a:endParaRPr lang="es-ES" sz="2400" dirty="0" smtClean="0"/>
          </a:p>
          <a:p>
            <a:pPr algn="just" eaLnBrk="1" hangingPunct="1"/>
            <a:r>
              <a:rPr lang="es-ES" sz="2000" dirty="0" smtClean="0"/>
              <a:t>REALIZAR PROYECTOS</a:t>
            </a:r>
          </a:p>
          <a:p>
            <a:pPr algn="just" eaLnBrk="1" hangingPunct="1"/>
            <a:r>
              <a:rPr lang="es-ES" sz="2000" dirty="0" smtClean="0"/>
              <a:t>INVESTIGACIONES</a:t>
            </a:r>
          </a:p>
          <a:p>
            <a:pPr algn="just" eaLnBrk="1" hangingPunct="1"/>
            <a:r>
              <a:rPr lang="es-ES" sz="2000" dirty="0" smtClean="0"/>
              <a:t>ESTUDIOS</a:t>
            </a:r>
          </a:p>
          <a:p>
            <a:pPr algn="just" eaLnBrk="1" hangingPunct="1"/>
            <a:r>
              <a:rPr lang="es-ES" sz="2000" dirty="0" smtClean="0"/>
              <a:t> ASESORIAS</a:t>
            </a:r>
          </a:p>
          <a:p>
            <a:pPr algn="just" eaLnBrk="1" hangingPunct="1"/>
            <a:r>
              <a:rPr lang="es-ES" sz="2000" dirty="0" smtClean="0"/>
              <a:t>CONSULTORÍAS</a:t>
            </a:r>
          </a:p>
          <a:p>
            <a:pPr algn="just" eaLnBrk="1" hangingPunct="1"/>
            <a:r>
              <a:rPr lang="es-ES" sz="2000" dirty="0" smtClean="0"/>
              <a:t>DIRECCIÓN </a:t>
            </a:r>
          </a:p>
          <a:p>
            <a:pPr algn="just" eaLnBrk="1" hangingPunct="1"/>
            <a:r>
              <a:rPr lang="es-ES" sz="2000" dirty="0" smtClean="0"/>
              <a:t>SUPERVISIÓN</a:t>
            </a:r>
          </a:p>
          <a:p>
            <a:pPr algn="ctr" eaLnBrk="1" hangingPunct="1">
              <a:buFont typeface="Wingdings" pitchFamily="2" charset="2"/>
              <a:buNone/>
            </a:pPr>
            <a:endParaRPr lang="es-ES" sz="2400" dirty="0" smtClean="0"/>
          </a:p>
        </p:txBody>
      </p:sp>
    </p:spTree>
    <p:extLst>
      <p:ext uri="{BB962C8B-B14F-4D97-AF65-F5344CB8AC3E}">
        <p14:creationId xmlns:p14="http://schemas.microsoft.com/office/powerpoint/2010/main" val="15355114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260350"/>
            <a:ext cx="8229600" cy="882650"/>
          </a:xfrm>
          <a:solidFill>
            <a:schemeClr val="accent6">
              <a:lumMod val="40000"/>
              <a:lumOff val="60000"/>
            </a:schemeClr>
          </a:solidFill>
        </p:spPr>
        <p:txBody>
          <a:bodyPr>
            <a:normAutofit/>
          </a:bodyPr>
          <a:lstStyle/>
          <a:p>
            <a:pPr>
              <a:defRPr/>
            </a:pPr>
            <a:r>
              <a:rPr lang="es-MX" dirty="0" smtClean="0">
                <a:effectLst>
                  <a:outerShdw blurRad="38100" dist="38100" dir="2700000" algn="tl">
                    <a:srgbClr val="000000"/>
                  </a:outerShdw>
                </a:effectLst>
              </a:rPr>
              <a:t>Pobalines  (PBLs) </a:t>
            </a:r>
          </a:p>
        </p:txBody>
      </p:sp>
      <p:sp>
        <p:nvSpPr>
          <p:cNvPr id="3" name="2 Marcador de contenido"/>
          <p:cNvSpPr>
            <a:spLocks noGrp="1"/>
          </p:cNvSpPr>
          <p:nvPr>
            <p:ph idx="4294967295"/>
          </p:nvPr>
        </p:nvSpPr>
        <p:spPr>
          <a:xfrm>
            <a:off x="457200" y="1600200"/>
            <a:ext cx="8229600" cy="1804988"/>
          </a:xfrm>
        </p:spPr>
        <p:txBody>
          <a:bodyPr/>
          <a:lstStyle/>
          <a:p>
            <a:pPr algn="just">
              <a:buFont typeface="Wingdings" pitchFamily="2" charset="2"/>
              <a:buNone/>
              <a:defRPr/>
            </a:pPr>
            <a:r>
              <a:rPr lang="es-MX" sz="2400" dirty="0" smtClean="0"/>
              <a:t>     Los titulares de las dependencias y los órganos de gobierno de las entidades  emitirán bajo su responsabilidad y de conformidad  con este mismo ordenamiento  las políticas bases y lineamientos para las AAS y las OPSRM</a:t>
            </a:r>
          </a:p>
        </p:txBody>
      </p:sp>
      <p:sp>
        <p:nvSpPr>
          <p:cNvPr id="103428" name="3 CuadroTexto"/>
          <p:cNvSpPr txBox="1">
            <a:spLocks noChangeArrowheads="1"/>
          </p:cNvSpPr>
          <p:nvPr/>
        </p:nvSpPr>
        <p:spPr bwMode="auto">
          <a:xfrm>
            <a:off x="755576" y="3644900"/>
            <a:ext cx="7786687" cy="1552575"/>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just" eaLnBrk="1" hangingPunct="1"/>
            <a:r>
              <a:rPr lang="es-MX" sz="2400" dirty="0">
                <a:solidFill>
                  <a:srgbClr val="FFFFFF"/>
                </a:solidFill>
              </a:rPr>
              <a:t>Deberán corresponder a precisiones complementarias a las disposiciones de la Ley y el Reglamento, que resultaran aplicables en lo interno a cada dependencia o entidad</a:t>
            </a:r>
          </a:p>
        </p:txBody>
      </p:sp>
      <p:sp>
        <p:nvSpPr>
          <p:cNvPr id="5" name="4 CuadroTexto"/>
          <p:cNvSpPr txBox="1"/>
          <p:nvPr/>
        </p:nvSpPr>
        <p:spPr>
          <a:xfrm>
            <a:off x="755576" y="5786438"/>
            <a:ext cx="7858125" cy="701675"/>
          </a:xfrm>
          <a:prstGeom prst="rect">
            <a:avLst/>
          </a:prstGeom>
          <a:solidFill>
            <a:schemeClr val="accent3">
              <a:lumMod val="60000"/>
              <a:lumOff val="40000"/>
            </a:schemeClr>
          </a:solidFill>
        </p:spPr>
        <p:txBody>
          <a:bodyPr>
            <a:spAutoFit/>
          </a:bodyPr>
          <a:lstStyle/>
          <a:p>
            <a:pPr algn="just">
              <a:defRPr/>
            </a:pPr>
            <a:r>
              <a:rPr lang="es-MX" sz="2000" dirty="0">
                <a:latin typeface="+mn-lt"/>
              </a:rPr>
              <a:t>Se divulgaran y mantendrán en forma permanente y actualizada en sus paginas de Internet o de su coordinadora de sector</a:t>
            </a:r>
          </a:p>
        </p:txBody>
      </p:sp>
      <p:sp>
        <p:nvSpPr>
          <p:cNvPr id="103430" name="5 CuadroTexto"/>
          <p:cNvSpPr txBox="1">
            <a:spLocks noChangeArrowheads="1"/>
          </p:cNvSpPr>
          <p:nvPr/>
        </p:nvSpPr>
        <p:spPr bwMode="auto">
          <a:xfrm>
            <a:off x="7929563" y="6478588"/>
            <a:ext cx="112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s-ES" sz="1400" dirty="0">
                <a:solidFill>
                  <a:srgbClr val="FFFFFF"/>
                </a:solidFill>
              </a:rPr>
              <a:t>Art  1L y 2R</a:t>
            </a:r>
          </a:p>
        </p:txBody>
      </p:sp>
      <p:sp>
        <p:nvSpPr>
          <p:cNvPr id="4" name="Rectángulo 3"/>
          <p:cNvSpPr/>
          <p:nvPr/>
        </p:nvSpPr>
        <p:spPr>
          <a:xfrm>
            <a:off x="3026276" y="1357188"/>
            <a:ext cx="3113673" cy="369332"/>
          </a:xfrm>
          <a:prstGeom prst="rect">
            <a:avLst/>
          </a:prstGeom>
        </p:spPr>
        <p:txBody>
          <a:bodyPr wrap="none">
            <a:spAutoFit/>
          </a:bodyPr>
          <a:lstStyle/>
          <a:p>
            <a:pPr algn="ctr"/>
            <a:r>
              <a:rPr lang="es-MX" dirty="0"/>
              <a:t>Políticas, Bases y Lineamientos </a:t>
            </a:r>
            <a:endParaRPr lang="es-MX" dirty="0"/>
          </a:p>
        </p:txBody>
      </p:sp>
    </p:spTree>
    <p:extLst>
      <p:ext uri="{BB962C8B-B14F-4D97-AF65-F5344CB8AC3E}">
        <p14:creationId xmlns:p14="http://schemas.microsoft.com/office/powerpoint/2010/main" val="2254946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15416"/>
            <a:ext cx="8229600" cy="1143000"/>
          </a:xfrm>
        </p:spPr>
        <p:txBody>
          <a:bodyPr/>
          <a:lstStyle/>
          <a:p>
            <a:r>
              <a:rPr lang="es-MX" dirty="0" smtClean="0"/>
              <a:t>Presupuesto 2011-2017</a:t>
            </a:r>
            <a:endParaRPr lang="es-MX" dirty="0"/>
          </a:p>
        </p:txBody>
      </p:sp>
      <p:sp>
        <p:nvSpPr>
          <p:cNvPr id="3" name="Marcador de contenido 2"/>
          <p:cNvSpPr>
            <a:spLocks noGrp="1"/>
          </p:cNvSpPr>
          <p:nvPr>
            <p:ph idx="1"/>
          </p:nvPr>
        </p:nvSpPr>
        <p:spPr/>
        <p:txBody>
          <a:bodyPr/>
          <a:lstStyle/>
          <a:p>
            <a:endParaRPr lang="es-MX"/>
          </a:p>
        </p:txBody>
      </p:sp>
      <p:sp>
        <p:nvSpPr>
          <p:cNvPr id="5" name="1 Rectángulo"/>
          <p:cNvSpPr/>
          <p:nvPr/>
        </p:nvSpPr>
        <p:spPr>
          <a:xfrm>
            <a:off x="16668" y="1988840"/>
            <a:ext cx="9218041" cy="2308324"/>
          </a:xfrm>
          <a:prstGeom prst="rect">
            <a:avLst/>
          </a:prstGeom>
          <a:solidFill>
            <a:schemeClr val="bg1"/>
          </a:solidFill>
        </p:spPr>
        <p:txBody>
          <a:bodyPr wrap="square">
            <a:spAutoFit/>
          </a:bodyPr>
          <a:lstStyle/>
          <a:p>
            <a:pPr algn="just"/>
            <a:r>
              <a:rPr lang="es-ES" sz="1600" b="1" i="1" dirty="0" smtClean="0"/>
              <a:t>Artículo </a:t>
            </a:r>
            <a:r>
              <a:rPr lang="es-ES" sz="1600" b="1" i="1" dirty="0"/>
              <a:t>1.</a:t>
            </a:r>
            <a:r>
              <a:rPr lang="es-ES" sz="1600" i="1" dirty="0"/>
              <a:t> El ejercicio, el control y la evaluación del gasto público federal para el ejercicio fiscal de </a:t>
            </a:r>
            <a:r>
              <a:rPr lang="es-ES" sz="1600" i="1" dirty="0" smtClean="0"/>
              <a:t>2017, </a:t>
            </a:r>
            <a:r>
              <a:rPr lang="es-ES" sz="1600" i="1" dirty="0"/>
              <a:t>así como la contabilidad y la presentación de la información financiera correspondiente, se realizarán conforme a lo establecido en la Ley Federal de Presupuesto y Responsabilidad Hacendaria, la Ley General de Contabilidad Gubernamental y en las disposiciones que, en el marco de dichas leyes, estén establecidas en otros ordenamientos legales y en este Presupuesto de Egresos.</a:t>
            </a:r>
            <a:endParaRPr lang="es-MX" sz="1600" dirty="0"/>
          </a:p>
          <a:p>
            <a:pPr algn="just"/>
            <a:r>
              <a:rPr lang="es-ES" sz="1600" i="1" dirty="0"/>
              <a:t> </a:t>
            </a:r>
            <a:endParaRPr lang="es-MX" sz="1600" dirty="0"/>
          </a:p>
          <a:p>
            <a:pPr algn="just"/>
            <a:r>
              <a:rPr lang="es-ES" sz="1600" b="1" i="1" dirty="0"/>
              <a:t>Artículo 2. </a:t>
            </a:r>
            <a:r>
              <a:rPr lang="es-ES" sz="1600" i="1" dirty="0"/>
              <a:t>El gasto neto total previsto en el presente Presupuesto de Egresos importa la cantidad de $</a:t>
            </a:r>
            <a:r>
              <a:rPr lang="es-ES" sz="1600" i="1" dirty="0" smtClean="0"/>
              <a:t>4’837,512’300,000 </a:t>
            </a:r>
            <a:r>
              <a:rPr lang="es-ES" sz="1600" i="1" dirty="0"/>
              <a:t>y corresponde al total de los ingresos aprobados en la Ley de Ingresos.</a:t>
            </a:r>
            <a:endParaRPr lang="es-MX" sz="1600" dirty="0"/>
          </a:p>
          <a:p>
            <a:pPr algn="just"/>
            <a:r>
              <a:rPr lang="es-ES" sz="1600" i="1" dirty="0"/>
              <a:t> </a:t>
            </a:r>
            <a:endParaRPr lang="es-MX" sz="1600" dirty="0"/>
          </a:p>
        </p:txBody>
      </p:sp>
      <p:graphicFrame>
        <p:nvGraphicFramePr>
          <p:cNvPr id="6" name="Tabla 5"/>
          <p:cNvGraphicFramePr>
            <a:graphicFrameLocks noGrp="1"/>
          </p:cNvGraphicFramePr>
          <p:nvPr>
            <p:extLst/>
          </p:nvPr>
        </p:nvGraphicFramePr>
        <p:xfrm>
          <a:off x="17686" y="4297164"/>
          <a:ext cx="9217023" cy="918302"/>
        </p:xfrm>
        <a:graphic>
          <a:graphicData uri="http://schemas.openxmlformats.org/drawingml/2006/table">
            <a:tbl>
              <a:tblPr>
                <a:tableStyleId>{5C22544A-7EE6-4342-B048-85BDC9FD1C3A}</a:tableStyleId>
              </a:tblPr>
              <a:tblGrid>
                <a:gridCol w="1368151"/>
                <a:gridCol w="1224136"/>
                <a:gridCol w="1224136"/>
                <a:gridCol w="1080120"/>
                <a:gridCol w="1080120"/>
                <a:gridCol w="1152128"/>
                <a:gridCol w="1008112"/>
                <a:gridCol w="1080120"/>
              </a:tblGrid>
              <a:tr h="288032">
                <a:tc>
                  <a:txBody>
                    <a:bodyPr/>
                    <a:lstStyle/>
                    <a:p>
                      <a:pPr algn="l" fontAlgn="b"/>
                      <a:r>
                        <a:rPr lang="es-MX" sz="1000" u="none" strike="noStrike" dirty="0">
                          <a:effectLst/>
                        </a:rPr>
                        <a:t> </a:t>
                      </a:r>
                      <a:endParaRPr lang="es-MX" sz="1000" b="0" i="0" u="none" strike="noStrike" dirty="0">
                        <a:solidFill>
                          <a:srgbClr val="000000"/>
                        </a:solidFill>
                        <a:effectLst/>
                        <a:latin typeface="Arial" panose="020B0604020202020204" pitchFamily="34" charset="0"/>
                      </a:endParaRPr>
                    </a:p>
                  </a:txBody>
                  <a:tcPr marL="1034" marR="1034" marT="1034" marB="0" anchor="b"/>
                </a:tc>
                <a:tc>
                  <a:txBody>
                    <a:bodyPr/>
                    <a:lstStyle/>
                    <a:p>
                      <a:pPr algn="ctr" rtl="0" fontAlgn="ctr"/>
                      <a:r>
                        <a:rPr lang="es-MX" sz="1000" u="none" strike="noStrike" dirty="0">
                          <a:effectLst/>
                        </a:rPr>
                        <a:t>2011</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2012</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2013</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2014</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b="0" i="0" u="none" strike="noStrike" dirty="0" smtClean="0">
                          <a:solidFill>
                            <a:srgbClr val="000000"/>
                          </a:solidFill>
                          <a:effectLst/>
                          <a:latin typeface="Calibri" panose="020F0502020204030204" pitchFamily="34" charset="0"/>
                        </a:rPr>
                        <a:t>2017</a:t>
                      </a:r>
                      <a:endParaRPr lang="es-MX" sz="1000" b="0" i="0" u="none" strike="noStrike" dirty="0">
                        <a:solidFill>
                          <a:srgbClr val="000000"/>
                        </a:solidFill>
                        <a:effectLst/>
                        <a:latin typeface="Calibri" panose="020F0502020204030204" pitchFamily="34" charset="0"/>
                      </a:endParaRPr>
                    </a:p>
                  </a:txBody>
                  <a:tcPr marL="1034" marR="1034" marT="1034" marB="0" anchor="ctr"/>
                </a:tc>
              </a:tr>
              <a:tr h="216024">
                <a:tc>
                  <a:txBody>
                    <a:bodyPr/>
                    <a:lstStyle/>
                    <a:p>
                      <a:pPr algn="l" rtl="0" fontAlgn="b"/>
                      <a:r>
                        <a:rPr lang="es-MX" sz="1000" u="none" strike="noStrike" dirty="0">
                          <a:effectLst/>
                        </a:rPr>
                        <a:t>A: RAMOS AUTÓNOMOS </a:t>
                      </a:r>
                      <a:endParaRPr lang="es-MX" sz="1000" b="0" i="0" u="none" strike="noStrike" dirty="0">
                        <a:solidFill>
                          <a:srgbClr val="000000"/>
                        </a:solidFill>
                        <a:effectLst/>
                        <a:latin typeface="Calibri" panose="020F0502020204030204" pitchFamily="34" charset="0"/>
                      </a:endParaRPr>
                    </a:p>
                  </a:txBody>
                  <a:tcPr marL="1034" marR="1034" marT="1034" marB="0" anchor="b">
                    <a:solidFill>
                      <a:schemeClr val="accent6">
                        <a:lumMod val="60000"/>
                        <a:lumOff val="40000"/>
                      </a:schemeClr>
                    </a:solidFill>
                  </a:tcPr>
                </a:tc>
                <a:tc>
                  <a:txBody>
                    <a:bodyPr/>
                    <a:lstStyle/>
                    <a:p>
                      <a:pPr algn="ctr" rtl="0" fontAlgn="ctr"/>
                      <a:r>
                        <a:rPr lang="es-MX" sz="1000" u="none" strike="noStrike" dirty="0">
                          <a:effectLst/>
                        </a:rPr>
                        <a:t>59,846,749,098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69,804,190,754</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70,822,479,045</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78,784,090,949</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89,597,306,659</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103,894,603,346</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112,292,485,254</a:t>
                      </a:r>
                      <a:endParaRPr lang="es-MX" sz="10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r h="414246">
                <a:tc>
                  <a:txBody>
                    <a:bodyPr/>
                    <a:lstStyle/>
                    <a:p>
                      <a:pPr algn="l" rtl="0" fontAlgn="b"/>
                      <a:r>
                        <a:rPr lang="es-MX" sz="1000" u="none" strike="noStrike" dirty="0">
                          <a:effectLst/>
                        </a:rPr>
                        <a:t>B: RAMOS ADMINISTRATIVOS </a:t>
                      </a:r>
                      <a:endParaRPr lang="es-MX" sz="1000" b="0" i="0" u="none" strike="noStrike" dirty="0">
                        <a:solidFill>
                          <a:srgbClr val="000000"/>
                        </a:solidFill>
                        <a:effectLst/>
                        <a:latin typeface="Calibri" panose="020F0502020204030204" pitchFamily="34" charset="0"/>
                      </a:endParaRPr>
                    </a:p>
                  </a:txBody>
                  <a:tcPr marL="1034" marR="1034" marT="1034" marB="0" anchor="b">
                    <a:solidFill>
                      <a:schemeClr val="accent6">
                        <a:lumMod val="60000"/>
                        <a:lumOff val="40000"/>
                      </a:schemeClr>
                    </a:solidFill>
                  </a:tcPr>
                </a:tc>
                <a:tc>
                  <a:txBody>
                    <a:bodyPr/>
                    <a:lstStyle/>
                    <a:p>
                      <a:pPr algn="ctr" rtl="0" fontAlgn="ctr"/>
                      <a:r>
                        <a:rPr lang="es-MX" sz="1000" u="none" strike="noStrike" dirty="0">
                          <a:effectLst/>
                        </a:rPr>
                        <a:t>862,063,200,276</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932,139,489,151</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976,832,743,458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1,131,486,031,191</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1,184,295,075,588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1,100,095,436,765</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958,353,557,898</a:t>
                      </a:r>
                      <a:endParaRPr lang="es-MX" sz="10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bl>
          </a:graphicData>
        </a:graphic>
      </p:graphicFrame>
      <p:graphicFrame>
        <p:nvGraphicFramePr>
          <p:cNvPr id="7" name="Tabla 6"/>
          <p:cNvGraphicFramePr>
            <a:graphicFrameLocks noGrp="1"/>
          </p:cNvGraphicFramePr>
          <p:nvPr>
            <p:extLst/>
          </p:nvPr>
        </p:nvGraphicFramePr>
        <p:xfrm>
          <a:off x="35497" y="5229200"/>
          <a:ext cx="9217023" cy="1063978"/>
        </p:xfrm>
        <a:graphic>
          <a:graphicData uri="http://schemas.openxmlformats.org/drawingml/2006/table">
            <a:tbl>
              <a:tblPr>
                <a:tableStyleId>{5C22544A-7EE6-4342-B048-85BDC9FD1C3A}</a:tableStyleId>
              </a:tblPr>
              <a:tblGrid>
                <a:gridCol w="1368151"/>
                <a:gridCol w="1224136"/>
                <a:gridCol w="1224136"/>
                <a:gridCol w="1080120"/>
                <a:gridCol w="1080120"/>
                <a:gridCol w="1152128"/>
                <a:gridCol w="1008112"/>
                <a:gridCol w="1080120"/>
              </a:tblGrid>
              <a:tr h="432048">
                <a:tc>
                  <a:txBody>
                    <a:bodyPr/>
                    <a:lstStyle/>
                    <a:p>
                      <a:pPr algn="l" rtl="0" fontAlgn="b"/>
                      <a:r>
                        <a:rPr lang="es-MX" sz="900" u="none" strike="noStrike" dirty="0">
                          <a:solidFill>
                            <a:schemeClr val="tx1"/>
                          </a:solidFill>
                          <a:effectLst/>
                        </a:rPr>
                        <a:t>C: RAMOS GENERALES </a:t>
                      </a:r>
                      <a:r>
                        <a:rPr lang="es-MX" sz="900" u="none" strike="noStrike" dirty="0" smtClean="0">
                          <a:solidFill>
                            <a:schemeClr val="tx1"/>
                          </a:solidFill>
                          <a:effectLst/>
                        </a:rPr>
                        <a:t>|</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1,633,770,000,000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1,746,440,000,000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1,888,270,000,000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2,113,920,000,000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2,223,540,000,000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2,430,980,035,411</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900" u="none" strike="noStrike" dirty="0" smtClean="0">
                          <a:effectLst/>
                        </a:rPr>
                        <a:t>2,659,679,781,361</a:t>
                      </a:r>
                      <a:endParaRPr lang="es-MX" sz="9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r h="360040">
                <a:tc>
                  <a:txBody>
                    <a:bodyPr/>
                    <a:lstStyle/>
                    <a:p>
                      <a:pPr algn="l" rtl="0" fontAlgn="b"/>
                      <a:r>
                        <a:rPr lang="es-MX" sz="900" u="none" strike="noStrike" dirty="0">
                          <a:effectLst/>
                        </a:rPr>
                        <a:t>D: ENTIDADES SUJETAS A CONTROL PRESUPUESTARIO DIRECTO </a:t>
                      </a:r>
                      <a:endParaRPr lang="es-MX" sz="9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1,160,231,559,521</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1,656,910,946,867</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1,379,124,210,319</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1,571,142,262,782</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706,453,937,895</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774,112,136,929</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s-MX" sz="900" u="none" strike="noStrike" dirty="0" smtClean="0">
                          <a:effectLst/>
                        </a:rPr>
                        <a:t>886,271,858,636</a:t>
                      </a:r>
                      <a:endParaRPr lang="es-MX" sz="900" b="0" i="0" u="none" strike="noStrike" dirty="0" smtClean="0">
                        <a:solidFill>
                          <a:srgbClr val="000000"/>
                        </a:solidFill>
                        <a:effectLst/>
                        <a:latin typeface="+mn-lt"/>
                      </a:endParaRPr>
                    </a:p>
                  </a:txBody>
                  <a:tcPr marL="1270" marR="1270" marT="1270" marB="0" anchor="ctr">
                    <a:solidFill>
                      <a:schemeClr val="accent6">
                        <a:lumMod val="60000"/>
                        <a:lumOff val="40000"/>
                      </a:schemeClr>
                    </a:solidFill>
                  </a:tcPr>
                </a:tc>
              </a:tr>
              <a:tr h="219416">
                <a:tc>
                  <a:txBody>
                    <a:bodyPr/>
                    <a:lstStyle/>
                    <a:p>
                      <a:pPr algn="l" rtl="0" fontAlgn="b"/>
                      <a:r>
                        <a:rPr lang="es-MX" sz="900" u="none" strike="noStrike" dirty="0">
                          <a:effectLst/>
                        </a:rPr>
                        <a:t>GASTO NETO TOTAL </a:t>
                      </a:r>
                      <a:endParaRPr lang="es-MX" sz="900" b="0" i="0" u="none" strike="noStrike" dirty="0">
                        <a:solidFill>
                          <a:srgbClr val="000000"/>
                        </a:solidFill>
                        <a:effectLst/>
                        <a:latin typeface="Calibri" panose="020F0502020204030204" pitchFamily="34" charset="0"/>
                      </a:endParaRPr>
                    </a:p>
                  </a:txBody>
                  <a:tcPr marL="1034" marR="1034" marT="1034" marB="0" anchor="b"/>
                </a:tc>
                <a:tc>
                  <a:txBody>
                    <a:bodyPr/>
                    <a:lstStyle/>
                    <a:p>
                      <a:pPr algn="ctr" rtl="0" fontAlgn="ctr"/>
                      <a:r>
                        <a:rPr lang="es-MX" sz="900" u="none" strike="noStrike">
                          <a:effectLst/>
                        </a:rPr>
                        <a:t>3,438,900,000,000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dirty="0">
                          <a:effectLst/>
                        </a:rPr>
                        <a:t>3,706,920,000,000</a:t>
                      </a:r>
                      <a:endParaRPr lang="es-MX" sz="9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3,956,360,000,000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4,467,230,000,000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4,694,677,400,000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dirty="0" smtClean="0">
                          <a:effectLst/>
                        </a:rPr>
                        <a:t>4,763,874,000,000</a:t>
                      </a:r>
                      <a:endParaRPr lang="es-MX" sz="900" b="0" i="0" u="none" strike="noStrike" dirty="0">
                        <a:solidFill>
                          <a:srgbClr val="000000"/>
                        </a:solidFill>
                        <a:effectLst/>
                        <a:latin typeface="Calibri" panose="020F0502020204030204" pitchFamily="34" charset="0"/>
                      </a:endParaRPr>
                    </a:p>
                  </a:txBody>
                  <a:tcPr marL="1034" marR="1034" marT="103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900" u="none" strike="noStrike" dirty="0" smtClean="0">
                          <a:effectLst/>
                        </a:rPr>
                        <a:t>4,837,512,300,000</a:t>
                      </a:r>
                      <a:endParaRPr lang="es-MX" sz="900" b="0" i="0" u="none" strike="noStrike" dirty="0" smtClean="0">
                        <a:solidFill>
                          <a:srgbClr val="000000"/>
                        </a:solidFill>
                        <a:effectLst/>
                        <a:latin typeface="+mn-lt"/>
                      </a:endParaRPr>
                    </a:p>
                  </a:txBody>
                  <a:tcPr marL="1034" marR="1034" marT="1034" marB="0" anchor="ctr"/>
                </a:tc>
              </a:tr>
            </a:tbl>
          </a:graphicData>
        </a:graphic>
      </p:graphicFrame>
      <p:pic>
        <p:nvPicPr>
          <p:cNvPr id="4" name="Imagen 3"/>
          <p:cNvPicPr>
            <a:picLocks noChangeAspect="1"/>
          </p:cNvPicPr>
          <p:nvPr/>
        </p:nvPicPr>
        <p:blipFill rotWithShape="1">
          <a:blip r:embed="rId2"/>
          <a:srcRect l="30706" t="36677" r="28738" b="52100"/>
          <a:stretch/>
        </p:blipFill>
        <p:spPr>
          <a:xfrm>
            <a:off x="1" y="570941"/>
            <a:ext cx="9108503" cy="1417899"/>
          </a:xfrm>
          <a:prstGeom prst="rect">
            <a:avLst/>
          </a:prstGeom>
        </p:spPr>
      </p:pic>
    </p:spTree>
    <p:extLst>
      <p:ext uri="{BB962C8B-B14F-4D97-AF65-F5344CB8AC3E}">
        <p14:creationId xmlns:p14="http://schemas.microsoft.com/office/powerpoint/2010/main" val="37973329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1 Título"/>
          <p:cNvSpPr>
            <a:spLocks noGrp="1"/>
          </p:cNvSpPr>
          <p:nvPr>
            <p:ph type="title"/>
          </p:nvPr>
        </p:nvSpPr>
        <p:spPr>
          <a:xfrm>
            <a:off x="457200" y="182092"/>
            <a:ext cx="8229600" cy="582612"/>
          </a:xfrm>
          <a:solidFill>
            <a:schemeClr val="tx2">
              <a:lumMod val="20000"/>
              <a:lumOff val="80000"/>
            </a:schemeClr>
          </a:solidFill>
        </p:spPr>
        <p:txBody>
          <a:bodyPr>
            <a:normAutofit fontScale="90000"/>
          </a:bodyPr>
          <a:lstStyle/>
          <a:p>
            <a:r>
              <a:rPr lang="es-MX" sz="3600" dirty="0" smtClean="0">
                <a:latin typeface="Arial" charset="0"/>
              </a:rPr>
              <a:t>Descripción de las Áreas </a:t>
            </a:r>
          </a:p>
        </p:txBody>
      </p:sp>
      <p:sp>
        <p:nvSpPr>
          <p:cNvPr id="125954" name="2 Marcador de contenido"/>
          <p:cNvSpPr>
            <a:spLocks noGrp="1"/>
          </p:cNvSpPr>
          <p:nvPr>
            <p:ph idx="1"/>
          </p:nvPr>
        </p:nvSpPr>
        <p:spPr>
          <a:xfrm>
            <a:off x="457200" y="1145282"/>
            <a:ext cx="8229600" cy="5596086"/>
          </a:xfrm>
        </p:spPr>
        <p:txBody>
          <a:bodyPr>
            <a:normAutofit/>
          </a:bodyPr>
          <a:lstStyle/>
          <a:p>
            <a:pPr marL="0" indent="0" algn="just">
              <a:buNone/>
            </a:pPr>
            <a:r>
              <a:rPr lang="es-MX" sz="2000" b="1" dirty="0" smtClean="0">
                <a:latin typeface="Arial" charset="0"/>
              </a:rPr>
              <a:t>Área requirente</a:t>
            </a:r>
            <a:r>
              <a:rPr lang="es-MX" sz="2000" dirty="0" smtClean="0">
                <a:latin typeface="Arial" charset="0"/>
              </a:rPr>
              <a:t>. La que solicite o requiera formalmente la contratación de obras o servicios o bien aquella que los utilizará</a:t>
            </a:r>
          </a:p>
          <a:p>
            <a:pPr algn="just">
              <a:buFont typeface="Wingdings" pitchFamily="2" charset="2"/>
              <a:buNone/>
            </a:pPr>
            <a:r>
              <a:rPr lang="es-MX" sz="2000" dirty="0" smtClean="0">
                <a:latin typeface="Arial" charset="0"/>
              </a:rPr>
              <a:t> </a:t>
            </a:r>
          </a:p>
          <a:p>
            <a:pPr marL="0" indent="0" algn="just">
              <a:buNone/>
            </a:pPr>
            <a:r>
              <a:rPr lang="es-MX" sz="2000" b="1" dirty="0" smtClean="0">
                <a:latin typeface="Arial" charset="0"/>
              </a:rPr>
              <a:t>Área responsable de la contratación</a:t>
            </a:r>
            <a:r>
              <a:rPr lang="es-MX" sz="2000" dirty="0" smtClean="0">
                <a:latin typeface="Arial" charset="0"/>
              </a:rPr>
              <a:t>. La facultada para realizar los procedimientos de contratación, a efecto de realizar obras publicas o contratar servicios relacionados con las mismas</a:t>
            </a:r>
          </a:p>
          <a:p>
            <a:pPr algn="just">
              <a:buFont typeface="Wingdings" pitchFamily="2" charset="2"/>
              <a:buNone/>
            </a:pPr>
            <a:endParaRPr lang="es-MX" sz="2000" dirty="0" smtClean="0">
              <a:latin typeface="Arial" charset="0"/>
            </a:endParaRPr>
          </a:p>
          <a:p>
            <a:pPr marL="0" indent="0" algn="just">
              <a:buNone/>
            </a:pPr>
            <a:r>
              <a:rPr lang="es-MX" sz="2000" b="1" dirty="0" smtClean="0">
                <a:latin typeface="Arial" charset="0"/>
              </a:rPr>
              <a:t> Área técnica. </a:t>
            </a:r>
            <a:r>
              <a:rPr lang="es-MX" sz="2000" dirty="0" smtClean="0">
                <a:latin typeface="Arial" charset="0"/>
              </a:rPr>
              <a:t>La que elabora las especificaciones que se deberán incluir en los procedimientos de contratación, evalúa la parte técnica de la proposición  y responde  a las dudas que se presentan en la junta de aclaraciones.</a:t>
            </a:r>
          </a:p>
          <a:p>
            <a:pPr algn="just">
              <a:buFont typeface="Wingdings" pitchFamily="2" charset="2"/>
              <a:buNone/>
            </a:pPr>
            <a:r>
              <a:rPr lang="es-MX" sz="2000" dirty="0" smtClean="0">
                <a:latin typeface="Arial" charset="0"/>
              </a:rPr>
              <a:t> </a:t>
            </a:r>
          </a:p>
          <a:p>
            <a:pPr marL="0" indent="0" algn="just">
              <a:buNone/>
            </a:pPr>
            <a:r>
              <a:rPr lang="es-MX" sz="2000" b="1" dirty="0" smtClean="0">
                <a:latin typeface="Arial" charset="0"/>
              </a:rPr>
              <a:t>Área responsable de la ejecución</a:t>
            </a:r>
            <a:r>
              <a:rPr lang="es-MX" sz="2000" dirty="0" smtClean="0">
                <a:latin typeface="Arial" charset="0"/>
              </a:rPr>
              <a:t>. La facultada para llevar la administración, control y seguimiento de los trabajos hasta su conclusión definitiva de las obras públicas y servicios relacionados con las mismas </a:t>
            </a:r>
          </a:p>
        </p:txBody>
      </p:sp>
    </p:spTree>
    <p:extLst>
      <p:ext uri="{BB962C8B-B14F-4D97-AF65-F5344CB8AC3E}">
        <p14:creationId xmlns:p14="http://schemas.microsoft.com/office/powerpoint/2010/main" val="15077931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Título"/>
          <p:cNvSpPr>
            <a:spLocks noGrp="1"/>
          </p:cNvSpPr>
          <p:nvPr>
            <p:ph type="title" idx="4294967295"/>
          </p:nvPr>
        </p:nvSpPr>
        <p:spPr>
          <a:xfrm>
            <a:off x="285750" y="274638"/>
            <a:ext cx="8715375" cy="654050"/>
          </a:xfrm>
          <a:solidFill>
            <a:schemeClr val="bg1"/>
          </a:solidFill>
        </p:spPr>
        <p:txBody>
          <a:bodyPr/>
          <a:lstStyle/>
          <a:p>
            <a:r>
              <a:rPr lang="es-ES" sz="2400" dirty="0" smtClean="0">
                <a:solidFill>
                  <a:srgbClr val="000000"/>
                </a:solidFill>
                <a:cs typeface="Arial" charset="0"/>
              </a:rPr>
              <a:t>COMITES FUNCIONES</a:t>
            </a:r>
            <a:endParaRPr lang="es-ES" sz="2400" dirty="0" smtClean="0">
              <a:solidFill>
                <a:srgbClr val="000000"/>
              </a:solidFill>
              <a:cs typeface="Arial" charset="0"/>
            </a:endParaRPr>
          </a:p>
        </p:txBody>
      </p:sp>
      <p:sp>
        <p:nvSpPr>
          <p:cNvPr id="3" name="2 Marcador de contenido"/>
          <p:cNvSpPr>
            <a:spLocks noGrp="1"/>
          </p:cNvSpPr>
          <p:nvPr>
            <p:ph idx="4294967295"/>
          </p:nvPr>
        </p:nvSpPr>
        <p:spPr>
          <a:xfrm>
            <a:off x="214313" y="1214438"/>
            <a:ext cx="8786812" cy="5429250"/>
          </a:xfrm>
          <a:solidFill>
            <a:schemeClr val="tx2">
              <a:lumMod val="20000"/>
              <a:lumOff val="80000"/>
            </a:schemeClr>
          </a:solidFill>
        </p:spPr>
        <p:txBody>
          <a:bodyPr/>
          <a:lstStyle/>
          <a:p>
            <a:pPr algn="just">
              <a:defRPr/>
            </a:pPr>
            <a:r>
              <a:rPr lang="es-ES" sz="2400" dirty="0">
                <a:solidFill>
                  <a:srgbClr val="000000"/>
                </a:solidFill>
                <a:latin typeface="Arial" pitchFamily="34" charset="0"/>
                <a:cs typeface="Arial" pitchFamily="34" charset="0"/>
              </a:rPr>
              <a:t>Revisar el </a:t>
            </a:r>
            <a:r>
              <a:rPr lang="es-ES" sz="2400" dirty="0" smtClean="0">
                <a:solidFill>
                  <a:srgbClr val="000000"/>
                </a:solidFill>
                <a:latin typeface="Arial" pitchFamily="34" charset="0"/>
                <a:cs typeface="Arial" pitchFamily="34" charset="0"/>
              </a:rPr>
              <a:t>PAAAS y el PAOS </a:t>
            </a:r>
            <a:r>
              <a:rPr lang="es-ES" sz="2400" dirty="0">
                <a:solidFill>
                  <a:srgbClr val="000000"/>
                </a:solidFill>
                <a:latin typeface="Arial" pitchFamily="34" charset="0"/>
                <a:cs typeface="Arial" pitchFamily="34" charset="0"/>
              </a:rPr>
              <a:t>y formular observaciones y         recomendaciones.</a:t>
            </a:r>
          </a:p>
          <a:p>
            <a:pPr algn="just">
              <a:defRPr/>
            </a:pPr>
            <a:r>
              <a:rPr lang="es-ES" sz="2400" dirty="0">
                <a:solidFill>
                  <a:srgbClr val="000000"/>
                </a:solidFill>
                <a:latin typeface="Arial" pitchFamily="34" charset="0"/>
                <a:cs typeface="Arial" pitchFamily="34" charset="0"/>
              </a:rPr>
              <a:t>Dictaminar previamente a la iniciación del procedimiento de no celebrar licitaciones publicas  por encontrarse en los supuestos de excepción del articulo </a:t>
            </a:r>
            <a:r>
              <a:rPr lang="es-ES" sz="2400" dirty="0" smtClean="0">
                <a:solidFill>
                  <a:srgbClr val="000000"/>
                </a:solidFill>
                <a:latin typeface="Arial" pitchFamily="34" charset="0"/>
                <a:cs typeface="Arial" pitchFamily="34" charset="0"/>
              </a:rPr>
              <a:t>41(Adq) y 42 (obra), </a:t>
            </a:r>
            <a:r>
              <a:rPr lang="es-ES" sz="2400" dirty="0">
                <a:solidFill>
                  <a:srgbClr val="000000"/>
                </a:solidFill>
                <a:latin typeface="Arial" pitchFamily="34" charset="0"/>
                <a:cs typeface="Arial" pitchFamily="34" charset="0"/>
              </a:rPr>
              <a:t>salvo los de </a:t>
            </a:r>
            <a:r>
              <a:rPr lang="es-ES" sz="2400" dirty="0" smtClean="0">
                <a:solidFill>
                  <a:srgbClr val="000000"/>
                </a:solidFill>
                <a:latin typeface="Arial" pitchFamily="34" charset="0"/>
                <a:cs typeface="Arial" pitchFamily="34" charset="0"/>
              </a:rPr>
              <a:t>algunas fracciones.</a:t>
            </a:r>
            <a:endParaRPr lang="es-ES" sz="2400" dirty="0">
              <a:solidFill>
                <a:srgbClr val="000000"/>
              </a:solidFill>
              <a:latin typeface="Arial" pitchFamily="34" charset="0"/>
              <a:cs typeface="Arial" pitchFamily="34" charset="0"/>
            </a:endParaRPr>
          </a:p>
          <a:p>
            <a:pPr algn="just">
              <a:defRPr/>
            </a:pPr>
            <a:r>
              <a:rPr lang="es-ES" sz="2400" dirty="0">
                <a:solidFill>
                  <a:srgbClr val="000000"/>
                </a:solidFill>
                <a:latin typeface="Arial" pitchFamily="34" charset="0"/>
                <a:cs typeface="Arial" pitchFamily="34" charset="0"/>
              </a:rPr>
              <a:t>     Proponer las políticas, bases y lineamientos.</a:t>
            </a:r>
          </a:p>
          <a:p>
            <a:pPr algn="just">
              <a:defRPr/>
            </a:pPr>
            <a:r>
              <a:rPr lang="es-ES" sz="2400" dirty="0">
                <a:solidFill>
                  <a:srgbClr val="000000"/>
                </a:solidFill>
                <a:latin typeface="Arial" pitchFamily="34" charset="0"/>
                <a:cs typeface="Arial" pitchFamily="34" charset="0"/>
              </a:rPr>
              <a:t>    Analizar trimestralmente  el informe de la conclusión de los casos dictaminados, las licitaciones públicas y los resultados generales de las </a:t>
            </a:r>
            <a:r>
              <a:rPr lang="es-ES" sz="2400" dirty="0" smtClean="0">
                <a:solidFill>
                  <a:srgbClr val="000000"/>
                </a:solidFill>
                <a:latin typeface="Arial" pitchFamily="34" charset="0"/>
                <a:cs typeface="Arial" pitchFamily="34" charset="0"/>
              </a:rPr>
              <a:t>contrataciones efectuadas.</a:t>
            </a:r>
            <a:endParaRPr lang="es-ES" sz="2400" dirty="0">
              <a:solidFill>
                <a:srgbClr val="000000"/>
              </a:solidFill>
              <a:latin typeface="Arial" pitchFamily="34" charset="0"/>
              <a:cs typeface="Arial" pitchFamily="34" charset="0"/>
            </a:endParaRPr>
          </a:p>
          <a:p>
            <a:pPr algn="just">
              <a:defRPr/>
            </a:pPr>
            <a:r>
              <a:rPr lang="es-ES" sz="2400" dirty="0">
                <a:solidFill>
                  <a:srgbClr val="000000"/>
                </a:solidFill>
                <a:latin typeface="Arial" pitchFamily="34" charset="0"/>
                <a:cs typeface="Arial" pitchFamily="34" charset="0"/>
              </a:rPr>
              <a:t>    Autorizar la creación de subcomités y el manual de integración y funcionamiento de estos, así como del comité.</a:t>
            </a:r>
          </a:p>
        </p:txBody>
      </p:sp>
      <p:sp>
        <p:nvSpPr>
          <p:cNvPr id="161796" name="3 CuadroTexto"/>
          <p:cNvSpPr txBox="1">
            <a:spLocks noChangeArrowheads="1"/>
          </p:cNvSpPr>
          <p:nvPr/>
        </p:nvSpPr>
        <p:spPr bwMode="auto">
          <a:xfrm>
            <a:off x="8215313" y="6357938"/>
            <a:ext cx="757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s-ES" sz="1400" dirty="0">
                <a:solidFill>
                  <a:srgbClr val="000000"/>
                </a:solidFill>
              </a:rPr>
              <a:t>Art 22L</a:t>
            </a:r>
          </a:p>
        </p:txBody>
      </p:sp>
    </p:spTree>
    <p:extLst>
      <p:ext uri="{BB962C8B-B14F-4D97-AF65-F5344CB8AC3E}">
        <p14:creationId xmlns:p14="http://schemas.microsoft.com/office/powerpoint/2010/main" val="16700768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525963"/>
          </a:xfrm>
          <a:ln>
            <a:solidFill>
              <a:schemeClr val="accent1"/>
            </a:solidFill>
          </a:ln>
        </p:spPr>
        <p:txBody>
          <a:bodyPr/>
          <a:lstStyle/>
          <a:p>
            <a:pPr marL="0" indent="0" algn="ctr">
              <a:buNone/>
            </a:pPr>
            <a:endParaRPr lang="es-MX" dirty="0" smtClean="0"/>
          </a:p>
          <a:p>
            <a:pPr marL="0" indent="0" algn="ctr">
              <a:buNone/>
            </a:pPr>
            <a:endParaRPr lang="es-MX" dirty="0"/>
          </a:p>
          <a:p>
            <a:pPr marL="0" indent="0" algn="ctr">
              <a:buNone/>
            </a:pPr>
            <a:endParaRPr lang="es-MX" dirty="0" smtClean="0"/>
          </a:p>
          <a:p>
            <a:pPr marL="0" indent="0" algn="ctr">
              <a:buNone/>
            </a:pPr>
            <a:r>
              <a:rPr lang="es-MX" dirty="0" smtClean="0"/>
              <a:t>CompraNet</a:t>
            </a:r>
            <a:endParaRPr lang="es-MX" dirty="0"/>
          </a:p>
          <a:p>
            <a:pPr marL="0" indent="0">
              <a:buNone/>
            </a:pPr>
            <a:endParaRPr lang="es-MX" dirty="0"/>
          </a:p>
        </p:txBody>
      </p:sp>
    </p:spTree>
    <p:extLst>
      <p:ext uri="{BB962C8B-B14F-4D97-AF65-F5344CB8AC3E}">
        <p14:creationId xmlns:p14="http://schemas.microsoft.com/office/powerpoint/2010/main" val="41292786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2 Marcador de contenido"/>
          <p:cNvSpPr>
            <a:spLocks noGrp="1"/>
          </p:cNvSpPr>
          <p:nvPr>
            <p:ph idx="4294967295"/>
          </p:nvPr>
        </p:nvSpPr>
        <p:spPr>
          <a:xfrm>
            <a:off x="251520" y="1052513"/>
            <a:ext cx="8686800" cy="928687"/>
          </a:xfrm>
          <a:solidFill>
            <a:schemeClr val="accent1">
              <a:lumMod val="20000"/>
              <a:lumOff val="80000"/>
            </a:schemeClr>
          </a:solidFill>
        </p:spPr>
        <p:txBody>
          <a:bodyPr>
            <a:normAutofit lnSpcReduction="10000"/>
          </a:bodyPr>
          <a:lstStyle/>
          <a:p>
            <a:pPr algn="just" eaLnBrk="1" hangingPunct="1">
              <a:buFont typeface="Wingdings" pitchFamily="2" charset="2"/>
              <a:buNone/>
            </a:pPr>
            <a:r>
              <a:rPr lang="es-MX" sz="2000" b="1" dirty="0" smtClean="0">
                <a:latin typeface="Arial" charset="0"/>
              </a:rPr>
              <a:t>     El sistema electrónico de información pública gubernamental sobre obras públicas y servicios relacionados con las mismas y de las adquisiciones, arrendamientos y servicios</a:t>
            </a:r>
          </a:p>
        </p:txBody>
      </p:sp>
      <p:sp>
        <p:nvSpPr>
          <p:cNvPr id="4" name="3 Elipse"/>
          <p:cNvSpPr/>
          <p:nvPr/>
        </p:nvSpPr>
        <p:spPr>
          <a:xfrm>
            <a:off x="3491880" y="2996952"/>
            <a:ext cx="2057400" cy="192881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MX" b="1" dirty="0">
                <a:solidFill>
                  <a:srgbClr val="FFFFFF"/>
                </a:solidFill>
                <a:latin typeface="Arial" pitchFamily="34" charset="0"/>
              </a:rPr>
              <a:t>Estará a cargo de</a:t>
            </a:r>
          </a:p>
          <a:p>
            <a:pPr algn="ctr" fontAlgn="base">
              <a:spcBef>
                <a:spcPct val="0"/>
              </a:spcBef>
              <a:spcAft>
                <a:spcPct val="0"/>
              </a:spcAft>
              <a:defRPr/>
            </a:pPr>
            <a:r>
              <a:rPr lang="es-MX" b="1" dirty="0">
                <a:solidFill>
                  <a:srgbClr val="FFFFFF"/>
                </a:solidFill>
                <a:latin typeface="Arial" pitchFamily="34" charset="0"/>
              </a:rPr>
              <a:t>SFP</a:t>
            </a:r>
          </a:p>
        </p:txBody>
      </p:sp>
      <p:sp>
        <p:nvSpPr>
          <p:cNvPr id="5" name="4 Rectángulo redondeado"/>
          <p:cNvSpPr/>
          <p:nvPr/>
        </p:nvSpPr>
        <p:spPr>
          <a:xfrm>
            <a:off x="1115616" y="5141789"/>
            <a:ext cx="7200800" cy="142875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MX" dirty="0">
                <a:solidFill>
                  <a:srgbClr val="FFFFFF"/>
                </a:solidFill>
                <a:latin typeface="Franklin Gothic Book" pitchFamily="34" charset="0"/>
              </a:rPr>
              <a:t>Será de consulta gratuita</a:t>
            </a:r>
          </a:p>
          <a:p>
            <a:pPr algn="ctr" fontAlgn="base">
              <a:spcBef>
                <a:spcPct val="0"/>
              </a:spcBef>
              <a:spcAft>
                <a:spcPct val="0"/>
              </a:spcAft>
              <a:defRPr/>
            </a:pPr>
            <a:r>
              <a:rPr lang="es-MX" dirty="0">
                <a:solidFill>
                  <a:srgbClr val="FFFFFF"/>
                </a:solidFill>
                <a:latin typeface="Franklin Gothic Book" pitchFamily="34" charset="0"/>
              </a:rPr>
              <a:t>Y </a:t>
            </a:r>
            <a:r>
              <a:rPr lang="es-MX" b="1" dirty="0">
                <a:solidFill>
                  <a:srgbClr val="FFFFFF"/>
                </a:solidFill>
                <a:latin typeface="Franklin Gothic Book" pitchFamily="34" charset="0"/>
              </a:rPr>
              <a:t>constituirá un medio para desarrollar procedimientos de contratación</a:t>
            </a:r>
          </a:p>
        </p:txBody>
      </p:sp>
      <p:sp>
        <p:nvSpPr>
          <p:cNvPr id="8" name="7 Flecha abajo"/>
          <p:cNvSpPr/>
          <p:nvPr/>
        </p:nvSpPr>
        <p:spPr>
          <a:xfrm>
            <a:off x="3851920" y="2276872"/>
            <a:ext cx="1357313" cy="50006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dirty="0">
              <a:solidFill>
                <a:srgbClr val="FFFFFF"/>
              </a:solidFill>
            </a:endParaRPr>
          </a:p>
        </p:txBody>
      </p:sp>
      <p:sp>
        <p:nvSpPr>
          <p:cNvPr id="3" name="TextBox 2"/>
          <p:cNvSpPr txBox="1"/>
          <p:nvPr/>
        </p:nvSpPr>
        <p:spPr>
          <a:xfrm>
            <a:off x="2411761" y="200834"/>
            <a:ext cx="4464495" cy="707886"/>
          </a:xfrm>
          <a:prstGeom prst="rect">
            <a:avLst/>
          </a:prstGeom>
          <a:noFill/>
        </p:spPr>
        <p:txBody>
          <a:bodyPr wrap="square" rtlCol="0">
            <a:spAutoFit/>
          </a:bodyPr>
          <a:lstStyle/>
          <a:p>
            <a:pPr algn="ctr"/>
            <a:r>
              <a:rPr lang="es-MX" sz="4000" dirty="0" smtClean="0"/>
              <a:t>COMPRANET</a:t>
            </a:r>
            <a:endParaRPr lang="es-MX" sz="4000" dirty="0"/>
          </a:p>
        </p:txBody>
      </p:sp>
    </p:spTree>
    <p:extLst>
      <p:ext uri="{BB962C8B-B14F-4D97-AF65-F5344CB8AC3E}">
        <p14:creationId xmlns:p14="http://schemas.microsoft.com/office/powerpoint/2010/main" val="21022414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04664" y="-243408"/>
            <a:ext cx="12289365" cy="6912768"/>
          </a:xfrm>
          <a:prstGeom prst="rect">
            <a:avLst/>
          </a:prstGeom>
        </p:spPr>
      </p:pic>
    </p:spTree>
    <p:extLst>
      <p:ext uri="{BB962C8B-B14F-4D97-AF65-F5344CB8AC3E}">
        <p14:creationId xmlns:p14="http://schemas.microsoft.com/office/powerpoint/2010/main" val="25987077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60648"/>
            <a:ext cx="9601067" cy="5400600"/>
          </a:xfrm>
          <a:prstGeom prst="rect">
            <a:avLst/>
          </a:prstGeom>
        </p:spPr>
      </p:pic>
    </p:spTree>
    <p:extLst>
      <p:ext uri="{BB962C8B-B14F-4D97-AF65-F5344CB8AC3E}">
        <p14:creationId xmlns:p14="http://schemas.microsoft.com/office/powerpoint/2010/main" val="19346676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038036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257" y="0"/>
            <a:ext cx="12565547" cy="6858000"/>
          </a:xfrm>
          <a:prstGeom prst="rect">
            <a:avLst/>
          </a:prstGeom>
        </p:spPr>
      </p:pic>
    </p:spTree>
    <p:extLst>
      <p:ext uri="{BB962C8B-B14F-4D97-AF65-F5344CB8AC3E}">
        <p14:creationId xmlns:p14="http://schemas.microsoft.com/office/powerpoint/2010/main" val="25669028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979712"/>
            <a:ext cx="18288000" cy="10287000"/>
          </a:xfrm>
          <a:prstGeom prst="rect">
            <a:avLst/>
          </a:prstGeom>
        </p:spPr>
      </p:pic>
    </p:spTree>
    <p:extLst>
      <p:ext uri="{BB962C8B-B14F-4D97-AF65-F5344CB8AC3E}">
        <p14:creationId xmlns:p14="http://schemas.microsoft.com/office/powerpoint/2010/main" val="331059385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700808" y="-1395536"/>
            <a:ext cx="17065896" cy="9599567"/>
          </a:xfrm>
          <a:prstGeom prst="rect">
            <a:avLst/>
          </a:prstGeom>
        </p:spPr>
      </p:pic>
    </p:spTree>
    <p:extLst>
      <p:ext uri="{BB962C8B-B14F-4D97-AF65-F5344CB8AC3E}">
        <p14:creationId xmlns:p14="http://schemas.microsoft.com/office/powerpoint/2010/main" val="897847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36512" y="44624"/>
            <a:ext cx="9144000" cy="1938992"/>
          </a:xfrm>
          <a:prstGeom prst="rect">
            <a:avLst/>
          </a:prstGeom>
          <a:solidFill>
            <a:schemeClr val="bg1"/>
          </a:solidFill>
          <a:ln w="9525" algn="ctr">
            <a:noFill/>
            <a:miter lim="800000"/>
            <a:headEnd/>
            <a:tailEnd/>
          </a:ln>
          <a:effectLst/>
        </p:spPr>
        <p:txBody>
          <a:bodyPr wrap="square">
            <a:spAutoFit/>
          </a:bodyPr>
          <a:lstStyle/>
          <a:p>
            <a:pPr algn="just"/>
            <a:endParaRPr lang="es-ES" sz="2000" b="1" dirty="0" smtClean="0"/>
          </a:p>
          <a:p>
            <a:pPr algn="just"/>
            <a:r>
              <a:rPr lang="es-ES" sz="2000" b="1" dirty="0" smtClean="0"/>
              <a:t>Articulo </a:t>
            </a:r>
            <a:r>
              <a:rPr lang="es-ES" sz="2000" b="1" dirty="0"/>
              <a:t>134	</a:t>
            </a:r>
            <a:r>
              <a:rPr lang="es-ES" sz="2000" dirty="0"/>
              <a:t>Los recursos económicos de que dispongan la Federación, los estados, los municipios, el Distrito Federal y los órganos político-administrativos de sus demarcaciones territoriales, se administrarán con eficiencia, eficacia, economía, transparencia y honradez para satisfacer los objetivos a los que estén destinados.</a:t>
            </a:r>
            <a:endParaRPr lang="es-MX" sz="2000" dirty="0"/>
          </a:p>
          <a:p>
            <a:pPr algn="just"/>
            <a:r>
              <a:rPr lang="es-ES" sz="2000" dirty="0"/>
              <a:t> </a:t>
            </a:r>
            <a:endParaRPr lang="en-US" sz="2000" dirty="0"/>
          </a:p>
        </p:txBody>
      </p:sp>
      <p:pic>
        <p:nvPicPr>
          <p:cNvPr id="3" name="Picture 4" descr="http://www.asisucede.com.mx/wp-content/uploads/2009/08/finanzas.jpg"/>
          <p:cNvPicPr>
            <a:picLocks noChangeAspect="1" noChangeArrowheads="1"/>
          </p:cNvPicPr>
          <p:nvPr/>
        </p:nvPicPr>
        <p:blipFill>
          <a:blip r:embed="rId2" cstate="print"/>
          <a:srcRect/>
          <a:stretch>
            <a:fillRect/>
          </a:stretch>
        </p:blipFill>
        <p:spPr bwMode="auto">
          <a:xfrm>
            <a:off x="683568" y="3717032"/>
            <a:ext cx="3024336" cy="2268253"/>
          </a:xfrm>
          <a:prstGeom prst="rect">
            <a:avLst/>
          </a:prstGeom>
          <a:noFill/>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651" t="18605" r="22015" b="13426"/>
          <a:stretch/>
        </p:blipFill>
        <p:spPr bwMode="auto">
          <a:xfrm>
            <a:off x="3911967" y="1844824"/>
            <a:ext cx="5196537" cy="505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159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25364870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08854" y="-1714500"/>
            <a:ext cx="16824853" cy="9463980"/>
          </a:xfrm>
          <a:prstGeom prst="rect">
            <a:avLst/>
          </a:prstGeom>
        </p:spPr>
      </p:pic>
    </p:spTree>
    <p:extLst>
      <p:ext uri="{BB962C8B-B14F-4D97-AF65-F5344CB8AC3E}">
        <p14:creationId xmlns:p14="http://schemas.microsoft.com/office/powerpoint/2010/main" val="24729610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32856" y="-171400"/>
            <a:ext cx="14113568" cy="7938882"/>
          </a:xfrm>
          <a:prstGeom prst="rect">
            <a:avLst/>
          </a:prstGeom>
        </p:spPr>
      </p:pic>
    </p:spTree>
    <p:extLst>
      <p:ext uri="{BB962C8B-B14F-4D97-AF65-F5344CB8AC3E}">
        <p14:creationId xmlns:p14="http://schemas.microsoft.com/office/powerpoint/2010/main" val="23702042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418928"/>
            <a:ext cx="13681520" cy="7695855"/>
          </a:xfrm>
          <a:prstGeom prst="rect">
            <a:avLst/>
          </a:prstGeom>
        </p:spPr>
      </p:pic>
    </p:spTree>
    <p:extLst>
      <p:ext uri="{BB962C8B-B14F-4D97-AF65-F5344CB8AC3E}">
        <p14:creationId xmlns:p14="http://schemas.microsoft.com/office/powerpoint/2010/main" val="109896425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27621" y="-497545"/>
          <a:ext cx="9088758" cy="149670737"/>
        </p:xfrm>
        <a:graphic>
          <a:graphicData uri="http://schemas.openxmlformats.org/drawingml/2006/table">
            <a:tbl>
              <a:tblPr>
                <a:tableStyleId>{5C22544A-7EE6-4342-B048-85BDC9FD1C3A}</a:tableStyleId>
              </a:tblPr>
              <a:tblGrid>
                <a:gridCol w="504931"/>
                <a:gridCol w="504931"/>
                <a:gridCol w="504931"/>
                <a:gridCol w="504931"/>
                <a:gridCol w="504931"/>
                <a:gridCol w="504931"/>
                <a:gridCol w="504931"/>
                <a:gridCol w="504931"/>
                <a:gridCol w="504931"/>
                <a:gridCol w="504931"/>
                <a:gridCol w="504931"/>
                <a:gridCol w="504931"/>
                <a:gridCol w="504931"/>
                <a:gridCol w="504931"/>
                <a:gridCol w="504931"/>
                <a:gridCol w="504931"/>
                <a:gridCol w="504931"/>
                <a:gridCol w="504931"/>
              </a:tblGrid>
              <a:tr h="87595">
                <a:tc>
                  <a:txBody>
                    <a:bodyPr/>
                    <a:lstStyle/>
                    <a:p>
                      <a:pPr algn="l" fontAlgn="b"/>
                      <a:r>
                        <a:rPr lang="es-MX" sz="1000" u="none" strike="noStrike">
                          <a:effectLst/>
                        </a:rPr>
                        <a:t>SIGLAS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DEPENDENCIA_ENTIDAD</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CLAVE_CNET30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CLAVE_UC</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NOMBRE_UC</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RFC</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DELEGACION_MUNICIPIO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TELEFONO_UC</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DIRECCION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CP</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PAGINA_WEB</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TIPO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ZONA_HORARIA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RESPONSABLE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PUESTO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endParaRPr lang="es-MX" sz="1000" b="0" i="0" u="none" strike="noStrike">
                        <a:solidFill>
                          <a:srgbClr val="000000"/>
                        </a:solidFill>
                        <a:effectLst/>
                        <a:latin typeface="Calibri" panose="020F0502020204030204" pitchFamily="34" charset="0"/>
                      </a:endParaRPr>
                    </a:p>
                  </a:txBody>
                  <a:tcPr marL="181" marR="181" marT="181" marB="0" anchor="b"/>
                </a:tc>
              </a:tr>
              <a:tr h="233299">
                <a:tc>
                  <a:txBody>
                    <a:bodyPr/>
                    <a:lstStyle/>
                    <a:p>
                      <a:pPr algn="l" fontAlgn="b"/>
                      <a:r>
                        <a:rPr lang="es-MX" sz="1000" u="none" strike="noStrike">
                          <a:effectLst/>
                        </a:rPr>
                        <a:t>ASA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Aeropuertos y Servicios Auxiliares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09085072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009JZL040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ASA-ESTACION DE COMBUSTIBLES AGUASCALIENTES #009JZL040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ASA6506102U9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4499183598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CARRETERA PANAMERICANA KM. 22 EJIDO PEÑUELAS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20340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http://www.asa.gob.mx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GARCIA PEREZ CESAR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ESTACION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CFE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Comisión Federal de Electricidad</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rhb00200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018TOQ826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CFE-Zona de Distribución Aguascalientes #018TOQ826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CFE370814QI0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449 9181554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Heroe de Nacozari 703 Nte. Col .Gremial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www.cfe.gob.mx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Bray Trejo Guillermo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Superintendente zona Aguascalientes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CFE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Comisión Federal de Electricidad</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rhb00192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018TOQ853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CFE-ZONA DE TRANSMISIÓN BAJÍO #018TOQ853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CFE370814QI0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01449-9183921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CALLE PINO SUAREZ No. 309 COL. GREMIAL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www.cfe.gob.mx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MENDOZA RAMOS JUAN MANUEL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SUPERINTENDENTE</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47869">
                <a:tc>
                  <a:txBody>
                    <a:bodyPr/>
                    <a:lstStyle/>
                    <a:p>
                      <a:pPr algn="l" fontAlgn="b"/>
                      <a:r>
                        <a:rPr lang="es-MX" sz="1000" u="none" strike="noStrike">
                          <a:effectLst/>
                        </a:rPr>
                        <a:t>CONAGUA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Comisión Nacional del Agua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16101012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016B00996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CONAGUA-CNA DIRECCION LOCAL AGUASCALIENTES #016B00996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SMA941228QN4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449 910 64 40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Convención de 1914 Sur No. 402-B Fracc Lindavista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www.conagua.gob.mx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GAYTAN RANGEL SALVADOR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LOCAL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CONAFE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Consejo Nacional de Fomento Educativo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11150005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011L6W974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CONAFE-Delegación Aguascalientes #011L6W974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CNF710911GT6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449 9132095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Insurgentes Sur 421 Edificio B</a:t>
                      </a:r>
                      <a:br>
                        <a:rPr lang="es-MX" sz="1000" u="none" strike="noStrike">
                          <a:effectLst/>
                        </a:rPr>
                      </a:br>
                      <a:r>
                        <a:rPr lang="es-MX" sz="1000" u="none" strike="noStrike">
                          <a:effectLst/>
                        </a:rPr>
                        <a:t/>
                      </a:r>
                      <a:br>
                        <a:rPr lang="es-MX" sz="1000" u="none" strike="noStrike">
                          <a:effectLst/>
                        </a:rPr>
                      </a:br>
                      <a:r>
                        <a:rPr lang="es-MX" sz="1000" u="none" strike="noStrike">
                          <a:effectLst/>
                        </a:rPr>
                        <a:t>Col. Hipódromo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06100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www.conafe.gob.mx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Marmolejo Macías Juan Luis</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Servicios Administrativos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91580">
                <a:tc>
                  <a:txBody>
                    <a:bodyPr/>
                    <a:lstStyle/>
                    <a:p>
                      <a:pPr algn="l" fontAlgn="b"/>
                      <a:r>
                        <a:rPr lang="es-MX" sz="1000" u="none" strike="noStrike">
                          <a:effectLst/>
                        </a:rPr>
                        <a:t>PROSPERA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Coordinación Nacional de PROSPERA Programa de Inclusión Social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20001019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020G00997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PROSPERA-DELEGACION ESTATAL PROSPERA EN AGUASCALIENTES #020G00997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CNP140906H36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01449-9718458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Calzada Revolución No. 511 Colonia Héroes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www.prospera.gob.mx </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APF-Órgano Desconcentrado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Báez Salas Omar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Departamento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FIRCO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Fideicomiso de Riesgo Compartido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08331070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008I6L011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FIRCO-Gerencia Estatal en Aguascalientes #008I6L011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FRC810401N85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n-US" sz="1000" u="none" strike="noStrike">
                          <a:effectLst/>
                        </a:rPr>
                        <a:t>01 449 916 1735 Ext. 109</a:t>
                      </a:r>
                      <a:endParaRPr lang="en-US"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Madero No 333, Int. 401 y 402, Colonia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www.firco.gob.mx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APF-Fideicomiso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Sánchez Cárdenas José Luis</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Gerente Estatal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06150">
                <a:tc>
                  <a:txBody>
                    <a:bodyPr/>
                    <a:lstStyle/>
                    <a:p>
                      <a:pPr algn="l" fontAlgn="b"/>
                      <a:r>
                        <a:rPr lang="es-MX" sz="1000" u="none" strike="noStrike">
                          <a:effectLst/>
                        </a:rPr>
                        <a:t>ISSSTE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Instituto de Seguridad y Servicios Sociales de los Trabajadores del Estado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00637093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019GYN893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ISSSTE-Departamento de Recuros Materiales y Obras Aguascalientes #019GYN893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iss6001015a3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4499163733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Las Américas No. 403</a:t>
                      </a:r>
                      <a:br>
                        <a:rPr lang="es-MX" sz="1000" u="none" strike="noStrike">
                          <a:effectLst/>
                        </a:rPr>
                      </a:br>
                      <a:r>
                        <a:rPr lang="es-MX" sz="1000" u="none" strike="noStrike">
                          <a:effectLst/>
                        </a:rPr>
                        <a:t/>
                      </a:r>
                      <a:br>
                        <a:rPr lang="es-MX" sz="1000" u="none" strike="noStrike">
                          <a:effectLst/>
                        </a:rPr>
                      </a:br>
                      <a:r>
                        <a:rPr lang="es-MX" sz="1000" u="none" strike="noStrike">
                          <a:effectLst/>
                        </a:rPr>
                        <a:t>6o. Piso</a:t>
                      </a:r>
                      <a:br>
                        <a:rPr lang="es-MX" sz="1000" u="none" strike="noStrike">
                          <a:effectLst/>
                        </a:rPr>
                      </a:br>
                      <a:r>
                        <a:rPr lang="es-MX" sz="1000" u="none" strike="noStrike">
                          <a:effectLst/>
                        </a:rPr>
                        <a:t/>
                      </a:r>
                      <a:br>
                        <a:rPr lang="es-MX" sz="1000" u="none" strike="noStrike">
                          <a:effectLst/>
                        </a:rPr>
                      </a:br>
                      <a:r>
                        <a:rPr lang="es-MX" sz="1000" u="none" strike="noStrike">
                          <a:effectLst/>
                        </a:rPr>
                        <a:t>Fracc. La Fuente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20239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www.isssteags.gob.mx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Palomino Topete Juan Fernando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Delegado del ISSSTE en 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77010">
                <a:tc>
                  <a:txBody>
                    <a:bodyPr/>
                    <a:lstStyle/>
                    <a:p>
                      <a:pPr algn="l" fontAlgn="b"/>
                      <a:r>
                        <a:rPr lang="es-MX" sz="1000" u="none" strike="noStrike">
                          <a:effectLst/>
                        </a:rPr>
                        <a:t>IMSS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Instituto Mexicano del Seguro Social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00641198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019GYR099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IMSS-Departamento de Construcción y Planeación Inmobiliaria #019GYR099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IMS421231I45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 (449) 9 75 38 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Alameda No. 704 Colonia del Trabajo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www.imss.gob.mx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APF-Organismo Descentralizado No Sectorizado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Ramos Cordova Jasiel Salvador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Departamento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35291">
                <a:tc>
                  <a:txBody>
                    <a:bodyPr/>
                    <a:lstStyle/>
                    <a:p>
                      <a:pPr algn="l" fontAlgn="b"/>
                      <a:r>
                        <a:rPr lang="es-MX" sz="1000" u="none" strike="noStrike">
                          <a:effectLst/>
                        </a:rPr>
                        <a:t>IMSS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Instituto Mexicano del Seguro Social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00641187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019GYR032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IMSS-Coordinación de Abastecimiento y Equipamiento Delegación Aguascalientes #019GYR032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IMS-421231-I45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 9710794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it-IT" sz="1000" u="none" strike="noStrike">
                          <a:effectLst/>
                        </a:rPr>
                        <a:t>Av. Carolina Villanueva #314, Col. Cd. Industrial</a:t>
                      </a:r>
                      <a:endParaRPr lang="it-IT"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http://www.imss.gob.mx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Regalado Nuñez Alberto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N47 Lider de Proyecto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LICONSA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Liconsa, S.A. de C.V.</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20143003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020VST019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LICONSA-Programa de Abasto Social Aguascalientes #020VST019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LIC950821M84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449-9788232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it-IT" sz="1000" u="none" strike="noStrike">
                          <a:effectLst/>
                        </a:rPr>
                        <a:t>Av. Jesús Rivera Franco No. 103, Col. Cd. Industrial. </a:t>
                      </a:r>
                      <a:endParaRPr lang="it-IT"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www.liconsa.gob.mx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PONCE MEDINA GABRIELA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GERENTE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endParaRPr lang="es-MX" sz="1000" b="0" i="0" u="none" strike="noStrike">
                        <a:solidFill>
                          <a:srgbClr val="000000"/>
                        </a:solidFill>
                        <a:effectLst/>
                        <a:latin typeface="Calibri" panose="020F0502020204030204" pitchFamily="34" charset="0"/>
                      </a:endParaRPr>
                    </a:p>
                  </a:txBody>
                  <a:tcPr marL="181" marR="181" marT="181" marB="0" anchor="b"/>
                </a:tc>
              </a:tr>
              <a:tr h="233299">
                <a:tc>
                  <a:txBody>
                    <a:bodyPr/>
                    <a:lstStyle/>
                    <a:p>
                      <a:pPr algn="l" fontAlgn="b"/>
                      <a:r>
                        <a:rPr lang="es-MX" sz="1000" u="none" strike="noStrike">
                          <a:effectLst/>
                        </a:rPr>
                        <a:t>PA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Procuraduría Agraria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rhb13084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015QEZ995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PA-Delegación Federal en Aguascalientes #015QEZ995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PAG9202262R8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4499186349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Quinta Avenida No. 108  Fraccionamiento las Américas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www.pa.gob.mx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García Buenrostro Gonzalo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Delegado Federal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PROFEPA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Procuraduría Federal de Protección al Ambiente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rhb12680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016E00989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PROFEPA-DELEGACIÓN AGUASCALIENTES #016E00989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PFP920718FB2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449 9789144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Julio Díaz Torre No. 110 Cd. industrial Aguascalientes 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www.profepa.gob.mx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APF-Órgano Desconcentrado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JIMÉNEZ VELÁZQUEZ ADRIÁN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DELEGADO</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20721">
                <a:tc>
                  <a:txBody>
                    <a:bodyPr/>
                    <a:lstStyle/>
                    <a:p>
                      <a:pPr algn="l" fontAlgn="b"/>
                      <a:r>
                        <a:rPr lang="es-MX" sz="1000" u="none" strike="noStrike">
                          <a:effectLst/>
                        </a:rPr>
                        <a:t>PGR</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Procuraduría General de la República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00017003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017000998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PGR-DEPARTAMENTO DE RECURSOS MATERIALES Y SERVICIOS GENERALES #017000998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PGR850101-RC6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449-9106928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 JOSÉ ANTONIO S/N MANZANA 2, LOTE 16A FRACC.IND.PARQUE SIGLO XXI</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www.pgr.gob.mx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OLMEDO LOPEZ MIGUEL ALVARO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DEPTO. DE REC. MAT. Y SERV. GRAL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RAN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Registro Agrario Nacional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rhb01790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015B00996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RAN-Delegación Aguascalientes #015B00996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RAN920810MU6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918 37 63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Calle Camelias 103 Fracc. La Fuente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20239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www.ran.gob.mx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APF-Órgano Desconcentrado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Dávila De La Torre Mónica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Delegado Estatal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91580">
                <a:tc>
                  <a:txBody>
                    <a:bodyPr/>
                    <a:lstStyle/>
                    <a:p>
                      <a:pPr algn="l" fontAlgn="b"/>
                      <a:r>
                        <a:rPr lang="es-MX" sz="1000" u="none" strike="noStrike">
                          <a:effectLst/>
                        </a:rPr>
                        <a:t>SAGARPA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Secretaría de Agricultura, Ganadería, Desarrollo Rural, Pesca y Alimentación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rhb00332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008000963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SAGARPA-UNIDAD DE ADMON. DE REC. MAT. Y SERVS. GRALES. #008000963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SAG-060425-C81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01 449 9 14 19 98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CONVENCION DE 1914 NORTE No. 2202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www.sagarpa.gob.mx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SALAZAR NAVARRO JUAN JOSE</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ENC. UNID. ADMON. REC. MAT. Y SERV. GRAL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SCT</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Secretaría de Comunicaciones y Transportes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00009014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009000973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SCT-Centro sct Aguascalientes #009000973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SCT060306SX1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014499710240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Julio Diaz Torre No. 110 Ciudad Industrial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www.sct.gob.mx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Esparza Parada Luis Gonzalo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General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SEDESOL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Secretaría de Desarrollo Social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00020031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020000020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SEDESOL-Delegacion Aguascalientes #020000020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SDS0602098Q5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4499710271 ext 40004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JULIO DIAZ TORRE 110 CD. INDUSTRIAL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sedesol.gob.mx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Gonzalez Galvan Rocio del Carmen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Subdelegada de Administracion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64432">
                <a:tc>
                  <a:txBody>
                    <a:bodyPr/>
                    <a:lstStyle/>
                    <a:p>
                      <a:pPr algn="l" fontAlgn="b"/>
                      <a:r>
                        <a:rPr lang="es-MX" sz="1000" u="none" strike="noStrike">
                          <a:effectLst/>
                        </a:rPr>
                        <a:t>SEDATU</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Secretaría de Desarrollo Agrario, Territorial y Urbano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rhb13481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015000985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SEDATU-Secretaría de Desarrollo Agrario, Territorial y Urbano Delegación Aguascalientes #015000985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SRA980427UB3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Jesús María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4499941651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Bvld. Miguel de la Madrid Hurtado 2790 Col Corral de Barrancos.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20900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www.sedatu.gob.mx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Rivera Uribe José Lenin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Subdelegado Juridico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77010">
                <a:tc>
                  <a:txBody>
                    <a:bodyPr/>
                    <a:lstStyle/>
                    <a:p>
                      <a:pPr algn="l" fontAlgn="b"/>
                      <a:r>
                        <a:rPr lang="es-MX" sz="1000" u="none" strike="noStrike">
                          <a:effectLst/>
                        </a:rPr>
                        <a:t>SAT</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Servicio de Administración Tributaria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06101190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006E00003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SAT-Subadministracion de Recursos y Servicios de Aguascalientes #006E00003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SAT-970701-NN3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449-149-10-06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Chichimeco No. 119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20250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www.sat.gob.mx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Flores Velasco Adolfo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Subadministrador de Recursos y Servicios de Aguascalientes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TELECOMM</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Telecomunicaciones de México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rhb01228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009KCZ991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TELECOMM-gerencia estatal aguascalientes #009KCZ991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tme891117f56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4499151121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calle galeana # 102 esquina calle nieto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www.telecomm.gob.mx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Federal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albores gomez miguel angel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encargado de la gerencia estatal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47869">
                <a:tc>
                  <a:txBody>
                    <a:bodyPr/>
                    <a:lstStyle/>
                    <a:p>
                      <a:pPr algn="l" fontAlgn="b"/>
                      <a:r>
                        <a:rPr lang="es-MX" sz="1000" u="none" strike="noStrike">
                          <a:effectLst/>
                        </a:rPr>
                        <a:t>INEGI</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Instituto Nacional de Estadística Y Geografía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70100020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040100992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INEGI-Dirección General de Administración de Adquisiciones #040100992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INE0804164Z7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014499105388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Héroe de Nacozari sur 2301, Fraccionamiento Jardines del Parque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www.inegi.org.mx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Autónomo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Rodríguez Silva Víctor Manuel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General Adjunto de Recursos Materiales y Servicios Generales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20721">
                <a:tc>
                  <a:txBody>
                    <a:bodyPr/>
                    <a:lstStyle/>
                    <a:p>
                      <a:pPr algn="l" fontAlgn="b"/>
                      <a:r>
                        <a:rPr lang="es-MX" sz="1000" u="none" strike="noStrike">
                          <a:effectLst/>
                        </a:rPr>
                        <a:t>INEGI</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Instituto Nacional de Estadística Y Geografía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70100022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040100993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INEGI-Dirección General Adjunta de Recursos Materiales y Servicios Generales #040100993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INE0804164Z7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014499105300 ext. 2050, 5196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Héroe de Nacozari Sur 2301, Colonia Jardines del Parque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www.inegi.org.mx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Autónomo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Rodríguez Silva Víctor Manuel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General Adjunto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TECNM</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Tecnológico Nacional de México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31111001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011M00997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TECNM-Instituto Tecnologico de Aguascalientes #011M00997</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SEP210905778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 4499105002 ext 117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Av. Adolfo Lopez Mateos  1801 Ote. Fracc Bona Gens</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20215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www.ita.mx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APF-Órgano Desconcentrado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Trujillo Avalos Maria Luisa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Subdirectora de Servicios Administrativos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7900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31315001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AGS-Aguascalientes-INSTITUTO MUNICIPAL DE RENOVACION URBANA DE AGUASCALIENTES #801001997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IMR1101117K8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9101010 EXT 3096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ANTONIO ACEVEDO ESCOBEDO 103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www.imuviags.gog.mx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HUERTA HERNANDEZ LUIS HUMBERTO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DIRECCION TECNICA</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31302001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801003985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AGS-Calvillo-SECRETARIA DE OBRAS PUBLICAS #801003985</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MCA850101GP0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Calvillo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4959560039 ext 4182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palacio municipal s/n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20800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www.calvillo.gob.mx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RAMIREZ SUSTAITA JOSE GUADALUPE</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departamento de costos y presup</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6243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31301002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AGS-Aguascalientes-MUNICIPIO AGUASCALIENTES #801001999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MAG7712124D6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4499789201 ext 140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AGUASCALIENTES SUR 2615, FRACC. JARDINES DE LAS FUENTES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CRUZ HERNANDEZ HUMBERTO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COSTOS Y LICITACION DE OBRA</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6243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rhb00825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801008986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AGS-San José de Gracia-MUNICIPIO DE SAN JOSE DE GRACIA #801008986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MSJ850101JX6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San José de Gracia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465 9 67 34 59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JUAN DOMINGUEZ #101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2050075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www.sanjosedegracia.mx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ESPARZA RAMIREZ CLAUDIA NAXHIELI</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DIRECTORA</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4786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rhb00824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801007984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AGS-Rincón de Romos-DIRECCION DE ADMINISTRACION #801007984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MRR75010157A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Rincón de Romos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(465) 951 02 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ADMINISTRACION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20400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www.rinconderomos.gob.mx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RAMIREZ PALACIOS JUAN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ADMINISTRACION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31304001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AGS-Aguascalientes-DIRECCIÓN DE OBRAS PÚBLICAS SFR. #801001993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MSF-920130-TQ9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014659670124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FRANCISCO ROMO JIMENEZ #102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20300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www.sanfranciscodelosromo.gob.mx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CHAVEZ GARCIA JOSÉ DE JESÚS</a:t>
                      </a:r>
                      <a:endParaRPr lang="pt-BR"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OBRA PUBLICAS MUNICIPALES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rhb00661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AGS-Aguascalientes-Instituto Municipal de Planeacion #801001992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IMP010521IY0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449-915-06-66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Antonio Acevedo Escobedo 103-A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www.implanags.gob.mx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Gutierrez Reynoso Luis Enrique</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Programacion y Control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35291">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rhb00726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AGS-Aguascalientes-INSTITUTO MUNICIPAL AGUASCALENTENSE PARA LA CULTURA #801001988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IMA080708V54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449 238 34 52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ANTONIO ACEVEDO No. 131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www.ags.gob.mx/imac</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HERNANDEZ PARGA JAVIER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COORDINADOR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rhb00638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801005994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AGS-Jesús María-Municipio Jesus María #801005994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MJM831201P8A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Jesús María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4499650088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Emiliano Zapata No. 109,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20900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www.jesusmaria.gob.mx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GALLO NAJERA LUIS</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SECRETARIO DE ADMINISTRACION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31301001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AGS-Aguascalientes-Secretaria de Administración #801001998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MAG7712124D6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449 9101010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Plaza de la Patria y calle Colón s/n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Delfino Vargas Sergio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Secretario de Administración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6243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31068001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AGS-Aguascalientes-universidad autonoma de aguascalientes #801001991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UAA740224TQ2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4499107484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Univrsidad  940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20131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www.uaa.mx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GONZALEZ GUTIERREZ FELIPE DE JESUS</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Departamento de Compras y Almace</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4786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rhb12914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801010980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AGS-El Llano-PRESIDENCIA MUNICIPAL DE EL LLANO #801010980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MALI920130A8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El Llano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4969673587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 DE NOVIEMBRE NO. 103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20330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www..ayuntamiento@municipiodeelllano.gob.mx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PEDROZA ORTEGA CEZAR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PRESIDENTE MUNICIPAL DE EL LLANO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AGS-Aguascalientes-INSTITUTO MUNICIPAL DE LA MUJER DE AGUASCALIENTES #801001990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IMM0805127L2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4499163610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HOSPITALIDAD No. 125, COLONIA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Martin del Campo Martin del Campo Juan Antonio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PRESIDENTE MUNICIPAL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rhb00683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801009982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AGS-Tepezalá-Municipio de Tepezalá #801009982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MTE750101KB01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Tepezalá</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4659512029 ext. 105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Plaza Juarez No. 1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20600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www.tepezala.gob.mx/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REYES PINEDA JOSE FAVIAN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Responsable de la UC</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510135">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31306001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801001996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AGS-Aguascalientes-COMISION CIUDADANA DE AGUA POTABLE Y ALCANTARILLADO DEL MUNICIPIO DE AGUASCALIENTES #801001996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CCA971010G88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4499151513 EXT. 128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SALVADOR QUEZADA LIMON #1407 COL. SAN MARCOS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WWW.CCAPAMA.GOB.MX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ORTIZ MACIAS GABRIEL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SUBDIRECTOR DE PROYECTOS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77010">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rhb00608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801006995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AGS-Pabellón de Arteaga-MUNICIPIO DE PABELLON DE ARTEAGA #801006995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MPA650514KKA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Pabellón de Arteaga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 (465) 958-01-16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it-IT" sz="1000" u="none" strike="noStrike">
                          <a:effectLst/>
                        </a:rPr>
                        <a:t>VENUSTIANO CARRANZA Nº 8 CENTRO</a:t>
                      </a:r>
                      <a:endParaRPr lang="it-IT"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20660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www.municipiopabellonags.gob.mx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MORENO SERNA SERGIO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PRESIDENTE MUNICIPAL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6243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rhb00684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801007989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AGS-Rincón de Romos-MUNICIPIO DE RINCON DE ROMOS #801007989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MRR75010157A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Rincón de Romos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4659510203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HIDALGO No. 20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20400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www.rinconderomos.gob.mx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MARMOLEJO MONTOYA FERNANDO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PRESIDENTE MUNICIPAL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20001024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801004987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AGS-Cosío-MUNICIPIO DE COSIO, AGS. #801004987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MCA750101MD6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Cosío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 (458) 98 7 09 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PLAZA JUAREZ S/N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20460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www.cosio.gob.mx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PADILLA ADAME  GUSTAVO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PRESIDENTE MUNICIPAL </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rhb01490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801002981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AGS-Asientos-MUNICIPIO DE ASIENTOS #801002981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MAS-840101-LA0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Asientos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4969674062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PLAZA JUÁREZ No. 3,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20712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www.asientos.gob.mx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RODRIGUEZ ROMO VICTOR MANUEL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PLANEACIÓN Y OBRAS PUBLICAS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Municipal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31302002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801003999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AGS-Calvillo-Municipio de Calvillo #801003999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MCA850101GP0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Calvillo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4959561763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Palacio Municipal s/n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20800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www.calvillo.gob.mx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Ruiz Carrillo Jesús Martín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Secretario de Finanzas y Administración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31062001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901024986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Educación de Aguascalientes-Instituto de Educación de Aguascalientes #901024986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IEA930117T62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4499105600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 San Luis Potosí No. 601, Fracc. Ojocaliente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www.iea.gob.mx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Cienfuegos Benavides Antonio Rubén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Control Patrimonial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539276">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rhb12647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901023975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Capacitación para el Trabajo de Aguascalientes-Instituto de Capacitación para el Trabajo del Estado de Aguascalientes #901023975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ICT9402109W1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449 9784600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Manuel Gómez Morín # 102 -10 Col. Ferronales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MUÑOZ FLORES DE LA TORRE DAVID</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80995">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31055002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901029994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Vivienda del Estado-Instituto de Vivienda Social y Ordenamiento de la Propiedad del Estado de Aguascalientes #901029994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IVS110301RL3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4499102560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Convencion Oriente #104, Colonia del Trabajo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Godínez Antillón Miguel Angel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Ggeneral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31100003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901026999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Servicios de Salud del Estado de Aguascalientes-Depto. de Adquisiciones #901026999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ISS880101GF1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01449 910 79 46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MARGIL DE JESUS No. 1501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www.isea.gob.mx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REYES PALOMINO GUSTAVO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DEL DEPTO. DE ADQUISICIONES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3329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31004001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901004997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AGS-Oficialía Mayor-Dirección General de Adquisiciones #901004997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SFI011030DU4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01449 9102506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Avenida de la Convención de 1914 Oriente número 104 4 piso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Venegas Escobar Carlos Alberto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del Departamento de Proyectos y Desarrollo de Proveedores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7900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31002005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901046995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AGS-Secretaria de Infraestructura y Comunicaciones-Dirección General de Costos y Licitación de Obra #901046995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SFI011030DU4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4499102570 ext. 5610,5611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ADOLFO LÓPEZ MATEOS 1500 OTE.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20255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www.aguascalientes.gob.mx/sop</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LOPEZ LOPEZ JUAN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DEL DEPARTAMENTO DE COSTOS Y LICITACION DE OBRA</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2271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31068002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901045994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Autónoma de Aguascalientes-DIRECCIÓN GENERAL DE INFRAESTRUCTURA UNIVERSITARIA #901045994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UAA740224TQ2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449-9107400 ext 7490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UNIVERSIDAD NO. 940, CD UNIVERSITARIA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20131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www.uaa.mx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Autónomo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ESPARZA PARADA LUIS GONZALO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GENERAL DE INFRAESTRUCTURA UNIV</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2271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29025002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901045993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Autónoma de Aguascalientes-DIRECCIÓN GENERAL DE INFRAESTRUCTURA UNIVERSITARIA #901045993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UAA740224TQ2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449-9107400 ext 7490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UNIVERSIDAD NO. 940, CD UNIVERSITARIA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20131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www.uaa.mx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Autónomo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ESPARZA PARADA LUIS GONZALO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GENERAL DE INFRAESTRUCTURA UNIV</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80995">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31112001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901031998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del Deporte del Estado de Aguascalientes-INSTITUTO DEL DEPORTE DEL ESTADO DE AGUASCALIENTES #901031998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IDEA-930601-FJ4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4499701350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CONVENCION DE 1914 OTE No. 401, COL. HEROES </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http://www.aguascalientes.gob.mx/idea/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RAMIREZ DE ARELLANO AGUILAR SEBASTIAN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20721">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31063001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901043985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Estatal Electoral de Aguscalientes-DIRECCION ADMINISTRATIVA #901043985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IEE001031BL8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9100008 ext. 108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 A CALVILLO KM. 8, COL. GRANJAS CARIÑAN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20314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www.ieeags.org.mx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LOZANO ALVAREZ MARTHA ALICIA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rhb01540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901008981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AGS-Secretaría de Desarrollo Económico-Servicio Nacional de Empleo Aguascalientes #901008981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SFI011030DU4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449-9719362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Republica Mexicana 305 Fracc. Valle Dorado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Cataño Menchaca Olga Susana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Coordinadora de </a:t>
                      </a:r>
                      <a:r>
                        <a:rPr lang="es-MX" sz="1000" u="none" strike="noStrike" dirty="0" err="1">
                          <a:effectLst/>
                        </a:rPr>
                        <a:t>Administracion</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7900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rhb00823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901021987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Aguascalentense de las Mujeres-INSTITUTO AGUASCALENTENSE DE LAS MUJERES #901021987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IAM011120TD3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449-91021-28 ext 3148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PLAZA DE LA REPUBLICA 105 ALTOS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www.iam.org</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González Orozco Rolando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Responsable</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66424">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rhb01496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901009982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AGS-Secretaría de Planeación y Desarrollo Regional-SECRETARÍA DE GESTIÓN URBANÍSTICA Y ORDENAMIENTO TERRITORIAL #901009982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SFI011030DU4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4499102045 ext 2047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Colón 110,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www.aguascalientes.gob.mx/seguot</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Aguayo Vivanco Sergio </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 General de Administración</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51854">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rhb01332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901014983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AGS-Colegio de Estudios Científicos y Tecnológicos del Estado de Aguascalientes-DIRECCION ADMINISTRATIVA #901014983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CEC9308163A1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4499175800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QUINTA AVENIDA NO. 801 CUARTO PISO FRACC AGRICULTURA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20234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http://www.aguascalientes.gob.mx/cecytea/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VALDES ARREOLA EDUARDO LUIS</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 ADMINISTRATIVO</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0814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29034001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901042986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Tecnológica del Norte de Aguascalientes-DIRECCION DE ADMINISTRACION Y FINANZAS #901042986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UTN000627S77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Rincón de Romos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(465) 965 00 30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UNIVERSIDAD 1001 COL. ESTACION RINCON</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20420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http://www.utna.edu.mx/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PEREZ RAMIREZ PABLO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 DE ADMINISTRACION Y FINANZAS</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9357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rhb01651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901063978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para el Desarrollo de la Sociedad del Conocimiento-DIRECCION ADMINISTRATIVA #901063978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IDD110201FI5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449-9780338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AV.SAN MIGUEL S/N FRACC. JARDINES DEL PARQUE</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www,aguascalientes.gob.mx/IDSCEA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De la Torre Jimenez Yrma Sara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 ADMINISTRATIVO</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35291">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rhb00737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901005988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AGS-Secretaría de Desarrollo Social-Secretaria de Bienestar y Desarrollo Social #901005988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 011030 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n-US" sz="1000" u="none" strike="noStrike">
                          <a:effectLst/>
                        </a:rPr>
                        <a:t>(449) 910 21 21 ext. 4272</a:t>
                      </a:r>
                      <a:endParaRPr lang="en-US"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Blvd. José Ma. Chavez No. 3202 Cd. Insdustrial</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Escarcega Alvarez Marcela Alejandra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Directora Administrativa</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20721">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rhb01194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901018984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AGS-Escuela Normal de Aguascalientes-Escuela Normal de Aguascalientes #901018984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ENA860504ANA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4499151574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PASEO DE LA CRUZ 904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20260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www.aguascalientes.gob.mx/ena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Torres Arroyo Miguel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Jefe del </a:t>
                      </a:r>
                      <a:r>
                        <a:rPr lang="es-MX" sz="1000" u="none" strike="noStrike" dirty="0" err="1">
                          <a:effectLst/>
                        </a:rPr>
                        <a:t>deapartamento</a:t>
                      </a:r>
                      <a:r>
                        <a:rPr lang="es-MX" sz="1000" u="none" strike="noStrike" dirty="0">
                          <a:effectLst/>
                        </a:rPr>
                        <a:t> de Compras</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rhb13119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901022973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Cultural de Aguascalientes-INSTITUTO CULTURAL DE AGUASCALIENTES #901022973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ICA840701MS7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4499102006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it-IT" sz="1000" u="none" strike="noStrike">
                          <a:effectLst/>
                        </a:rPr>
                        <a:t>Venustiano Carranza # 101, Zona Centro</a:t>
                      </a:r>
                      <a:endParaRPr lang="it-IT"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www.aguascalientes.gob.mx/ica/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GONZALEZ DE LUNA LUIS RAUL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 de Administración</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0814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rhb01634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901025974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AGS-Secretaría de la Juventud-SECRETARIA DE LA JUVENTUD DEL ESTADO DE AGUASCALIENTES #901025974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SFI011030DU4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4499102141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Revolución s/n Col Ferronales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REYES ROSAS SILVIA KARENI</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DIRECTORA ADMINISTRATIVA</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7900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rhb01652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901035979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AGS-Museo Interactivo de Ciencia y Tecnología-Descubre Museo Interactivo de Ciencia y Tecnología #901035979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DMI9709224V9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(449)9780338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Av. San Miguel S/N, Fracc. Jardines del Parque</a:t>
                      </a:r>
                      <a:endParaRPr lang="pt-BR"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http://www.aguascalientes.gob.mx/IDSCEA/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Carrillo de la Cruz Gustavo Ernesto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Jefe de Departamento de Proyectos</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9357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rhb00725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901039989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AGS-Sistema para el Desarrollo Integral de la Familia-DIRECCION DE ADMINISTRACIÓN Y FINANZAS #901039989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SDI7901012H5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4499102585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Convención Sur esq. con Av. de los Maestros s/n Colonia España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20210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www.aguascalientes.gob.mx/dif</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CAMPOS ALCANTAR MARTHA ESTHER</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DIRECTORA DE ADMINISTRACION Y FINANZAS</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0814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29061001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901041992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Tecnológica de Aguascalientes-UNIVERSIDAD TECNOLOGICA DE AGUASCALIENTES #901041992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UTA9108114C9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014499105000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BLVD. JUAN PABLO II No. 1302 FRACC. EXHACIENDA LA CANTERA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www.utags.edu.mx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GARCIA PLASCENCIA MONICA</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DIRECTORA DE ADMINISTRACION Y FINANZAS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7900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31308001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901006994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AGS-Secretaría de Obras Públicas-Secretaria de Obras Publicas del Municipio de Jesus Maria #901006994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MJM-831201P8A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Jesús María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01(449) 9650088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Emiliano Zapata No. 109, Zona Centro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20900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www.jesusmaria.gob.mx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Municipal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MORAN CABELLO DAVID FERNANDO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pt-BR" sz="1000" u="none" strike="noStrike">
                          <a:effectLst/>
                        </a:rPr>
                        <a:t>Director de Obras Publicas Municipales</a:t>
                      </a:r>
                      <a:endParaRPr lang="pt-BR"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291580">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31103001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901030992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del Agua del Estado-COORDINACION GENERAL DE OBRA #901030992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IAE000725 6N6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449 9102586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C.18 DE MARZO NO.98 FRACC. LAS HADAS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20140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www.aguascalientes.gob.mx/inagua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RAMIREZ RANGEL ROGERIO GAMALIEL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DPTO. DE LICITACION</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93573">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31072001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901040991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Politécnica de Aguascalientes-UNIVERSIDAD POLITÉCNICA DE AGUASCALIENTES #901040991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UPA020812HT3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4494421404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CALLE PASEO SAN GERARDO N° 207, FRACC. SAN GERARDO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20342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www.upa.edu.mx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VALDES GARZA MONICA GUADALUPE</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SECRETARIA ADMINISTRATIVO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466424">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rhb00012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901058977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AGS-Fondo de Fomento Agropecuario del Estado-Fideicomiso Fondo de Fomento Agropecuario del Estado de Aguascalientes #901058977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FFA120824K98</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4499102596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de la Convencion Ote No. 102; Col. Del Trabajo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LEON JAZZO SERGIO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TITULAR AREA ADMINISTRATIVA</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rhb13367</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901065972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AGS-Universidad Tecnológica de Calvillo-DIRECCION DE ADMINISTRACION Y FINANZAS #901065972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UTC130709GNA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Calvillo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4959565063</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CARRETERA AL TEPETATE 102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20800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www.utcalvillo.edu.mx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CONTRERAS RUIZ JOSE GUADALUPE</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ADMINISTRACION Y FINANZAS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64126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rhb13374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901064971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AGS-Órgano Implementador del Sistema de Justicia Penal en el Estado de Aguascalientes-ORGANO IMPLEMENTADOR DEL SISTEMA DE JUSTICIA PENAL EN EL ESTADO #901064971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OIS140603UNA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4499700059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AVENIDA DE LOS CONOS S/N FRACC. OJOCALIENTE</a:t>
                      </a:r>
                      <a:br>
                        <a:rPr lang="es-MX" sz="1000" u="none" strike="noStrike">
                          <a:effectLst/>
                        </a:rPr>
                      </a:br>
                      <a:r>
                        <a:rPr lang="es-MX" sz="1000" u="none" strike="noStrike">
                          <a:effectLst/>
                        </a:rPr>
                        <a:t/>
                      </a:r>
                      <a:br>
                        <a:rPr lang="es-MX" sz="1000" u="none" strike="noStrike">
                          <a:effectLst/>
                        </a:rPr>
                      </a:br>
                      <a:r>
                        <a:rPr lang="es-MX" sz="1000" u="none" strike="noStrike">
                          <a:effectLst/>
                        </a:rPr>
                        <a:t>C.P. 20190, AGUASCALIENTES, 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pt-BR" sz="1000" u="none" strike="noStrike">
                          <a:effectLst/>
                        </a:rPr>
                        <a:t>IBARRA FERNANDEZ DE CASTRO FERNANDO </a:t>
                      </a:r>
                      <a:endParaRPr lang="pt-BR"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ENCARGADO DE LA DIRECCION GENERAL</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06150">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rhb13391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901066970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AGS-Fiscalía General del Estado-DIRECCION DE ADQUISICIONES Y LICITACIONES #901066970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FGE150623M56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4499102800 Ext. 6080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it-IT" sz="1000" u="none" strike="noStrike">
                          <a:effectLst/>
                        </a:rPr>
                        <a:t>Héroe de Nacozari # 201, Col. La Purisima</a:t>
                      </a:r>
                      <a:endParaRPr lang="it-IT"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20259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http://www.aguascalientes.gob.mx/PGJ/</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Autónomo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Aguilera Torres Christian Alberto</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Jefe de Departamento de Licitaciones</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655839">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rhb13502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901067969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Infraestructura Física Educativa del Estado de Aguascalientes-INSTITUTO DE INFRAESTRUCTURA FISICA EDUCATIVA DEL ESTADO DE AGUASCALIENTES #901067969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IIF151022DLA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4499102570 EXT 2969</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AV. AGUASCALIENTES No. 329, FRACC. CASA BLANCA</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20166</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WWW.AGUASCALIENTES.GOB.MX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Organismo Descentralizado</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GARCIA RODRIGUEZ MIGUEL ANGEL</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a:effectLst/>
                        </a:rPr>
                        <a:t>DIRECTOR DE APOYO TECNICO</a:t>
                      </a:r>
                      <a:endParaRPr lang="es-MX" sz="1000" b="0" i="0" u="none" strike="noStrike">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r h="349862">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_Gobierno del Estado de 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31104002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901024985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AGS-Instituto de Educación de Aguascalientes-Instituto de Educación de Aguascalientes #901024985</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IEA 930117 T62</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Aguascalientes</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449 974 18 74</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Carr. a San Luis Potosí No. 601, Fracc. Ojocaliente</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20190</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www.iea.gob.mx</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Estatal</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(GMT-06:00) Zona Centro - Guadalajara, Cd. México, Monterrey</a:t>
                      </a:r>
                      <a:endParaRPr lang="es-MX" sz="1000" b="0" i="0" u="none" strike="noStrike">
                        <a:solidFill>
                          <a:srgbClr val="000000"/>
                        </a:solidFill>
                        <a:effectLst/>
                        <a:latin typeface="Calibri" panose="020F0502020204030204" pitchFamily="34" charset="0"/>
                      </a:endParaRPr>
                    </a:p>
                  </a:txBody>
                  <a:tcPr marL="181" marR="181" marT="181" marB="0" anchor="b"/>
                </a:tc>
                <a:tc>
                  <a:txBody>
                    <a:bodyPr/>
                    <a:lstStyle/>
                    <a:p>
                      <a:pPr algn="l" fontAlgn="b"/>
                      <a:r>
                        <a:rPr lang="es-MX" sz="1000" u="none" strike="noStrike">
                          <a:effectLst/>
                        </a:rPr>
                        <a:t>CIENFUEGOS BENAVIDES ANTONIO RUBÉN</a:t>
                      </a:r>
                      <a:endParaRPr lang="es-MX" sz="1000" b="0" i="0" u="none" strike="noStrike">
                        <a:solidFill>
                          <a:srgbClr val="000000"/>
                        </a:solidFill>
                        <a:effectLst/>
                        <a:latin typeface="Calibri" panose="020F0502020204030204" pitchFamily="34" charset="0"/>
                      </a:endParaRPr>
                    </a:p>
                  </a:txBody>
                  <a:tcPr marL="181" marR="181" marT="181" marB="0" anchor="b"/>
                </a:tc>
                <a:tc gridSpan="2">
                  <a:txBody>
                    <a:bodyPr/>
                    <a:lstStyle/>
                    <a:p>
                      <a:pPr algn="l" fontAlgn="b"/>
                      <a:r>
                        <a:rPr lang="es-MX" sz="1000" u="none" strike="noStrike" dirty="0">
                          <a:effectLst/>
                        </a:rPr>
                        <a:t>JEFE DE CONTROL PATRIMONIAL</a:t>
                      </a:r>
                      <a:endParaRPr lang="es-MX" sz="1000" b="0" i="0" u="none" strike="noStrike" dirty="0">
                        <a:solidFill>
                          <a:srgbClr val="000000"/>
                        </a:solidFill>
                        <a:effectLst/>
                        <a:latin typeface="Calibri" panose="020F0502020204030204" pitchFamily="34" charset="0"/>
                      </a:endParaRPr>
                    </a:p>
                  </a:txBody>
                  <a:tcPr marL="181" marR="181" marT="181" marB="0" anchor="b"/>
                </a:tc>
                <a:tc hMerge="1">
                  <a:txBody>
                    <a:bodyPr/>
                    <a:lstStyle/>
                    <a:p>
                      <a:endParaRPr lang="es-MX"/>
                    </a:p>
                  </a:txBody>
                  <a:tcPr/>
                </a:tc>
              </a:tr>
            </a:tbl>
          </a:graphicData>
        </a:graphic>
      </p:graphicFrame>
    </p:spTree>
    <p:extLst>
      <p:ext uri="{BB962C8B-B14F-4D97-AF65-F5344CB8AC3E}">
        <p14:creationId xmlns:p14="http://schemas.microsoft.com/office/powerpoint/2010/main" val="25863187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10989" y="27134"/>
          <a:ext cx="9133012" cy="90118786"/>
        </p:xfrm>
        <a:graphic>
          <a:graphicData uri="http://schemas.openxmlformats.org/drawingml/2006/table">
            <a:tbl>
              <a:tblPr>
                <a:tableStyleId>{5C22544A-7EE6-4342-B048-85BDC9FD1C3A}</a:tableStyleId>
              </a:tblPr>
              <a:tblGrid>
                <a:gridCol w="361325"/>
                <a:gridCol w="615020"/>
                <a:gridCol w="568887"/>
                <a:gridCol w="830277"/>
                <a:gridCol w="1783551"/>
                <a:gridCol w="2221748"/>
                <a:gridCol w="930212"/>
                <a:gridCol w="1821992"/>
              </a:tblGrid>
              <a:tr h="47132">
                <a:tc>
                  <a:txBody>
                    <a:bodyPr/>
                    <a:lstStyle/>
                    <a:p>
                      <a:pPr algn="ctr" fontAlgn="ctr"/>
                      <a:r>
                        <a:rPr lang="es-MX" sz="1000" u="none" strike="noStrike">
                          <a:effectLst/>
                        </a:rPr>
                        <a:t>RAMO</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DEPENDENCIA </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MODALIDAD </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PROGRAMA PRESUPUESTARIO</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NOMBRE DEL PROGRAMA </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CLAVE Y NOMBRE CORTO DEL PROGRAMA</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MONTO PRESUPUESTARIO</a:t>
                      </a:r>
                      <a:endParaRPr lang="es-MX" sz="1000" b="1" i="0" u="none" strike="noStrike">
                        <a:solidFill>
                          <a:srgbClr val="FFFFFF"/>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OBSERVACIONES</a:t>
                      </a:r>
                      <a:endParaRPr lang="es-MX" sz="1000" b="1" i="0" u="none" strike="noStrike">
                        <a:solidFill>
                          <a:srgbClr val="FFFFFF"/>
                        </a:solidFill>
                        <a:effectLst/>
                        <a:latin typeface="Arial" panose="020B0604020202020204" pitchFamily="34" charset="0"/>
                      </a:endParaRPr>
                    </a:p>
                  </a:txBody>
                  <a:tcPr marL="413" marR="413" marT="413" marB="0" anchor="ctr"/>
                </a:tc>
              </a:tr>
              <a:tr h="93841">
                <a:tc>
                  <a:txBody>
                    <a:bodyPr/>
                    <a:lstStyle/>
                    <a:p>
                      <a:pPr algn="ctr" fontAlgn="ctr"/>
                      <a:r>
                        <a:rPr lang="es-MX" sz="1000" u="none" strike="noStrike">
                          <a:effectLst/>
                        </a:rPr>
                        <a:t>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SEGOB</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Registro e Identificación de Población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04E012-REG E IDENTIF POBLACION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579,921,025.00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E012 Registro e Identificación de Población y U001 Modernización Integral del Registro Civil con Entidades Federativas de 2015, en el programa E012 Registro e Identificación de Población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SEGOB</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N. Desastres Naturales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N001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Coordinación del Sistema Nacional de Protección Civil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04N001-COOR SNPROTECCION CIVIL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206,661,965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SEGOB</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Otorgamiento de subsidios para la implementación de la reforma al sistema de justicia penal.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04U004-REFORMA SIST JUSTICIA PENAL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713,145,294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SEGOB</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Nacional de Prevención del Delito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04U006-P NAL PREVENCION DELITO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2,015,311,756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202831">
                <a:tc>
                  <a:txBody>
                    <a:bodyPr/>
                    <a:lstStyle/>
                    <a:p>
                      <a:pPr algn="ctr" fontAlgn="ctr"/>
                      <a:r>
                        <a:rPr lang="es-MX" sz="1000" u="none" strike="noStrike">
                          <a:effectLst/>
                        </a:rPr>
                        <a:t>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SEGOB</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Subsidios en materia de seguridad pública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04U007-SUBS SEGURIDAD PUBLICA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5,952,697,849.00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del Pp U002 Otorgamiento de subsidios en materia de seguridad pública a entidades federativas, municipios y el Distrito Federal (SUBSEMUN) y el Pp U003</a:t>
                      </a:r>
                      <a:br>
                        <a:rPr lang="es-MX" sz="1000" u="none" strike="noStrike">
                          <a:effectLst/>
                        </a:rPr>
                      </a:br>
                      <a:r>
                        <a:rPr lang="es-MX" sz="1000" u="none" strike="noStrike">
                          <a:effectLst/>
                        </a:rPr>
                        <a:t>Otorgamiento de subsidios para las entidades federativas para el fortalecimiento de las instituciones de seguridad pública en materia de mando policial de 2015, para establecer el Pp U007 Subsidios en materia de seguridad pública en 2016</a:t>
                      </a:r>
                      <a:endParaRPr lang="es-MX" sz="1000" b="0" i="0" u="none" strike="noStrike">
                        <a:solidFill>
                          <a:srgbClr val="000000"/>
                        </a:solidFill>
                        <a:effectLst/>
                        <a:latin typeface="Arial" panose="020B0604020202020204" pitchFamily="34" charset="0"/>
                      </a:endParaRPr>
                    </a:p>
                  </a:txBody>
                  <a:tcPr marL="413" marR="413" marT="413" marB="0"/>
                </a:tc>
              </a:tr>
              <a:tr h="156121">
                <a:tc>
                  <a:txBody>
                    <a:bodyPr/>
                    <a:lstStyle/>
                    <a:p>
                      <a:pPr algn="ctr" fontAlgn="ctr"/>
                      <a:r>
                        <a:rPr lang="es-MX" sz="1000" u="none" strike="noStrike">
                          <a:effectLst/>
                        </a:rPr>
                        <a:t>06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SHCP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aseguramiento agropecuario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06S265-P ASEGURAMIENTO AGROPEC</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1,668,920,001.00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S001 Programa de subsidio a la prima del seguro agropecuario; S172 Programa de apoyo a los fondos de aseguramiento agropecuario; y S199 Programa de Seguro para Contingencias Climatológicas de 2015, en el programa S265 Programa de Aseguramiento Agropecuario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Concurrencia con las Entidades Federativas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08S240-P CONCURRENCIA ENTIDADES FED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3,271,781,888.00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Productividad y Competitividad Agroalimentaria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08S257-P PRODUCT COMPETI AGROALIM</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4,908,495,357.00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Productividad Rural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08S258-P PRODUCTIVIDAD RURAL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10,603,347,592.00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Fomento a la Agricultura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08S259-P FOMENTO AGRIGULTURA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22,259,559,445.00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Fomento Ganadero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08S260-P FOMENTO GANADERO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5,556,152,527.00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Fomento a la Productividad Pesquera y Acuícola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08S261-P FOMENTO PROD PESQ ACUICOLA</a:t>
                      </a:r>
                      <a:endParaRPr lang="pt-BR"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2,335,507,240.00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Comercialización y Desarrollo de Mercados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08S262-P COMER DESARROLLO MERCADOS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12,071,810,540.00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Sanidad e Inocuidad Agroalimentaria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08S263-P SANIDAD INOCUIDAD AGROALIM</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2,678,629,406.00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Apoyos a Pequeños Productores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08S266-P APOYO PEQ PRODUCTORES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6,160,820,477.00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SAGARPA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U017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Sistema Nacional de Información para el Desarrollo Rural Sustentable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08U017-SIST NAL INF DES SUSTENTABLE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185,223,910.00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K003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de construcción de carreteras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09K003-PROY CONST CARRETERAS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23,685,121,235.00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K031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de infraestructura económica de carreteras alimentadoras y caminos rurales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09K031-P INFRA CARRETERAS-CAMINOS RUR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9,034,850,000.00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K032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Reconstrucción y Conservación de Carreteras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09K032-R Y CONSERV CARRETERA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15,056,531,363.00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K037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Conservación de infraestructura de caminos rurales y carreteras alimentadoras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09K037-C INFRA CAMINOS RUR ALIMENT</a:t>
                      </a:r>
                      <a:endParaRPr lang="pt-BR"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7,303,892,907.00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K039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Estudios y proyectos de construcción de caminos rurales y carreteras alimentadoras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09K039-PROYECT CAMINOS RUR ALIMENT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305,590,619.00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K040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de Infraestructura Ferroviaria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09K040-P INFRAESTRUCTURA FERROVIARIA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15,747,378,786.00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K041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Sistema de Transporte Colectivo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09K041-S TRANS COLEC</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1,535,359,859.00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Empleo Temporal (PET)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09S071- PET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1,918,359,995.00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SCT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subsidios al transporte ferroviario de pasajeros.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09U001-P TRANS FERROVIARIO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11,010,756.00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Nacional Emprendedor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10S020-FONDO NAL EMPRENDEDOR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7,261,051,156.00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nacional de financiamiento al microempresario y a la mujer rural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10S021-P NAL FINANC MICROEMP Y MUJER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246,639,577.00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S151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para el desarrollo de la industria de software (PROSOFT) y la innovación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10S151-P DESARROLLO SOFTWARE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865,365,352.00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para la productividad y competitividad industrial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n-US" sz="1000" u="none" strike="noStrike">
                          <a:effectLst/>
                        </a:rPr>
                        <a:t>10S220-P PRODUCT Y COMPET INDUSTRIAL</a:t>
                      </a:r>
                      <a:endParaRPr lang="en-US"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307,852,122.00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E064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Educación para Adultos (INEA)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11E064-EDUCACION ADULTOS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3,144,678,330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E066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Educación Inicial y Básica Comunitaria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11E066-EDU INIC Y BAS COMUNIT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4,636,408,517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E010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Servicios de Educación Superior y Posgrado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11E010-SERV EDUC SUP Y POSGRADO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45,798,679,071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 Específicos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R070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Programas de Cultura en las Entidades Federativas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11R070-P CULT ENTID FEDERATIVAS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2,054,788,249.00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PROSPERA Programa de Inclusión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11S072-PROSPERA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29,152,424,805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Escuelas de Tiempo Completo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11S221-P ESCUELAS TIEMPO COMPLETO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11,061,365,390.00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Nacional de Becas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11S243-PRONABES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12,651,849,521.00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para la Inclusión y la Equidad Educativa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11S244-P INCLUSION Y EQUIDAD EDUCATIV</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615,010,652.00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para el Desarrollo Profesional Docente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11S247-P DESARR PROF DOCEN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2,645,823,964.00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Fortalecimiento de la Calidad Educativa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11S267-FORTALEC CALIDAD EDUCATIVA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4,726,908,554.00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Apoyos a la Cultura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11S268-P APOYOS CULTURA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1,978,150,977.00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cinco programas de subsidios de cultura (R046, S207, S208, S209 y U059) de 2015 para conformar el Pp S268 Programa de Apoyos a la Cultura en 2016</a:t>
                      </a:r>
                      <a:endParaRPr lang="es-MX" sz="1000" b="0" i="0" u="none" strike="noStrike">
                        <a:solidFill>
                          <a:srgbClr val="000000"/>
                        </a:solidFill>
                        <a:effectLst/>
                        <a:latin typeface="Arial" panose="020B0604020202020204" pitchFamily="34" charset="0"/>
                      </a:endParaRPr>
                    </a:p>
                  </a:txBody>
                  <a:tcPr marL="413" marR="413" marT="413" marB="0"/>
                </a:tc>
              </a:tr>
              <a:tr h="93841">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S269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Cultura Física y Deporte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11S269-P CULTURA FIS Y DEPORTE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2,067,845,923.00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S205 Deporte, S204 Cultura Física y S206 Sistema Mexicano del Deporte de Alto Rendimiento de 2015, en el Pp S269 Programa de Cultura Física y Deporte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Nacional de Inglés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11S270-P NAL INGLES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789,024,100.00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Nacional de Convivencia Escolar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11S271-P NAL CONVIVENCIA ESCOLAR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350,000,000.00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Subsidios federales para organismos descentralizados estatales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11U006-S FED ORG DESCENT ESTATALES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77,597,270,000.00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U031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Fortalecimiento a la educación temprana y el desarrollo infantil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fr-FR" sz="1000" u="none" strike="noStrike">
                          <a:effectLst/>
                        </a:rPr>
                        <a:t>11U031-FORT EDU TEMPRANA DES INFANT</a:t>
                      </a:r>
                      <a:endParaRPr lang="fr-FR"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500,000,000.00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U079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Expansión en la Oferta Educativa en Educación Media Superior y Superior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n-US" sz="1000" u="none" strike="noStrike">
                          <a:effectLst/>
                        </a:rPr>
                        <a:t>11U079-P EXP OF EDUC EMS Y SUP</a:t>
                      </a:r>
                      <a:endParaRPr lang="en-US"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6,373,398,072.00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b"/>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b"/>
                </a:tc>
              </a:tr>
              <a:tr h="31562">
                <a:tc>
                  <a:txBody>
                    <a:bodyPr/>
                    <a:lstStyle/>
                    <a:p>
                      <a:pPr algn="ctr" fontAlgn="ctr"/>
                      <a:r>
                        <a:rPr lang="es-MX" sz="1000" u="none" strike="noStrike">
                          <a:effectLst/>
                        </a:rPr>
                        <a:t>11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U082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la Reforma Educativa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11U082-P REFORMA EDUCATIVA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7,607,774,802.00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E036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vacunación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12E036-P VACUNACION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1,919,935,331.00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G. Regulación y supervisión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G004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Protección Contra Riesgos Sanitarios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12G004-P CONTRA R SANITARIOS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860,280,772.00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 Planeación, seguimiento y evaluación de políticas públicas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P016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Prevención y atención de VIH/SIDA y otras ITS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12P016-PREV Y ATN VIH/SIDA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429,991,942.00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40551">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 Planeación, seguimiento y evaluación de políticas públicas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P018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Prevención y control de enfermedades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12P018-PREV Y CONTROL ENFERMEDADES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940,648,850.00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del Pp S037 Programa Comunidades Saludables con el Pp P014 Promoción de la salud, prevención y control de enfermedades, crónicas no transmisibles, enfermedades transmisibles y lesiones de 2015, en el Pp P018 Prevención y control de enfermedades de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S039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Atención a Personas con Discapacidad</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12S039-P ATENCION PERS DISCAPACIDAD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41,759,342.00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PROSPERA Programa de Inclusión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12S072-PROSPERA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6,209,909,161.00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S174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estancias infantiles para apoyar a madres trabajadoras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12S174-P EST INF MADRES TRABAJADORAS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224,226,130.00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S200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Fortalecimiento a la atención médica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12S200-FORTALEC ATENCION MEDICA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857,834,345.00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Seguro Médico Siglo XXI</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12S201-SEGURO MEDICO SIGLO XXI</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2,685,844,078.00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S202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Calidad en la Atención Médica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12S202-SIST INTEGRAL CALIDAD SALUD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104,800,257.00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Desarrollo Comunitario "Comunidad DIFerente"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12S251-COMUNIDAD DIFERENTE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126,150,811.00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56121">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Apoyos para la protección de las personas en estado de necesidad</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12S272-APOYOS PROT PERS EDO NECESIDAD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289,682,464.00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S149 Programa para la Protección y el Desarrollo Integral de la Infancia, S150 Programa de Atención a Familias y Población Vulnerable y S250 Programa de Fortalecimiento a las Procuradurías de la Defensa del Menor y la Familia de 2015, en el Pp S272 Apoyos para la protección de las personas en estado de necesidad en 2016</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Seguro Popular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12U005-SEGURO POPULAR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75,437,199,414.00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Prevención y Control de Sobrepeso, Obesidad y Diabetes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12U008-PREV Y CTRL SOBREP OBES DIAB</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589,129,248.00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Vigilancia epidemiológica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12U009-VIG EPIDEMIOLOGICA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735,212,873.00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Fortalecimiento de los Servicios Estatales de Salud</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12U012-P FORT CALIDAD SERV SALUD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3,499,999,998.00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56121">
                <a:tc>
                  <a:txBody>
                    <a:bodyPr/>
                    <a:lstStyle/>
                    <a:p>
                      <a:pPr algn="ctr" fontAlgn="ctr"/>
                      <a:r>
                        <a:rPr lang="es-MX" sz="1000" u="none" strike="noStrike">
                          <a:effectLst/>
                        </a:rPr>
                        <a:t>14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STYPS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 Prestación de Servicios Públicos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E004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Capacitación para Incrementar la Productividad</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14E004-CAPAC INC PRODUCTIVIDAD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84,522,075.00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E007 Asesoría y capacitación a sindicatos y trabajadores para impulsar la productividad, proteger el salario y mejorar su poder adquisitivo; U002 Programa de Apoyo para la Productividad y E004 Capacitación a trabajadores de 2015, en el Pp E004 Capacitación para incrementar la productividad en 2016</a:t>
                      </a:r>
                      <a:endParaRPr lang="es-MX" sz="1000" b="0" i="0" u="none" strike="noStrike">
                        <a:solidFill>
                          <a:srgbClr val="000000"/>
                        </a:solidFill>
                        <a:effectLst/>
                        <a:latin typeface="Arial" panose="020B0604020202020204" pitchFamily="34" charset="0"/>
                      </a:endParaRPr>
                    </a:p>
                  </a:txBody>
                  <a:tcPr marL="413" marR="413" marT="413" marB="0"/>
                </a:tc>
              </a:tr>
              <a:tr h="124982">
                <a:tc>
                  <a:txBody>
                    <a:bodyPr/>
                    <a:lstStyle/>
                    <a:p>
                      <a:pPr algn="ctr" fontAlgn="ctr"/>
                      <a:r>
                        <a:rPr lang="es-MX" sz="1000" u="none" strike="noStrike">
                          <a:effectLst/>
                        </a:rPr>
                        <a:t>14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STYPS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S043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 al Empleo (PAE)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14S043-P APOYO EMPLEO (PAE)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1,726,602,900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E010 Coordinación de acciones de vinculación entre los factores de la producción para apoyar el empleo y U001 Programa de Atención a Situaciones de Contingencias Laborales de 2015, en el Programa S043 Programa de Apoyo al Empleo (PAE)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S177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acceso al financiamiento para soluciones habitacionales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15S177-P ACC FINANC SOLUC HABITACION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9,624,522,649.00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S213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para regularizar asentamientos humanos irregulares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15S213-P REG ASENTAMIEN HUM IRREG</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193,153,206.00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Prevención de Riesgos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15S254-P PREVENCION RIESGOS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125,709,424.00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S255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Consolidación de Reservas Urbanas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15S255-CONSOLID RESERVAS URBANAS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178,321,833.00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7169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Infraestructura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15S273-P INFRAESTRUCTURA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9,362,582,670.00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programas S048 HABITAT, S256 Fomento a la Urbanización Rural (FUR), S175 Rescate de Espacios Públicos (PREP), S253 Reordenamiento y Rescate</a:t>
                      </a:r>
                      <a:br>
                        <a:rPr lang="es-MX" sz="1000" u="none" strike="noStrike">
                          <a:effectLst/>
                        </a:rPr>
                      </a:br>
                      <a:r>
                        <a:rPr lang="es-MX" sz="1000" u="none" strike="noStrike">
                          <a:effectLst/>
                        </a:rPr>
                        <a:t>de Unidades Habitacionales (PRRUH) y S216 Programa para el Desarrollo de Zonas Prioritarias (re-sectorizado del Ramo 20 Desarrollo Social) de 2015, en el Pp S273</a:t>
                      </a:r>
                      <a:br>
                        <a:rPr lang="es-MX" sz="1000" u="none" strike="noStrike">
                          <a:effectLst/>
                        </a:rPr>
                      </a:br>
                      <a:r>
                        <a:rPr lang="es-MX" sz="1000" u="none" strike="noStrike">
                          <a:effectLst/>
                        </a:rPr>
                        <a:t>Programa de Infraestructura en 2016</a:t>
                      </a:r>
                      <a:endParaRPr lang="es-MX" sz="1000" b="0" i="0" u="none" strike="noStrike">
                        <a:solidFill>
                          <a:srgbClr val="000000"/>
                        </a:solidFill>
                        <a:effectLst/>
                        <a:latin typeface="Arial" panose="020B0604020202020204" pitchFamily="34" charset="0"/>
                      </a:endParaRPr>
                    </a:p>
                  </a:txBody>
                  <a:tcPr marL="413" marR="413" marT="413" marB="0"/>
                </a:tc>
              </a:tr>
              <a:tr h="7827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 a la Vivienda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15S274-P APOYO VIVIENDA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2,562,385,818.00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programas de S058 Vivienda Digna y S117 Vivienda Rural de 2015, en el Pp S274 Programa de Apoyo a la Vivienda en 2016</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Regularización y Registro de Actos Jurídicos Agrarios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15U001-REGUL Y REG ACTOS JURID AGRARI</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315,017,785.00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modernización de los registros públicos de la propiedad y catastros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15U003-P MODER REG PUB PROP Y CATASTR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253,546,346.00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SEDATU</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 Específicos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R000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para el Desarrollo Regional Sustentable de Estados y Municipios Mineros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15R000-F DES REG SUST EDOS MUNIC MINE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40551">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K007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Infraestructura de agua potable, alcantarillado y saneamiento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16K007-P INFRA AGUA POT ALCANT Y SANE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6,547,966,766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programas K007 Proyectos de infraestructura económica de agua potable, alcantarillado y saneamiento y K131 Túnel Emisor Oriente y Planta de Tratamiento Atotonilco de 2015, en el Pp K007 Infraestructura de agua potable, alcantarillado y saneamiento en 2016</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K129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Infraestructura para la Protección de Centros de Población y Áreas Productivas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n-US" sz="1000" u="none" strike="noStrike">
                          <a:effectLst/>
                        </a:rPr>
                        <a:t>16K129-INFRAEST CEN POB AREAS PROD</a:t>
                      </a:r>
                      <a:endParaRPr lang="en-US"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4,516,101,997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CONANP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S046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Conservación para el Desarrollo Sostenible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16S046-P CONSERV DESAR SOSTENIBLE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240,501,782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SEMARNAT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Empleo Temporal (PET)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16S071-PET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647,226,968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8726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Agua potable, Alcantarillado y Saneamiento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16S074-PROAGUA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9,990,880,759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S047 Programa de Agua Limpia; S075 Programa para la Construcción y Rehabilitación de Sistemas de Agua Potable y Saneamiento en Zonas Rurales, y el U037 Infraestructura Hídrica de 2015, en el Pp S074 Programa de Agua Potable Alcantarillado y Saneamiento en Zonas Urbanas, denominado en 2016 Programa de agua potable, alcantarillado y saneamiento</a:t>
                      </a:r>
                      <a:endParaRPr lang="es-MX" sz="1000" b="0" i="0" u="none" strike="noStrike">
                        <a:solidFill>
                          <a:srgbClr val="000000"/>
                        </a:solidFill>
                        <a:effectLst/>
                        <a:latin typeface="Arial" panose="020B0604020202020204" pitchFamily="34" charset="0"/>
                      </a:endParaRPr>
                    </a:p>
                  </a:txBody>
                  <a:tcPr marL="413" marR="413" marT="413" marB="0"/>
                </a:tc>
              </a:tr>
              <a:tr h="265111">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S217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 a la Infraestructura Hidroagrícola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16S217-P APOYO INFRA HIDROAGRICOLA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2,974,101,143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S079 Programa de Rehabilitación, Modernización, Tecnificación y Equipamiento de Distritos de Riego y Temporal Tecnificado; U019 Mejora de Eficiencia Hídrica en Áreas Agrícolas; U028 Programa de Adecuación de Derechos de Uso de Agua y U030 Apoyos Especiales en Distrito de Riego y Unidades de Riego, en el Pp S217 Programa de Rehabilitación, Modernización, Tecnificación y Equipamiento de Unidades de Riego de 2015, para dar lugar al nuevo programa denominado Programa de apoyo a la infraestructura hidroagrícola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S218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Tratamiento de Aguas Residuales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16S218-P TRATAM AGUAS RESIDUALES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2,462,748,956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CONAFOR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S219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Apoyos para el Desarrollo Forestal Sustentable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16S219-APOYOS DES FORESTAL SUST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5,178,037,490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del Pp U036 Programa Nacional Forestal - Desarrollo Forestal en el S219 Programa Nacional Forestal - Pago por Servicios Ambientales de 2015, con el nombre Apoyos para el Desarrollo Forestal Sustentable en 2016</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Devolución de Derechos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16U001-P DEVOLUCION DE DERECHOS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3,390,249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56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SEMARNAT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U012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Prevención y gestión integral de residuos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16U012-PREV GEST INTEGRAL RESIDUOS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730,787,969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16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CONAGUA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U015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desarrollo organizacional de los Consejos de Cuenca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16U015-P INCENTIVAR CONSEJOS DE CUENC</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33,344,416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19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APORTACIONES A SEGURIDAD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S038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IMSS-PROSPERA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19S038-IMSS PROSPERA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10,201,300,000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2498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S017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Fomento a la Economía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20S017-P FOMENTO ECONOMIA SOCIAL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2,966,553,018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S017 Programa de Fomento a la Economía Social del Ramo 10 (Economía) y S054 Programa de Opciones Productivas de 2015, en el Programa S017 Programa de Fomento a la Economía Social, re-sectorizado al Ramo 20 Desarrollo Social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S052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Abasto Social de Leche a cargo de Liconsa, S.A. de C.V.</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20S052-LICONSA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1,202,538,266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S053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Programa de Abasto Rural a cargo de Diconsa, S.A. de C.V. (DICONSA)</a:t>
                      </a:r>
                      <a:endParaRPr lang="pt-BR"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20S053-DICONSA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2,056,879,999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S057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Programas del Fondo Nacional de Fomento a las Artesanías (FONART)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20S057-P FONART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226,055,325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S061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Programa 3 x 1 para Migrantes</a:t>
                      </a:r>
                      <a:endParaRPr lang="pt-BR"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20S061-P 3X1 PARA MIGRANTES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685,845,296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S065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Atención a Jornaleros Agrícolas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20S065-P ATEN JORNALEROS AGRICOLAS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332,945,043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Coinversión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20S070-P COINVERSION SOCIAL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251,990,254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Empleo Temporal PET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20S071-PET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1,429,478,799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S072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PROSPERA Programa de Inclusión Social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20S072-PROSPERA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46,327,572,255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del Pp S118 Programa de Apoyo Alimentario de 2015, en el S072 PROSPERA Programa de Inclusión Social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S155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Apoyo a las Instancias de Mujeres en las Entidades Federativas (PAIMEF)</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20S155-P APOYO INST MUJERES ENT FEDER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315,023,475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S174</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estancias infantiles para apoyar a madres trabajadoras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20S174-P EST INF MADRES TRABAJADORAS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3,925,587,176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S176</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Pensión para Adultos Mayores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20S176-P ADULTOS MAYORES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39,486,540,525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20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SEDESOL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Seguro de vida para jefas de familia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20S241-S VIDA JEFAS DE FAMILIA</a:t>
                      </a:r>
                      <a:endParaRPr lang="pt-BR"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1,082,208,696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24982">
                <a:tc>
                  <a:txBody>
                    <a:bodyPr/>
                    <a:lstStyle/>
                    <a:p>
                      <a:pPr algn="ctr" fontAlgn="ctr"/>
                      <a:r>
                        <a:rPr lang="es-MX" sz="1000" u="none" strike="noStrike">
                          <a:effectLst/>
                        </a:rPr>
                        <a:t>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SECTUR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 Promoción y fomento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F005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Desarrollo y promoción de proyectos turísticos sustentables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21F005-DES Y PROM PROYECT TURIST SUST</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89,555,620.00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F003 Promoción y Desarrollo de Programas y Proyectos Turísticos en las Entidades Federativas y F004 Desarrollo e Innovación de Productos Turísticos de 2015, en el Pp F005 Desarrollo y promoción de proyectos turísticos sustentables en 2016</a:t>
                      </a:r>
                      <a:endParaRPr lang="es-MX" sz="1000" b="0" i="0" u="none" strike="noStrike">
                        <a:solidFill>
                          <a:srgbClr val="000000"/>
                        </a:solidFill>
                        <a:effectLst/>
                        <a:latin typeface="Arial" panose="020B0604020202020204" pitchFamily="34" charset="0"/>
                      </a:endParaRPr>
                    </a:p>
                  </a:txBody>
                  <a:tcPr marL="413" marR="413" marT="413" marB="0"/>
                </a:tc>
              </a:tr>
              <a:tr h="62702">
                <a:tc>
                  <a:txBody>
                    <a:bodyPr/>
                    <a:lstStyle/>
                    <a:p>
                      <a:pPr algn="ctr" fontAlgn="ctr"/>
                      <a:r>
                        <a:rPr lang="es-MX" sz="1000" u="none" strike="noStrike">
                          <a:effectLst/>
                        </a:rPr>
                        <a:t>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SECTUR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K. Proyectos de Inversión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K021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de infraestructura de turismo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21K021-PROYECTOS INFRAES TURISMO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1,000,700,000.00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24982">
                <a:tc>
                  <a:txBody>
                    <a:bodyPr/>
                    <a:lstStyle/>
                    <a:p>
                      <a:pPr algn="ctr" fontAlgn="ctr"/>
                      <a:r>
                        <a:rPr lang="es-MX" sz="1000" u="none" strike="noStrike">
                          <a:effectLst/>
                        </a:rPr>
                        <a:t>21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SECTUR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S248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Desarrollo Regional Turístico Sustentable y Pueblos Mágicos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21S248-P DES TURIS SUST Y PUEBLOS MAG</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1,571,714,067.00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del Pp U002 Pueblos Mágicos y Destinos Prioritarios con el S248 Programa de Desarrollo Regional Turístico Sustentable (PRODERETUS) de 2015, en el Pp S248 Programa de Desarrollo Regional Turístico Sustentable y Pueblos Mágicos en 2016</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N. Desastres Naturales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N001</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de Desastres Naturales (FONDEN)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23N001-FONDEN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8,035,987,256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N. Desastres Naturales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N002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de Prevención de Desastres Naturales (FOPREDEN)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23N002-FOPREDEN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358,718,014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U019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Regional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23U019-FON REGIONAL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7,192,666,338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b"/>
                      <a:r>
                        <a:rPr lang="es-MX" sz="1000" u="none" strike="noStrike">
                          <a:effectLst/>
                        </a:rPr>
                        <a:t>ANTES 23U019-FON REGIONAL CHIS GRO OAX</a:t>
                      </a:r>
                      <a:endParaRPr lang="es-MX" sz="1000" b="1" i="0" u="none" strike="noStrike">
                        <a:solidFill>
                          <a:srgbClr val="000000"/>
                        </a:solidFill>
                        <a:effectLst/>
                        <a:latin typeface="Arial" panose="020B0604020202020204" pitchFamily="34" charset="0"/>
                      </a:endParaRPr>
                    </a:p>
                  </a:txBody>
                  <a:tcPr marL="413" marR="413" marT="413" marB="0" anchor="b"/>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U022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Programas Regionales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23U022-P REGIONALES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1,716,324,215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U033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de Apoyo a Migrantes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23U033-FON APOYO MIGRANTES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300,000,000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U052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para el Desarrollo Regional de la Zona Henequenera del Sureste (Yucatán)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23U052-P HENEQUENERA (YUCATAN)</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200,000,000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U057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Metropolitano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23U057-F METROPOLITANOS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10,400,284,715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U075</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para la accesibilidad en el Transporte Público a las personas con Discapacidad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23U075-F PERSON DISCAP</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600,000,000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U087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de Capitalidad</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23U087-F CAPITALIDAD</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4,000,000,000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U090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Sur-Sureste</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23U090-F SUR-SURESTE</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500,000,000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U093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para entidades federativas y municipios productores de hidrocarburos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23U093-F ENT FED MUN PROD HIDROCARBUR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4,067,100,000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Calibri" panose="020F050202020403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U117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Contingencias económicas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23U117-CONT ECONOMICAS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c>
                  <a:txBody>
                    <a:bodyPr/>
                    <a:lstStyle/>
                    <a:p>
                      <a:pPr algn="l" fontAlgn="b"/>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b"/>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U128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Proyectos de Desarrollo Regional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23U128-PROYECT DES REGIONAL</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19,771,446,636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U130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Fortalecimiento Financiero</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23U130-FORTALEC FINANCIERO</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1,481,010,478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109412">
                <a:tc>
                  <a:txBody>
                    <a:bodyPr/>
                    <a:lstStyle/>
                    <a:p>
                      <a:pPr algn="ctr" fontAlgn="ctr"/>
                      <a:r>
                        <a:rPr lang="es-MX" sz="1000" u="none" strike="noStrike">
                          <a:effectLst/>
                        </a:rPr>
                        <a:t>23</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UPCP SHCP (PROVISIONES SALARIALES Y ECONOMICAS)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U. Otros Subsidios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U132</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Fondo para el Fortalecimiento de la Infraestructura Estatal y Municipal</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23U132-F FORTALEC INFRA EST Y MUNIC</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9,948,655,991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r>
              <a:tr h="311821">
                <a:tc>
                  <a:txBody>
                    <a:bodyPr/>
                    <a:lstStyle/>
                    <a:p>
                      <a:pPr algn="ctr" fontAlgn="ctr"/>
                      <a:r>
                        <a:rPr lang="es-MX" sz="1000" u="none" strike="noStrike">
                          <a:effectLst/>
                        </a:rPr>
                        <a:t>28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SHCP</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 Participaciones a entidades federativas y municipios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C000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Recursos del cinco al millar</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28C000-CINCO AL MILLAR</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Recursos que se destinan a las entidades federativas, que tienen celebrado Convenio de Colaboración Administrativa en Materia Fiscal Federal con el Gobierno Federal, provenientes del derecho que se retiene a los contratistas con quienes se celebren contratos de obra pública y de servicios relacionados con la misma, financiados total o parcialmente con recursos federales asignados, reasignados o transferidos a las propias entidades federativas, con excepción de los recursos asociados con el Ramo General 33 del Presupuesto de Egresos de la Federación, para la realización de los servicios de vigilancia, inspección y control sobre las obras públicas y servicios ya mencionados.</a:t>
                      </a:r>
                      <a:endParaRPr lang="es-MX" sz="1000" b="0" i="0" u="none" strike="noStrike">
                        <a:solidFill>
                          <a:srgbClr val="000000"/>
                        </a:solidFill>
                        <a:effectLst/>
                        <a:latin typeface="Arial" panose="020B0604020202020204" pitchFamily="34" charset="0"/>
                      </a:endParaRPr>
                    </a:p>
                  </a:txBody>
                  <a:tcPr marL="413" marR="413" marT="413" marB="0"/>
                </a:tc>
              </a:tr>
              <a:tr h="156121">
                <a:tc>
                  <a:txBody>
                    <a:bodyPr/>
                    <a:lstStyle/>
                    <a:p>
                      <a:pPr algn="ctr" fontAlgn="ctr"/>
                      <a:r>
                        <a:rPr lang="es-MX" sz="1000" u="none" strike="noStrike">
                          <a:effectLst/>
                        </a:rPr>
                        <a:t>38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CONACYT</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S278</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Fomento Regional de las Capacidades Científicas, Tecnológicas y de Innovación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pt-BR" sz="1000" u="none" strike="noStrike">
                          <a:effectLst/>
                        </a:rPr>
                        <a:t>38S278-FOM REG CAPAC CIENT TECNOLOG I</a:t>
                      </a:r>
                      <a:endParaRPr lang="pt-BR" sz="1000" b="1"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              1,649,582,564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t"/>
                      <a:r>
                        <a:rPr lang="es-MX" sz="1000" u="none" strike="noStrike">
                          <a:effectLst/>
                        </a:rPr>
                        <a:t>Fusión de los Pp F001 Fomento regional para el desarrollo científico, tecnológico y de innovación y S225 Fortalecimiento en las Entidades Federativas de las capacidades científicas, tecnológicas y de innovación de 2015, en el Pp S278 Fomento Regional de las capacidades científicas, tecnológicas y de innovación en 2016</a:t>
                      </a:r>
                      <a:endParaRPr lang="es-MX" sz="1000" b="0" i="0" u="none" strike="noStrike">
                        <a:solidFill>
                          <a:srgbClr val="000000"/>
                        </a:solidFill>
                        <a:effectLst/>
                        <a:latin typeface="Arial" panose="020B0604020202020204" pitchFamily="34" charset="0"/>
                      </a:endParaRPr>
                    </a:p>
                  </a:txBody>
                  <a:tcPr marL="413" marR="413" marT="413" marB="0"/>
                </a:tc>
              </a:tr>
              <a:tr h="47132">
                <a:tc>
                  <a:txBody>
                    <a:bodyPr/>
                    <a:lstStyle/>
                    <a:p>
                      <a:pPr algn="ctr" fontAlgn="ctr"/>
                      <a:r>
                        <a:rPr lang="es-MX" sz="1000" u="none" strike="noStrike">
                          <a:effectLst/>
                        </a:rPr>
                        <a:t>47</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Entidades no Sectorizadas</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S. Sujetos a reglas de operación</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S179</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Programa de Infraestructura Indígena</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47S179-P INFRAESTRUCTURA INDIGENA</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ctr"/>
                      <a:r>
                        <a:rPr lang="es-MX" sz="1000" u="none" strike="noStrike">
                          <a:effectLst/>
                        </a:rPr>
                        <a:t> $         7,590,673,968.00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b"/>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b"/>
                </a:tc>
              </a:tr>
              <a:tr h="26372">
                <a:tc>
                  <a:txBody>
                    <a:bodyPr/>
                    <a:lstStyle/>
                    <a:p>
                      <a:pPr algn="ctr" fontAlgn="ctr"/>
                      <a:r>
                        <a:rPr lang="es-MX" sz="1000" u="none" strike="noStrike">
                          <a:effectLst/>
                        </a:rPr>
                        <a:t>TZZ</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PEMEX</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ctr" fontAlgn="ctr"/>
                      <a:r>
                        <a:rPr lang="es-MX" sz="1000" u="none" strike="noStrike">
                          <a:effectLst/>
                        </a:rPr>
                        <a:t>4800</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Donativos PEMEX</a:t>
                      </a:r>
                      <a:endParaRPr lang="es-MX" sz="1000" b="0" i="0" u="none" strike="noStrike">
                        <a:solidFill>
                          <a:srgbClr val="000000"/>
                        </a:solidFill>
                        <a:effectLst/>
                        <a:latin typeface="Arial" panose="020B0604020202020204" pitchFamily="34" charset="0"/>
                      </a:endParaRPr>
                    </a:p>
                  </a:txBody>
                  <a:tcPr marL="413" marR="413" marT="413" marB="0" anchor="ctr"/>
                </a:tc>
                <a:tc>
                  <a:txBody>
                    <a:bodyPr/>
                    <a:lstStyle/>
                    <a:p>
                      <a:pPr algn="l" fontAlgn="ctr"/>
                      <a:r>
                        <a:rPr lang="es-MX" sz="1000" u="none" strike="noStrike">
                          <a:effectLst/>
                        </a:rPr>
                        <a:t>TZZ4800-DONATIVOS</a:t>
                      </a:r>
                      <a:endParaRPr lang="es-MX" sz="1000" b="1" i="0" u="none" strike="noStrike">
                        <a:solidFill>
                          <a:srgbClr val="000000"/>
                        </a:solidFill>
                        <a:effectLst/>
                        <a:latin typeface="Arial" panose="020B0604020202020204" pitchFamily="34" charset="0"/>
                      </a:endParaRPr>
                    </a:p>
                  </a:txBody>
                  <a:tcPr marL="413" marR="413" marT="413" marB="0" anchor="ctr"/>
                </a:tc>
                <a:tc>
                  <a:txBody>
                    <a:bodyPr/>
                    <a:lstStyle/>
                    <a:p>
                      <a:pPr algn="r" fontAlgn="t"/>
                      <a:r>
                        <a:rPr lang="es-MX" sz="1000" u="none" strike="noStrike">
                          <a:effectLst/>
                        </a:rPr>
                        <a:t> </a:t>
                      </a:r>
                      <a:endParaRPr lang="es-MX" sz="1000" b="0" i="0" u="none" strike="noStrike">
                        <a:solidFill>
                          <a:srgbClr val="000000"/>
                        </a:solidFill>
                        <a:effectLst/>
                        <a:latin typeface="Arial" panose="020B0604020202020204" pitchFamily="34" charset="0"/>
                      </a:endParaRPr>
                    </a:p>
                  </a:txBody>
                  <a:tcPr marL="413" marR="413" marT="413" marB="0"/>
                </a:tc>
                <a:tc>
                  <a:txBody>
                    <a:bodyPr/>
                    <a:lstStyle/>
                    <a:p>
                      <a:pPr algn="l" fontAlgn="b"/>
                      <a:r>
                        <a:rPr lang="es-MX" sz="1000" u="none" strike="noStrike" dirty="0">
                          <a:effectLst/>
                        </a:rPr>
                        <a:t> </a:t>
                      </a:r>
                      <a:endParaRPr lang="es-MX" sz="1000" b="0" i="0" u="none" strike="noStrike" dirty="0">
                        <a:solidFill>
                          <a:srgbClr val="000000"/>
                        </a:solidFill>
                        <a:effectLst/>
                        <a:latin typeface="Arial" panose="020B0604020202020204" pitchFamily="34" charset="0"/>
                      </a:endParaRPr>
                    </a:p>
                  </a:txBody>
                  <a:tcPr marL="413" marR="413" marT="413" marB="0" anchor="b"/>
                </a:tc>
              </a:tr>
            </a:tbl>
          </a:graphicData>
        </a:graphic>
      </p:graphicFrame>
    </p:spTree>
    <p:extLst>
      <p:ext uri="{BB962C8B-B14F-4D97-AF65-F5344CB8AC3E}">
        <p14:creationId xmlns:p14="http://schemas.microsoft.com/office/powerpoint/2010/main" val="28930490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7025"/>
            <a:ext cx="8964488"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48229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2680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88640"/>
            <a:ext cx="8964488"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9062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457200" y="404664"/>
            <a:ext cx="8229600" cy="100811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ctr"/>
            <a:r>
              <a:rPr lang="es-ES_tradnl" sz="4000" dirty="0" smtClean="0">
                <a:solidFill>
                  <a:schemeClr val="tx1"/>
                </a:solidFill>
              </a:rPr>
              <a:t>Procesos de las Obras </a:t>
            </a:r>
            <a:r>
              <a:rPr lang="es-ES_tradnl" sz="4000" dirty="0"/>
              <a:t>P</a:t>
            </a:r>
            <a:r>
              <a:rPr lang="es-ES_tradnl" sz="4000" dirty="0" smtClean="0">
                <a:solidFill>
                  <a:schemeClr val="tx1"/>
                </a:solidFill>
              </a:rPr>
              <a:t>úblicas y las Adquisiciones</a:t>
            </a:r>
            <a:endParaRPr lang="es-ES" sz="4000" dirty="0">
              <a:solidFill>
                <a:schemeClr val="tx1"/>
              </a:solidFill>
            </a:endParaRPr>
          </a:p>
        </p:txBody>
      </p:sp>
      <p:sp>
        <p:nvSpPr>
          <p:cNvPr id="743427" name="AutoShape 3"/>
          <p:cNvSpPr>
            <a:spLocks noChangeArrowheads="1"/>
          </p:cNvSpPr>
          <p:nvPr/>
        </p:nvSpPr>
        <p:spPr bwMode="auto">
          <a:xfrm>
            <a:off x="71438" y="2492474"/>
            <a:ext cx="2700337" cy="2952750"/>
          </a:xfrm>
          <a:prstGeom prst="chevron">
            <a:avLst>
              <a:gd name="adj" fmla="val 25000"/>
            </a:avLst>
          </a:prstGeom>
          <a:solidFill>
            <a:schemeClr val="accent1">
              <a:lumMod val="75000"/>
            </a:schemeClr>
          </a:solidFill>
          <a:ln w="9525">
            <a:solidFill>
              <a:schemeClr val="tx1"/>
            </a:solidFill>
            <a:miter lim="800000"/>
            <a:headEnd/>
            <a:tailEnd/>
          </a:ln>
          <a:effectLst/>
          <a:extLst/>
        </p:spPr>
        <p:txBody>
          <a:bodyPr wrap="none" anchor="ctr"/>
          <a:lstStyle/>
          <a:p>
            <a:pPr algn="ctr"/>
            <a:r>
              <a:rPr lang="es-ES_tradnl" b="1" dirty="0" smtClean="0">
                <a:solidFill>
                  <a:schemeClr val="accent4">
                    <a:lumMod val="10000"/>
                  </a:schemeClr>
                </a:solidFill>
              </a:rPr>
              <a:t>             </a:t>
            </a:r>
            <a:r>
              <a:rPr lang="es-ES_tradnl" b="1" dirty="0" smtClean="0">
                <a:solidFill>
                  <a:schemeClr val="bg1"/>
                </a:solidFill>
              </a:rPr>
              <a:t>Planeación</a:t>
            </a:r>
            <a:r>
              <a:rPr lang="es-ES_tradnl" b="1" dirty="0" smtClean="0">
                <a:solidFill>
                  <a:schemeClr val="accent4">
                    <a:lumMod val="10000"/>
                  </a:schemeClr>
                </a:solidFill>
              </a:rPr>
              <a:t>  </a:t>
            </a:r>
            <a:r>
              <a:rPr lang="es-ES_tradnl" dirty="0" smtClean="0"/>
              <a:t>      </a:t>
            </a:r>
          </a:p>
        </p:txBody>
      </p:sp>
      <p:sp>
        <p:nvSpPr>
          <p:cNvPr id="743428" name="AutoShape 4"/>
          <p:cNvSpPr>
            <a:spLocks noChangeArrowheads="1"/>
          </p:cNvSpPr>
          <p:nvPr/>
        </p:nvSpPr>
        <p:spPr bwMode="auto">
          <a:xfrm>
            <a:off x="2338388" y="2492474"/>
            <a:ext cx="2520950" cy="2952750"/>
          </a:xfrm>
          <a:prstGeom prst="chevron">
            <a:avLst>
              <a:gd name="adj" fmla="val 25000"/>
            </a:avLst>
          </a:prstGeom>
          <a:solidFill>
            <a:schemeClr val="accent1">
              <a:lumMod val="40000"/>
              <a:lumOff val="60000"/>
            </a:schemeClr>
          </a:solidFill>
          <a:ln w="9525">
            <a:solidFill>
              <a:schemeClr val="tx1"/>
            </a:solidFill>
            <a:miter lim="800000"/>
            <a:headEnd/>
            <a:tailEnd/>
          </a:ln>
          <a:effectLst/>
          <a:extLst/>
        </p:spPr>
        <p:txBody>
          <a:bodyPr wrap="none" anchor="ctr"/>
          <a:lstStyle/>
          <a:p>
            <a:pPr algn="ctr"/>
            <a:r>
              <a:rPr lang="es-ES_tradnl" dirty="0"/>
              <a:t>         </a:t>
            </a:r>
            <a:endParaRPr lang="es-ES_tradnl" dirty="0" smtClean="0"/>
          </a:p>
          <a:p>
            <a:pPr algn="ctr"/>
            <a:r>
              <a:rPr lang="es-ES_tradnl" b="1" dirty="0"/>
              <a:t> </a:t>
            </a:r>
            <a:r>
              <a:rPr lang="es-ES_tradnl" b="1" dirty="0" smtClean="0"/>
              <a:t>         Contratación</a:t>
            </a:r>
            <a:endParaRPr lang="es-ES" b="1" dirty="0"/>
          </a:p>
          <a:p>
            <a:pPr algn="ctr"/>
            <a:endParaRPr lang="es-ES" b="1" dirty="0"/>
          </a:p>
        </p:txBody>
      </p:sp>
      <p:sp>
        <p:nvSpPr>
          <p:cNvPr id="743429" name="AutoShape 5"/>
          <p:cNvSpPr>
            <a:spLocks noChangeArrowheads="1"/>
          </p:cNvSpPr>
          <p:nvPr/>
        </p:nvSpPr>
        <p:spPr bwMode="auto">
          <a:xfrm>
            <a:off x="4427538" y="2492375"/>
            <a:ext cx="2520950" cy="2952750"/>
          </a:xfrm>
          <a:prstGeom prst="chevron">
            <a:avLst>
              <a:gd name="adj" fmla="val 25000"/>
            </a:avLst>
          </a:prstGeom>
          <a:solidFill>
            <a:schemeClr val="accent1">
              <a:lumMod val="75000"/>
            </a:schemeClr>
          </a:solidFill>
          <a:ln w="9525">
            <a:solidFill>
              <a:schemeClr val="tx1"/>
            </a:solidFill>
            <a:miter lim="800000"/>
            <a:headEnd/>
            <a:tailEnd/>
          </a:ln>
          <a:effectLst/>
          <a:extLst/>
        </p:spPr>
        <p:txBody>
          <a:bodyPr wrap="none" anchor="ctr"/>
          <a:lstStyle/>
          <a:p>
            <a:pPr algn="ctr"/>
            <a:r>
              <a:rPr lang="es-ES_tradnl" dirty="0">
                <a:solidFill>
                  <a:schemeClr val="bg1"/>
                </a:solidFill>
              </a:rPr>
              <a:t>        </a:t>
            </a:r>
            <a:endParaRPr lang="es-ES_tradnl" dirty="0" smtClean="0">
              <a:solidFill>
                <a:schemeClr val="bg1"/>
              </a:solidFill>
            </a:endParaRPr>
          </a:p>
          <a:p>
            <a:pPr algn="ctr"/>
            <a:r>
              <a:rPr lang="es-ES_tradnl" dirty="0" smtClean="0">
                <a:solidFill>
                  <a:schemeClr val="bg1"/>
                </a:solidFill>
              </a:rPr>
              <a:t> </a:t>
            </a:r>
            <a:r>
              <a:rPr lang="es-ES_tradnl" b="1" dirty="0" smtClean="0">
                <a:solidFill>
                  <a:schemeClr val="bg1"/>
                </a:solidFill>
              </a:rPr>
              <a:t>Ejecución</a:t>
            </a:r>
          </a:p>
          <a:p>
            <a:pPr algn="ctr"/>
            <a:endParaRPr lang="es-ES" b="1" dirty="0" smtClean="0">
              <a:solidFill>
                <a:schemeClr val="bg1"/>
              </a:solidFill>
            </a:endParaRPr>
          </a:p>
          <a:p>
            <a:pPr algn="ctr"/>
            <a:r>
              <a:rPr lang="es-ES" b="1" dirty="0" smtClean="0">
                <a:solidFill>
                  <a:schemeClr val="bg1"/>
                </a:solidFill>
              </a:rPr>
              <a:t>Entrega</a:t>
            </a:r>
          </a:p>
          <a:p>
            <a:pPr algn="ctr"/>
            <a:r>
              <a:rPr lang="es-ES" b="1" dirty="0" smtClean="0">
                <a:solidFill>
                  <a:schemeClr val="bg1"/>
                </a:solidFill>
              </a:rPr>
              <a:t>   de los bienes </a:t>
            </a:r>
            <a:endParaRPr lang="es-ES" b="1" dirty="0">
              <a:solidFill>
                <a:schemeClr val="bg1"/>
              </a:solidFill>
            </a:endParaRPr>
          </a:p>
        </p:txBody>
      </p:sp>
      <p:sp>
        <p:nvSpPr>
          <p:cNvPr id="743430" name="AutoShape 6"/>
          <p:cNvSpPr>
            <a:spLocks noChangeArrowheads="1"/>
          </p:cNvSpPr>
          <p:nvPr/>
        </p:nvSpPr>
        <p:spPr bwMode="auto">
          <a:xfrm>
            <a:off x="6515100" y="2492896"/>
            <a:ext cx="2520950" cy="2952750"/>
          </a:xfrm>
          <a:prstGeom prst="chevron">
            <a:avLst>
              <a:gd name="adj" fmla="val 25000"/>
            </a:avLst>
          </a:prstGeom>
          <a:solidFill>
            <a:schemeClr val="accent1">
              <a:lumMod val="40000"/>
              <a:lumOff val="60000"/>
            </a:schemeClr>
          </a:solidFill>
          <a:ln w="9525">
            <a:solidFill>
              <a:schemeClr val="tx1"/>
            </a:solidFill>
            <a:miter lim="800000"/>
            <a:headEnd/>
            <a:tailEnd/>
          </a:ln>
          <a:effectLst/>
          <a:extLst/>
        </p:spPr>
        <p:txBody>
          <a:bodyPr wrap="none" anchor="ctr"/>
          <a:lstStyle/>
          <a:p>
            <a:pPr algn="ctr"/>
            <a:r>
              <a:rPr lang="es-ES_tradnl" dirty="0"/>
              <a:t>        </a:t>
            </a:r>
            <a:endParaRPr lang="es-ES_tradnl" dirty="0" smtClean="0"/>
          </a:p>
          <a:p>
            <a:pPr algn="ctr"/>
            <a:r>
              <a:rPr lang="es-ES_tradnl" b="1" dirty="0" smtClean="0"/>
              <a:t>Puesta en</a:t>
            </a:r>
          </a:p>
          <a:p>
            <a:pPr algn="ctr"/>
            <a:r>
              <a:rPr lang="es-ES_tradnl" b="1" dirty="0" smtClean="0"/>
              <a:t> operación</a:t>
            </a:r>
            <a:endParaRPr lang="es-ES" b="1" dirty="0"/>
          </a:p>
        </p:txBody>
      </p:sp>
      <p:sp>
        <p:nvSpPr>
          <p:cNvPr id="743432" name="Oval 8"/>
          <p:cNvSpPr>
            <a:spLocks noChangeArrowheads="1"/>
          </p:cNvSpPr>
          <p:nvPr/>
        </p:nvSpPr>
        <p:spPr bwMode="auto">
          <a:xfrm>
            <a:off x="1116013" y="2781300"/>
            <a:ext cx="360362" cy="360363"/>
          </a:xfrm>
          <a:prstGeom prst="ellipse">
            <a:avLst/>
          </a:prstGeom>
          <a:solidFill>
            <a:schemeClr val="tx1">
              <a:lumMod val="10000"/>
              <a:lumOff val="90000"/>
            </a:schemeClr>
          </a:solidFill>
          <a:ln w="9525">
            <a:solidFill>
              <a:schemeClr val="tx1"/>
            </a:solidFill>
            <a:round/>
            <a:headEnd/>
            <a:tailEnd/>
          </a:ln>
          <a:effectLst/>
          <a:extLst/>
        </p:spPr>
        <p:txBody>
          <a:bodyPr wrap="none" anchor="ctr"/>
          <a:lstStyle/>
          <a:p>
            <a:pPr algn="ctr"/>
            <a:r>
              <a:rPr lang="es-ES_tradnl" b="1" dirty="0"/>
              <a:t>1</a:t>
            </a:r>
            <a:endParaRPr lang="es-ES" b="1" dirty="0"/>
          </a:p>
        </p:txBody>
      </p:sp>
      <p:sp>
        <p:nvSpPr>
          <p:cNvPr id="743433" name="Oval 9"/>
          <p:cNvSpPr>
            <a:spLocks noChangeArrowheads="1"/>
          </p:cNvSpPr>
          <p:nvPr/>
        </p:nvSpPr>
        <p:spPr bwMode="auto">
          <a:xfrm>
            <a:off x="3276600" y="2852738"/>
            <a:ext cx="360363" cy="360362"/>
          </a:xfrm>
          <a:prstGeom prst="ellipse">
            <a:avLst/>
          </a:prstGeom>
          <a:solidFill>
            <a:schemeClr val="bg2">
              <a:lumMod val="40000"/>
              <a:lumOff val="60000"/>
            </a:schemeClr>
          </a:solidFill>
          <a:ln w="9525">
            <a:solidFill>
              <a:schemeClr val="tx1"/>
            </a:solidFill>
            <a:round/>
            <a:headEnd/>
            <a:tailEnd/>
          </a:ln>
          <a:effectLst/>
          <a:extLst/>
        </p:spPr>
        <p:txBody>
          <a:bodyPr wrap="none" anchor="ctr"/>
          <a:lstStyle/>
          <a:p>
            <a:pPr algn="ctr"/>
            <a:r>
              <a:rPr lang="es-ES_tradnl" b="1" dirty="0">
                <a:solidFill>
                  <a:schemeClr val="tx2"/>
                </a:solidFill>
              </a:rPr>
              <a:t>2</a:t>
            </a:r>
            <a:endParaRPr lang="es-ES" b="1" dirty="0">
              <a:solidFill>
                <a:schemeClr val="tx2"/>
              </a:solidFill>
            </a:endParaRPr>
          </a:p>
        </p:txBody>
      </p:sp>
      <p:sp>
        <p:nvSpPr>
          <p:cNvPr id="743434" name="Oval 10"/>
          <p:cNvSpPr>
            <a:spLocks noChangeArrowheads="1"/>
          </p:cNvSpPr>
          <p:nvPr/>
        </p:nvSpPr>
        <p:spPr bwMode="auto">
          <a:xfrm>
            <a:off x="5364163" y="2852738"/>
            <a:ext cx="360362" cy="360362"/>
          </a:xfrm>
          <a:prstGeom prst="ellipse">
            <a:avLst/>
          </a:prstGeom>
          <a:solidFill>
            <a:schemeClr val="tx1">
              <a:lumMod val="10000"/>
              <a:lumOff val="90000"/>
            </a:schemeClr>
          </a:solidFill>
          <a:ln w="9525">
            <a:solidFill>
              <a:schemeClr val="tx1"/>
            </a:solidFill>
            <a:round/>
            <a:headEnd/>
            <a:tailEnd/>
          </a:ln>
          <a:effectLst/>
          <a:extLst/>
        </p:spPr>
        <p:txBody>
          <a:bodyPr wrap="none" anchor="ctr"/>
          <a:lstStyle/>
          <a:p>
            <a:pPr algn="ctr"/>
            <a:r>
              <a:rPr lang="es-ES_tradnl" b="1" dirty="0"/>
              <a:t>3</a:t>
            </a:r>
            <a:endParaRPr lang="es-ES" b="1" dirty="0"/>
          </a:p>
        </p:txBody>
      </p:sp>
      <p:sp>
        <p:nvSpPr>
          <p:cNvPr id="743435" name="Oval 11"/>
          <p:cNvSpPr>
            <a:spLocks noChangeArrowheads="1"/>
          </p:cNvSpPr>
          <p:nvPr/>
        </p:nvSpPr>
        <p:spPr bwMode="auto">
          <a:xfrm>
            <a:off x="7451725" y="2924175"/>
            <a:ext cx="360363" cy="360363"/>
          </a:xfrm>
          <a:prstGeom prst="ellipse">
            <a:avLst/>
          </a:prstGeom>
          <a:solidFill>
            <a:schemeClr val="bg2">
              <a:lumMod val="40000"/>
              <a:lumOff val="60000"/>
            </a:schemeClr>
          </a:solidFill>
          <a:ln w="9525">
            <a:solidFill>
              <a:schemeClr val="tx1"/>
            </a:solidFill>
            <a:round/>
            <a:headEnd/>
            <a:tailEnd/>
          </a:ln>
          <a:effectLst/>
          <a:extLst/>
        </p:spPr>
        <p:txBody>
          <a:bodyPr wrap="none" anchor="ctr"/>
          <a:lstStyle/>
          <a:p>
            <a:pPr algn="ctr"/>
            <a:r>
              <a:rPr lang="es-ES_tradnl" b="1" dirty="0">
                <a:solidFill>
                  <a:schemeClr val="tx2"/>
                </a:solidFill>
              </a:rPr>
              <a:t>4</a:t>
            </a:r>
            <a:endParaRPr lang="es-ES" b="1" dirty="0">
              <a:solidFill>
                <a:schemeClr val="tx2"/>
              </a:solidFill>
            </a:endParaRPr>
          </a:p>
        </p:txBody>
      </p:sp>
    </p:spTree>
    <p:extLst>
      <p:ext uri="{BB962C8B-B14F-4D97-AF65-F5344CB8AC3E}">
        <p14:creationId xmlns:p14="http://schemas.microsoft.com/office/powerpoint/2010/main" val="392518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roceso pb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spTree>
    <p:extLst>
      <p:ext uri="{BB962C8B-B14F-4D97-AF65-F5344CB8AC3E}">
        <p14:creationId xmlns:p14="http://schemas.microsoft.com/office/powerpoint/2010/main" val="26315254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5264726" y="260648"/>
            <a:ext cx="3411729" cy="576064"/>
          </a:xfrm>
          <a:solidFill>
            <a:schemeClr val="accent1">
              <a:lumMod val="40000"/>
              <a:lumOff val="60000"/>
            </a:schemeClr>
          </a:solidFill>
        </p:spPr>
        <p:txBody>
          <a:bodyPr>
            <a:normAutofit fontScale="90000"/>
          </a:bodyPr>
          <a:lstStyle/>
          <a:p>
            <a:r>
              <a:rPr lang="es-MX" sz="3200" dirty="0" smtClean="0">
                <a:solidFill>
                  <a:srgbClr val="000000"/>
                </a:solidFill>
                <a:effectLst/>
                <a:latin typeface="Arial" charset="0"/>
              </a:rPr>
              <a:t>  CONTRATACIÓN</a:t>
            </a:r>
          </a:p>
        </p:txBody>
      </p:sp>
      <p:graphicFrame>
        <p:nvGraphicFramePr>
          <p:cNvPr id="3" name="Table 2"/>
          <p:cNvGraphicFramePr>
            <a:graphicFrameLocks noGrp="1"/>
          </p:cNvGraphicFramePr>
          <p:nvPr>
            <p:extLst/>
          </p:nvPr>
        </p:nvGraphicFramePr>
        <p:xfrm>
          <a:off x="250825" y="1052513"/>
          <a:ext cx="8568950" cy="5618092"/>
        </p:xfrm>
        <a:graphic>
          <a:graphicData uri="http://schemas.openxmlformats.org/drawingml/2006/table">
            <a:tbl>
              <a:tblPr firstRow="1" bandRow="1">
                <a:tableStyleId>{5C22544A-7EE6-4342-B048-85BDC9FD1C3A}</a:tableStyleId>
              </a:tblPr>
              <a:tblGrid>
                <a:gridCol w="1713790"/>
                <a:gridCol w="1814602"/>
                <a:gridCol w="1512168"/>
                <a:gridCol w="1944216"/>
                <a:gridCol w="1584174"/>
              </a:tblGrid>
              <a:tr h="696908">
                <a:tc>
                  <a:txBody>
                    <a:bodyPr/>
                    <a:lstStyle/>
                    <a:p>
                      <a:pPr algn="ctr"/>
                      <a:r>
                        <a:rPr lang="es-MX" b="1" dirty="0" smtClean="0">
                          <a:latin typeface="Arial" pitchFamily="34" charset="0"/>
                          <a:cs typeface="Arial" pitchFamily="34" charset="0"/>
                        </a:rPr>
                        <a:t>INSUMO</a:t>
                      </a:r>
                      <a:endParaRPr lang="es-MX" b="1" dirty="0">
                        <a:latin typeface="Arial" pitchFamily="34" charset="0"/>
                        <a:cs typeface="Arial" pitchFamily="34" charset="0"/>
                      </a:endParaRPr>
                    </a:p>
                  </a:txBody>
                  <a:tcPr anchor="ctr"/>
                </a:tc>
                <a:tc>
                  <a:txBody>
                    <a:bodyPr/>
                    <a:lstStyle/>
                    <a:p>
                      <a:pPr algn="ctr"/>
                      <a:r>
                        <a:rPr lang="es-MX" b="1" dirty="0" smtClean="0">
                          <a:latin typeface="Arial" pitchFamily="34" charset="0"/>
                          <a:cs typeface="Arial" pitchFamily="34" charset="0"/>
                        </a:rPr>
                        <a:t>PROCESO</a:t>
                      </a:r>
                      <a:endParaRPr lang="es-MX" b="1" dirty="0">
                        <a:latin typeface="Arial" pitchFamily="34" charset="0"/>
                        <a:cs typeface="Arial" pitchFamily="34" charset="0"/>
                      </a:endParaRPr>
                    </a:p>
                  </a:txBody>
                  <a:tcPr anchor="ctr"/>
                </a:tc>
                <a:tc>
                  <a:txBody>
                    <a:bodyPr/>
                    <a:lstStyle/>
                    <a:p>
                      <a:pPr algn="ctr"/>
                      <a:r>
                        <a:rPr lang="es-MX" b="1" dirty="0" smtClean="0">
                          <a:latin typeface="Arial" pitchFamily="34" charset="0"/>
                          <a:cs typeface="Arial" pitchFamily="34" charset="0"/>
                        </a:rPr>
                        <a:t>PRODUCTO/</a:t>
                      </a:r>
                    </a:p>
                    <a:p>
                      <a:pPr algn="ctr"/>
                      <a:r>
                        <a:rPr lang="es-MX" b="1" dirty="0" smtClean="0">
                          <a:latin typeface="Arial" pitchFamily="34" charset="0"/>
                          <a:cs typeface="Arial" pitchFamily="34" charset="0"/>
                        </a:rPr>
                        <a:t>INSUMO</a:t>
                      </a:r>
                      <a:endParaRPr lang="es-MX" b="1" dirty="0">
                        <a:latin typeface="Arial" pitchFamily="34" charset="0"/>
                        <a:cs typeface="Arial" pitchFamily="34" charset="0"/>
                      </a:endParaRPr>
                    </a:p>
                  </a:txBody>
                  <a:tcPr anchor="ctr"/>
                </a:tc>
                <a:tc>
                  <a:txBody>
                    <a:bodyPr/>
                    <a:lstStyle/>
                    <a:p>
                      <a:pPr algn="ctr"/>
                      <a:r>
                        <a:rPr lang="es-MX" dirty="0" smtClean="0">
                          <a:latin typeface="Arial" pitchFamily="34" charset="0"/>
                          <a:cs typeface="Arial" pitchFamily="34" charset="0"/>
                        </a:rPr>
                        <a:t>PROCESO</a:t>
                      </a:r>
                      <a:endParaRPr lang="es-MX" dirty="0">
                        <a:latin typeface="Arial" pitchFamily="34" charset="0"/>
                        <a:cs typeface="Arial" pitchFamily="34" charset="0"/>
                      </a:endParaRPr>
                    </a:p>
                  </a:txBody>
                  <a:tcPr anchor="ctr"/>
                </a:tc>
                <a:tc>
                  <a:txBody>
                    <a:bodyPr/>
                    <a:lstStyle/>
                    <a:p>
                      <a:pPr algn="ctr"/>
                      <a:r>
                        <a:rPr lang="es-MX" dirty="0" smtClean="0">
                          <a:latin typeface="Arial" pitchFamily="34" charset="0"/>
                          <a:cs typeface="Arial" pitchFamily="34" charset="0"/>
                        </a:rPr>
                        <a:t>PRODUCTO</a:t>
                      </a:r>
                      <a:endParaRPr lang="es-MX" dirty="0">
                        <a:latin typeface="Arial" pitchFamily="34" charset="0"/>
                        <a:cs typeface="Arial" pitchFamily="34" charset="0"/>
                      </a:endParaRPr>
                    </a:p>
                  </a:txBody>
                  <a:tcPr anchor="ctr"/>
                </a:tc>
              </a:tr>
              <a:tr h="4703692">
                <a:tc>
                  <a:txBody>
                    <a:bodyPr/>
                    <a:lstStyle/>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marL="285750" indent="-285750" algn="l">
                        <a:buFont typeface="Arial" pitchFamily="34" charset="0"/>
                        <a:buChar char="•"/>
                      </a:pPr>
                      <a:r>
                        <a:rPr lang="es-MX" b="1" dirty="0" smtClean="0">
                          <a:solidFill>
                            <a:schemeClr val="accent4">
                              <a:lumMod val="10000"/>
                            </a:schemeClr>
                          </a:solidFill>
                          <a:latin typeface="Arial" pitchFamily="34" charset="0"/>
                          <a:cs typeface="Arial" pitchFamily="34" charset="0"/>
                        </a:rPr>
                        <a:t>PND</a:t>
                      </a:r>
                    </a:p>
                    <a:p>
                      <a:pPr marL="285750" indent="-285750" algn="l">
                        <a:buFont typeface="Arial" pitchFamily="34" charset="0"/>
                        <a:buChar char="•"/>
                      </a:pPr>
                      <a:r>
                        <a:rPr lang="es-MX" b="1" dirty="0" smtClean="0">
                          <a:solidFill>
                            <a:schemeClr val="accent4">
                              <a:lumMod val="10000"/>
                            </a:schemeClr>
                          </a:solidFill>
                          <a:latin typeface="Arial" pitchFamily="34" charset="0"/>
                          <a:cs typeface="Arial" pitchFamily="34" charset="0"/>
                        </a:rPr>
                        <a:t>P</a:t>
                      </a:r>
                      <a:r>
                        <a:rPr lang="es-MX" b="1" baseline="0" dirty="0" smtClean="0">
                          <a:solidFill>
                            <a:schemeClr val="accent4">
                              <a:lumMod val="10000"/>
                            </a:schemeClr>
                          </a:solidFill>
                          <a:latin typeface="Arial" pitchFamily="34" charset="0"/>
                          <a:cs typeface="Arial" pitchFamily="34" charset="0"/>
                        </a:rPr>
                        <a:t> INST.</a:t>
                      </a:r>
                      <a:endParaRPr lang="es-MX" b="1" dirty="0" smtClean="0">
                        <a:solidFill>
                          <a:schemeClr val="accent4">
                            <a:lumMod val="10000"/>
                          </a:schemeClr>
                        </a:solidFill>
                        <a:latin typeface="Arial" pitchFamily="34" charset="0"/>
                        <a:cs typeface="Arial" pitchFamily="34" charset="0"/>
                      </a:endParaRPr>
                    </a:p>
                    <a:p>
                      <a:pPr marL="285750" indent="-285750" algn="l">
                        <a:buFont typeface="Arial" pitchFamily="34" charset="0"/>
                        <a:buChar char="•"/>
                      </a:pPr>
                      <a:r>
                        <a:rPr lang="es-MX" b="1" dirty="0" smtClean="0">
                          <a:solidFill>
                            <a:schemeClr val="accent4">
                              <a:lumMod val="10000"/>
                            </a:schemeClr>
                          </a:solidFill>
                          <a:latin typeface="Arial" pitchFamily="34" charset="0"/>
                          <a:cs typeface="Arial" pitchFamily="34" charset="0"/>
                        </a:rPr>
                        <a:t>PLOCALES</a:t>
                      </a:r>
                    </a:p>
                  </a:txBody>
                  <a:tcPr>
                    <a:solidFill>
                      <a:schemeClr val="bg1">
                        <a:lumMod val="85000"/>
                      </a:schemeClr>
                    </a:solidFill>
                  </a:tcPr>
                </a:tc>
                <a:tc>
                  <a:txBody>
                    <a:bodyPr/>
                    <a:lstStyle/>
                    <a:p>
                      <a:pPr algn="ctr"/>
                      <a:endParaRPr lang="es-MX" b="1" dirty="0" smtClean="0">
                        <a:solidFill>
                          <a:schemeClr val="accent4">
                            <a:lumMod val="10000"/>
                          </a:schemeClr>
                        </a:solidFill>
                        <a:latin typeface="Arial" pitchFamily="34" charset="0"/>
                        <a:cs typeface="Arial" pitchFamily="34" charset="0"/>
                      </a:endParaRPr>
                    </a:p>
                    <a:p>
                      <a:pPr marL="285750" indent="-285750" algn="ctr">
                        <a:buFont typeface="Arial" pitchFamily="34" charset="0"/>
                        <a:buChar char="•"/>
                      </a:pPr>
                      <a:endParaRPr lang="es-MX" b="1" dirty="0" smtClean="0">
                        <a:solidFill>
                          <a:schemeClr val="accent4">
                            <a:lumMod val="10000"/>
                          </a:schemeClr>
                        </a:solidFill>
                        <a:latin typeface="Arial" pitchFamily="34" charset="0"/>
                        <a:cs typeface="Arial" pitchFamily="34" charset="0"/>
                      </a:endParaRPr>
                    </a:p>
                    <a:p>
                      <a:pPr marL="285750" indent="-285750" algn="ctr">
                        <a:buFont typeface="Arial" pitchFamily="34" charset="0"/>
                        <a:buChar char="•"/>
                      </a:pPr>
                      <a:endParaRPr lang="es-MX" b="1" dirty="0" smtClean="0">
                        <a:solidFill>
                          <a:schemeClr val="accent4">
                            <a:lumMod val="10000"/>
                          </a:schemeClr>
                        </a:solidFill>
                        <a:latin typeface="Arial" pitchFamily="34" charset="0"/>
                        <a:cs typeface="Arial" pitchFamily="34" charset="0"/>
                      </a:endParaRPr>
                    </a:p>
                    <a:p>
                      <a:pPr marL="285750" indent="-285750" algn="ctr">
                        <a:buFont typeface="Arial" pitchFamily="34" charset="0"/>
                        <a:buChar char="•"/>
                      </a:pPr>
                      <a:endParaRPr lang="es-MX" b="1" dirty="0" smtClean="0">
                        <a:solidFill>
                          <a:schemeClr val="accent4">
                            <a:lumMod val="10000"/>
                          </a:schemeClr>
                        </a:solidFill>
                        <a:latin typeface="Arial" pitchFamily="34" charset="0"/>
                        <a:cs typeface="Arial" pitchFamily="34" charset="0"/>
                      </a:endParaRP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PLAZOS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COSTOS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AREAS  RESP</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COORD DEP</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ESTUDIOS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PROYECTOS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PERMISOS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LIBERACIÓN  PREDIOS</a:t>
                      </a:r>
                    </a:p>
                    <a:p>
                      <a:pPr marL="285750" indent="-285750" algn="l">
                        <a:buFont typeface="Arial" pitchFamily="34" charset="0"/>
                        <a:buChar char="•"/>
                      </a:pPr>
                      <a:r>
                        <a:rPr lang="es-MX" sz="1600" b="1" dirty="0" smtClean="0">
                          <a:solidFill>
                            <a:schemeClr val="accent4">
                              <a:lumMod val="10000"/>
                            </a:schemeClr>
                          </a:solidFill>
                          <a:latin typeface="Arial" pitchFamily="34" charset="0"/>
                          <a:cs typeface="Arial" pitchFamily="34" charset="0"/>
                        </a:rPr>
                        <a:t>ETC</a:t>
                      </a:r>
                      <a:endParaRPr lang="es-MX" sz="1600" b="1" dirty="0">
                        <a:solidFill>
                          <a:schemeClr val="accent4">
                            <a:lumMod val="10000"/>
                          </a:schemeClr>
                        </a:solidFill>
                        <a:latin typeface="Arial" pitchFamily="34" charset="0"/>
                        <a:cs typeface="Arial" pitchFamily="34" charset="0"/>
                      </a:endParaRPr>
                    </a:p>
                  </a:txBody>
                  <a:tcPr>
                    <a:solidFill>
                      <a:schemeClr val="bg1">
                        <a:lumMod val="85000"/>
                      </a:schemeClr>
                    </a:solidFill>
                  </a:tcPr>
                </a:tc>
                <a:tc>
                  <a:txBody>
                    <a:bodyPr/>
                    <a:lstStyle/>
                    <a:p>
                      <a:pPr algn="ctr"/>
                      <a:endParaRPr lang="es-MX" b="1" dirty="0" smtClean="0">
                        <a:latin typeface="Arial" pitchFamily="34" charset="0"/>
                        <a:cs typeface="Arial" pitchFamily="34" charset="0"/>
                      </a:endParaRPr>
                    </a:p>
                    <a:p>
                      <a:pPr algn="ctr"/>
                      <a:endParaRPr lang="es-MX" b="1" dirty="0" smtClean="0">
                        <a:latin typeface="Arial" pitchFamily="34" charset="0"/>
                        <a:cs typeface="Arial" pitchFamily="34" charset="0"/>
                      </a:endParaRPr>
                    </a:p>
                    <a:p>
                      <a:pPr algn="ctr"/>
                      <a:endParaRPr lang="es-MX" b="1" dirty="0" smtClean="0">
                        <a:latin typeface="Arial" pitchFamily="34" charset="0"/>
                        <a:cs typeface="Arial" pitchFamily="34" charset="0"/>
                      </a:endParaRPr>
                    </a:p>
                    <a:p>
                      <a:pPr algn="ctr"/>
                      <a:endParaRPr lang="es-MX" b="1" dirty="0" smtClean="0">
                        <a:latin typeface="Arial" pitchFamily="34" charset="0"/>
                        <a:cs typeface="Arial" pitchFamily="34" charset="0"/>
                      </a:endParaRPr>
                    </a:p>
                    <a:p>
                      <a:pPr algn="ctr"/>
                      <a:r>
                        <a:rPr lang="es-MX" b="1" dirty="0" smtClean="0">
                          <a:solidFill>
                            <a:schemeClr val="bg1"/>
                          </a:solidFill>
                          <a:latin typeface="Arial" pitchFamily="34" charset="0"/>
                          <a:cs typeface="Arial" pitchFamily="34" charset="0"/>
                        </a:rPr>
                        <a:t>PAOS</a:t>
                      </a:r>
                    </a:p>
                    <a:p>
                      <a:pPr algn="ctr"/>
                      <a:endParaRPr lang="es-MX" b="1" dirty="0" smtClean="0">
                        <a:solidFill>
                          <a:schemeClr val="bg1"/>
                        </a:solidFill>
                        <a:latin typeface="Arial" pitchFamily="34" charset="0"/>
                        <a:cs typeface="Arial" pitchFamily="34" charset="0"/>
                      </a:endParaRPr>
                    </a:p>
                    <a:p>
                      <a:pPr algn="ctr"/>
                      <a:r>
                        <a:rPr lang="es-MX" b="1" dirty="0" smtClean="0">
                          <a:solidFill>
                            <a:schemeClr val="bg1"/>
                          </a:solidFill>
                          <a:latin typeface="Arial" pitchFamily="34" charset="0"/>
                          <a:cs typeface="Arial" pitchFamily="34" charset="0"/>
                        </a:rPr>
                        <a:t>PAAS</a:t>
                      </a:r>
                    </a:p>
                    <a:p>
                      <a:pPr algn="ctr"/>
                      <a:endParaRPr lang="es-MX" b="1" dirty="0" smtClean="0">
                        <a:latin typeface="Arial" pitchFamily="34" charset="0"/>
                        <a:cs typeface="Arial" pitchFamily="34" charset="0"/>
                      </a:endParaRPr>
                    </a:p>
                    <a:p>
                      <a:pPr algn="ctr"/>
                      <a:r>
                        <a:rPr lang="es-MX" b="1" dirty="0" smtClean="0">
                          <a:solidFill>
                            <a:schemeClr val="bg1"/>
                          </a:solidFill>
                          <a:latin typeface="Arial" pitchFamily="34" charset="0"/>
                          <a:cs typeface="Arial" pitchFamily="34" charset="0"/>
                        </a:rPr>
                        <a:t>POA</a:t>
                      </a:r>
                    </a:p>
                    <a:p>
                      <a:pPr algn="ctr"/>
                      <a:endParaRPr lang="es-MX" b="1" dirty="0" smtClean="0">
                        <a:solidFill>
                          <a:schemeClr val="bg1"/>
                        </a:solidFill>
                        <a:latin typeface="Arial" pitchFamily="34" charset="0"/>
                        <a:cs typeface="Arial" pitchFamily="34" charset="0"/>
                      </a:endParaRPr>
                    </a:p>
                    <a:p>
                      <a:pPr algn="ctr"/>
                      <a:r>
                        <a:rPr lang="es-MX" b="1" dirty="0" smtClean="0">
                          <a:solidFill>
                            <a:schemeClr val="bg1"/>
                          </a:solidFill>
                          <a:latin typeface="Arial" pitchFamily="34" charset="0"/>
                          <a:cs typeface="Arial" pitchFamily="34" charset="0"/>
                        </a:rPr>
                        <a:t>PEF</a:t>
                      </a:r>
                    </a:p>
                    <a:p>
                      <a:pPr algn="ctr"/>
                      <a:endParaRPr lang="es-MX" b="1" dirty="0" smtClean="0">
                        <a:solidFill>
                          <a:schemeClr val="bg1"/>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smtClean="0">
                        <a:solidFill>
                          <a:schemeClr val="accent4">
                            <a:lumMod val="10000"/>
                          </a:schemeClr>
                        </a:solidFill>
                        <a:latin typeface="Arial" pitchFamily="34" charset="0"/>
                        <a:cs typeface="Arial" pitchFamily="34" charset="0"/>
                      </a:endParaRPr>
                    </a:p>
                    <a:p>
                      <a:pPr algn="ctr"/>
                      <a:endParaRPr lang="es-MX" b="1" dirty="0">
                        <a:solidFill>
                          <a:schemeClr val="bg1"/>
                        </a:solidFill>
                        <a:latin typeface="Arial" pitchFamily="34" charset="0"/>
                        <a:cs typeface="Arial" pitchFamily="34" charset="0"/>
                      </a:endParaRPr>
                    </a:p>
                  </a:txBody>
                  <a:tcPr>
                    <a:solidFill>
                      <a:schemeClr val="accent5"/>
                    </a:solidFill>
                  </a:tcPr>
                </a:tc>
                <a:tc>
                  <a:txBody>
                    <a:bodyPr/>
                    <a:lstStyle/>
                    <a:p>
                      <a:r>
                        <a:rPr lang="es-MX" sz="1600" b="1" dirty="0" smtClean="0">
                          <a:solidFill>
                            <a:schemeClr val="tx1"/>
                          </a:solidFill>
                          <a:latin typeface="Arial" pitchFamily="34" charset="0"/>
                          <a:cs typeface="Arial" pitchFamily="34" charset="0"/>
                        </a:rPr>
                        <a:t>LICITACIONES PUBLICAS</a:t>
                      </a:r>
                    </a:p>
                    <a:p>
                      <a:endParaRPr lang="es-MX" sz="1600" b="1" dirty="0" smtClean="0">
                        <a:solidFill>
                          <a:schemeClr val="tx1"/>
                        </a:solidFill>
                        <a:latin typeface="Arial" pitchFamily="34" charset="0"/>
                        <a:cs typeface="Arial" pitchFamily="34" charset="0"/>
                      </a:endParaRPr>
                    </a:p>
                    <a:p>
                      <a:r>
                        <a:rPr lang="es-MX" sz="1600" b="1" dirty="0" smtClean="0">
                          <a:solidFill>
                            <a:schemeClr val="tx1"/>
                          </a:solidFill>
                          <a:latin typeface="Arial" pitchFamily="34" charset="0"/>
                          <a:cs typeface="Arial" pitchFamily="34" charset="0"/>
                        </a:rPr>
                        <a:t>INVITACIONES</a:t>
                      </a:r>
                      <a:r>
                        <a:rPr lang="es-MX" sz="1600" b="1" baseline="0" dirty="0" smtClean="0">
                          <a:solidFill>
                            <a:schemeClr val="tx1"/>
                          </a:solidFill>
                          <a:latin typeface="Arial" pitchFamily="34" charset="0"/>
                          <a:cs typeface="Arial" pitchFamily="34" charset="0"/>
                        </a:rPr>
                        <a:t> A CUANDO MENOS TRES</a:t>
                      </a:r>
                    </a:p>
                    <a:p>
                      <a:endParaRPr lang="es-MX" sz="1600" b="1" baseline="0" dirty="0" smtClean="0">
                        <a:solidFill>
                          <a:schemeClr val="tx1"/>
                        </a:solidFill>
                        <a:latin typeface="Arial" pitchFamily="34" charset="0"/>
                        <a:cs typeface="Arial" pitchFamily="34" charset="0"/>
                      </a:endParaRPr>
                    </a:p>
                    <a:p>
                      <a:r>
                        <a:rPr lang="es-MX" sz="1600" b="1" baseline="0" dirty="0" smtClean="0">
                          <a:solidFill>
                            <a:schemeClr val="tx1"/>
                          </a:solidFill>
                          <a:latin typeface="Arial" pitchFamily="34" charset="0"/>
                          <a:cs typeface="Arial" pitchFamily="34" charset="0"/>
                        </a:rPr>
                        <a:t>ADJUDICACIONES DIRECTAS</a:t>
                      </a:r>
                    </a:p>
                    <a:p>
                      <a:endParaRPr lang="es-MX" sz="1600" b="1" baseline="0" dirty="0" smtClean="0">
                        <a:solidFill>
                          <a:schemeClr val="tx1"/>
                        </a:solidFill>
                        <a:latin typeface="Arial" pitchFamily="34" charset="0"/>
                        <a:cs typeface="Arial" pitchFamily="34" charset="0"/>
                      </a:endParaRPr>
                    </a:p>
                    <a:p>
                      <a:r>
                        <a:rPr lang="es-MX" sz="1600" b="1" baseline="0" dirty="0" smtClean="0">
                          <a:solidFill>
                            <a:schemeClr val="tx1"/>
                          </a:solidFill>
                          <a:latin typeface="Arial" pitchFamily="34" charset="0"/>
                          <a:cs typeface="Arial" pitchFamily="34" charset="0"/>
                        </a:rPr>
                        <a:t>CONVENIOS</a:t>
                      </a:r>
                      <a:endParaRPr lang="es-MX" sz="1600" b="1" dirty="0">
                        <a:solidFill>
                          <a:schemeClr val="tx1"/>
                        </a:solidFill>
                        <a:latin typeface="Arial" pitchFamily="34" charset="0"/>
                        <a:cs typeface="Arial" pitchFamily="34" charset="0"/>
                      </a:endParaRPr>
                    </a:p>
                  </a:txBody>
                  <a:tcPr anchor="ctr">
                    <a:solidFill>
                      <a:schemeClr val="accent1">
                        <a:lumMod val="40000"/>
                        <a:lumOff val="60000"/>
                      </a:schemeClr>
                    </a:solidFill>
                  </a:tcPr>
                </a:tc>
                <a:tc>
                  <a:txBody>
                    <a:bodyPr/>
                    <a:lstStyle/>
                    <a:p>
                      <a:r>
                        <a:rPr lang="es-MX" b="1" dirty="0" smtClean="0">
                          <a:solidFill>
                            <a:schemeClr val="tx1"/>
                          </a:solidFill>
                          <a:latin typeface="Arial" pitchFamily="34" charset="0"/>
                          <a:cs typeface="Arial" pitchFamily="34" charset="0"/>
                        </a:rPr>
                        <a:t>CONTRATO FIRMADO</a:t>
                      </a:r>
                    </a:p>
                    <a:p>
                      <a:endParaRPr lang="es-MX" b="1" dirty="0" smtClean="0">
                        <a:solidFill>
                          <a:schemeClr val="tx1"/>
                        </a:solidFill>
                        <a:latin typeface="Arial" pitchFamily="34" charset="0"/>
                        <a:cs typeface="Arial" pitchFamily="34" charset="0"/>
                      </a:endParaRPr>
                    </a:p>
                    <a:p>
                      <a:endParaRPr lang="es-MX" b="1" dirty="0">
                        <a:solidFill>
                          <a:schemeClr val="tx1"/>
                        </a:solidFill>
                        <a:latin typeface="Arial" pitchFamily="34" charset="0"/>
                        <a:cs typeface="Arial" pitchFamily="34" charset="0"/>
                      </a:endParaRPr>
                    </a:p>
                  </a:txBody>
                  <a:tcPr anchor="ctr">
                    <a:solidFill>
                      <a:schemeClr val="accent1">
                        <a:lumMod val="40000"/>
                        <a:lumOff val="60000"/>
                      </a:schemeClr>
                    </a:solidFill>
                  </a:tcPr>
                </a:tc>
              </a:tr>
            </a:tbl>
          </a:graphicData>
        </a:graphic>
      </p:graphicFrame>
      <p:sp>
        <p:nvSpPr>
          <p:cNvPr id="4" name="Title 1"/>
          <p:cNvSpPr txBox="1">
            <a:spLocks/>
          </p:cNvSpPr>
          <p:nvPr/>
        </p:nvSpPr>
        <p:spPr bwMode="auto">
          <a:xfrm>
            <a:off x="395536" y="260648"/>
            <a:ext cx="3384376" cy="576064"/>
          </a:xfrm>
          <a:prstGeom prst="rect">
            <a:avLst/>
          </a:prstGeo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latin typeface="Garamond" pitchFamily="18" charset="0"/>
                <a:cs typeface="Arial" pitchFamily="34" charset="0"/>
              </a:defRPr>
            </a:lvl5pPr>
            <a:lvl6pPr marL="457200" algn="ctr" rtl="0" fontAlgn="base">
              <a:spcBef>
                <a:spcPct val="0"/>
              </a:spcBef>
              <a:spcAft>
                <a:spcPct val="0"/>
              </a:spcAft>
              <a:defRPr sz="4400" b="1">
                <a:solidFill>
                  <a:schemeClr val="tx2"/>
                </a:solidFill>
                <a:latin typeface="Garamond" pitchFamily="18" charset="0"/>
                <a:cs typeface="Arial" pitchFamily="34" charset="0"/>
              </a:defRPr>
            </a:lvl6pPr>
            <a:lvl7pPr marL="914400" algn="ctr" rtl="0" fontAlgn="base">
              <a:spcBef>
                <a:spcPct val="0"/>
              </a:spcBef>
              <a:spcAft>
                <a:spcPct val="0"/>
              </a:spcAft>
              <a:defRPr sz="4400" b="1">
                <a:solidFill>
                  <a:schemeClr val="tx2"/>
                </a:solidFill>
                <a:latin typeface="Garamond" pitchFamily="18" charset="0"/>
                <a:cs typeface="Arial" pitchFamily="34" charset="0"/>
              </a:defRPr>
            </a:lvl7pPr>
            <a:lvl8pPr marL="1371600" algn="ctr" rtl="0" fontAlgn="base">
              <a:spcBef>
                <a:spcPct val="0"/>
              </a:spcBef>
              <a:spcAft>
                <a:spcPct val="0"/>
              </a:spcAft>
              <a:defRPr sz="4400" b="1">
                <a:solidFill>
                  <a:schemeClr val="tx2"/>
                </a:solidFill>
                <a:latin typeface="Garamond" pitchFamily="18" charset="0"/>
                <a:cs typeface="Arial" pitchFamily="34" charset="0"/>
              </a:defRPr>
            </a:lvl8pPr>
            <a:lvl9pPr marL="1828800" algn="ctr" rtl="0" fontAlgn="base">
              <a:spcBef>
                <a:spcPct val="0"/>
              </a:spcBef>
              <a:spcAft>
                <a:spcPct val="0"/>
              </a:spcAft>
              <a:defRPr sz="4400" b="1">
                <a:solidFill>
                  <a:schemeClr val="tx2"/>
                </a:solidFill>
                <a:latin typeface="Garamond" pitchFamily="18" charset="0"/>
                <a:cs typeface="Arial" pitchFamily="34" charset="0"/>
              </a:defRPr>
            </a:lvl9pPr>
          </a:lstStyle>
          <a:p>
            <a:r>
              <a:rPr lang="es-MX" sz="3200" b="0" dirty="0" smtClean="0">
                <a:solidFill>
                  <a:srgbClr val="000000"/>
                </a:solidFill>
                <a:latin typeface="Arial" charset="0"/>
              </a:rPr>
              <a:t>  PLANEACIÓN</a:t>
            </a:r>
          </a:p>
        </p:txBody>
      </p:sp>
    </p:spTree>
    <p:extLst>
      <p:ext uri="{BB962C8B-B14F-4D97-AF65-F5344CB8AC3E}">
        <p14:creationId xmlns:p14="http://schemas.microsoft.com/office/powerpoint/2010/main" val="40537297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a:solidFill>
            <a:schemeClr val="tx2">
              <a:lumMod val="20000"/>
              <a:lumOff val="80000"/>
            </a:schemeClr>
          </a:solidFill>
        </p:spPr>
        <p:txBody>
          <a:bodyPr>
            <a:normAutofit/>
          </a:bodyPr>
          <a:lstStyle/>
          <a:p>
            <a:r>
              <a:rPr lang="es-MX" sz="3600" dirty="0" smtClean="0"/>
              <a:t>PRODUCTO DE UNA </a:t>
            </a:r>
            <a:r>
              <a:rPr lang="es-MX" sz="3600" b="1" dirty="0" smtClean="0"/>
              <a:t>BUENA PLANEACIÓN</a:t>
            </a:r>
            <a:endParaRPr lang="es-MX" sz="3600" b="1" dirty="0"/>
          </a:p>
        </p:txBody>
      </p:sp>
      <p:sp>
        <p:nvSpPr>
          <p:cNvPr id="4" name="TextBox 3"/>
          <p:cNvSpPr txBox="1"/>
          <p:nvPr/>
        </p:nvSpPr>
        <p:spPr>
          <a:xfrm>
            <a:off x="1187624" y="1508591"/>
            <a:ext cx="2016224" cy="1200329"/>
          </a:xfrm>
          <a:prstGeom prst="rect">
            <a:avLst/>
          </a:prstGeom>
          <a:solidFill>
            <a:schemeClr val="accent6">
              <a:lumMod val="60000"/>
              <a:lumOff val="40000"/>
            </a:schemeClr>
          </a:solidFill>
        </p:spPr>
        <p:txBody>
          <a:bodyPr wrap="square" rtlCol="0" anchor="ctr">
            <a:spAutoFit/>
          </a:bodyPr>
          <a:lstStyle/>
          <a:p>
            <a:pPr algn="ctr"/>
            <a:endParaRPr lang="es-MX" b="1" dirty="0" smtClean="0"/>
          </a:p>
          <a:p>
            <a:pPr algn="ctr"/>
            <a:r>
              <a:rPr lang="es-MX" b="1" dirty="0" smtClean="0"/>
              <a:t>PAOS - PAAS</a:t>
            </a:r>
          </a:p>
          <a:p>
            <a:pPr algn="ctr"/>
            <a:r>
              <a:rPr lang="es-MX" b="1" dirty="0" smtClean="0"/>
              <a:t>DETERMINAMOS</a:t>
            </a:r>
          </a:p>
          <a:p>
            <a:pPr algn="ctr"/>
            <a:endParaRPr lang="es-MX" dirty="0"/>
          </a:p>
        </p:txBody>
      </p:sp>
      <p:sp>
        <p:nvSpPr>
          <p:cNvPr id="5" name="Right Arrow 4"/>
          <p:cNvSpPr/>
          <p:nvPr/>
        </p:nvSpPr>
        <p:spPr>
          <a:xfrm>
            <a:off x="3809616" y="344842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TextBox 5"/>
          <p:cNvSpPr txBox="1"/>
          <p:nvPr/>
        </p:nvSpPr>
        <p:spPr>
          <a:xfrm>
            <a:off x="1187624" y="3441774"/>
            <a:ext cx="2016224" cy="923330"/>
          </a:xfrm>
          <a:prstGeom prst="rect">
            <a:avLst/>
          </a:prstGeom>
          <a:solidFill>
            <a:schemeClr val="accent3">
              <a:lumMod val="60000"/>
              <a:lumOff val="40000"/>
            </a:schemeClr>
          </a:solidFill>
        </p:spPr>
        <p:txBody>
          <a:bodyPr wrap="square" rtlCol="0" anchor="ctr">
            <a:spAutoFit/>
          </a:bodyPr>
          <a:lstStyle/>
          <a:p>
            <a:pPr algn="ctr"/>
            <a:endParaRPr lang="es-MX" b="1" dirty="0" smtClean="0"/>
          </a:p>
          <a:p>
            <a:pPr algn="ctr"/>
            <a:r>
              <a:rPr lang="es-MX" b="1" dirty="0" smtClean="0"/>
              <a:t>COSTO</a:t>
            </a:r>
          </a:p>
          <a:p>
            <a:pPr algn="ctr"/>
            <a:endParaRPr lang="es-MX" dirty="0"/>
          </a:p>
        </p:txBody>
      </p:sp>
      <p:sp>
        <p:nvSpPr>
          <p:cNvPr id="7" name="TextBox 6"/>
          <p:cNvSpPr txBox="1"/>
          <p:nvPr/>
        </p:nvSpPr>
        <p:spPr>
          <a:xfrm>
            <a:off x="1187624" y="4593902"/>
            <a:ext cx="2016224" cy="923330"/>
          </a:xfrm>
          <a:prstGeom prst="rect">
            <a:avLst/>
          </a:prstGeom>
          <a:solidFill>
            <a:schemeClr val="tx2">
              <a:lumMod val="20000"/>
              <a:lumOff val="80000"/>
            </a:schemeClr>
          </a:solidFill>
        </p:spPr>
        <p:txBody>
          <a:bodyPr wrap="square" rtlCol="0">
            <a:spAutoFit/>
          </a:bodyPr>
          <a:lstStyle/>
          <a:p>
            <a:pPr algn="ctr"/>
            <a:endParaRPr lang="es-MX" b="1" dirty="0" smtClean="0"/>
          </a:p>
          <a:p>
            <a:pPr algn="ctr"/>
            <a:r>
              <a:rPr lang="es-MX" b="1" dirty="0" smtClean="0"/>
              <a:t>PLAZO</a:t>
            </a:r>
          </a:p>
          <a:p>
            <a:pPr algn="ctr"/>
            <a:endParaRPr lang="es-MX" dirty="0"/>
          </a:p>
        </p:txBody>
      </p:sp>
      <p:sp>
        <p:nvSpPr>
          <p:cNvPr id="8" name="TextBox 7"/>
          <p:cNvSpPr txBox="1"/>
          <p:nvPr/>
        </p:nvSpPr>
        <p:spPr>
          <a:xfrm>
            <a:off x="1187624" y="5674022"/>
            <a:ext cx="2016224" cy="923330"/>
          </a:xfrm>
          <a:prstGeom prst="rect">
            <a:avLst/>
          </a:prstGeom>
          <a:solidFill>
            <a:schemeClr val="accent2">
              <a:lumMod val="40000"/>
              <a:lumOff val="60000"/>
            </a:schemeClr>
          </a:solidFill>
        </p:spPr>
        <p:txBody>
          <a:bodyPr wrap="square" rtlCol="0">
            <a:spAutoFit/>
          </a:bodyPr>
          <a:lstStyle/>
          <a:p>
            <a:pPr algn="ctr"/>
            <a:endParaRPr lang="es-MX" b="1" dirty="0" smtClean="0"/>
          </a:p>
          <a:p>
            <a:pPr algn="ctr"/>
            <a:r>
              <a:rPr lang="es-MX" b="1" dirty="0" smtClean="0"/>
              <a:t>RESPONSABLES</a:t>
            </a:r>
          </a:p>
          <a:p>
            <a:pPr algn="ctr"/>
            <a:endParaRPr lang="es-MX" dirty="0"/>
          </a:p>
        </p:txBody>
      </p:sp>
      <p:sp>
        <p:nvSpPr>
          <p:cNvPr id="9" name="TextBox 8"/>
          <p:cNvSpPr txBox="1"/>
          <p:nvPr/>
        </p:nvSpPr>
        <p:spPr>
          <a:xfrm>
            <a:off x="5148064" y="3430741"/>
            <a:ext cx="3528392" cy="923330"/>
          </a:xfrm>
          <a:prstGeom prst="rect">
            <a:avLst/>
          </a:prstGeom>
          <a:solidFill>
            <a:schemeClr val="accent3">
              <a:lumMod val="60000"/>
              <a:lumOff val="40000"/>
            </a:schemeClr>
          </a:solidFill>
        </p:spPr>
        <p:txBody>
          <a:bodyPr wrap="square" rtlCol="0">
            <a:spAutoFit/>
          </a:bodyPr>
          <a:lstStyle/>
          <a:p>
            <a:pPr algn="ctr"/>
            <a:r>
              <a:rPr lang="es-MX" b="1" dirty="0" smtClean="0"/>
              <a:t>NOS PERMITE CONOCER EL TIPO DE CONTRATACIÓN A REALIZAR Y DE LOS RECURSOS NECESARIOS</a:t>
            </a:r>
            <a:endParaRPr lang="es-MX" b="1" dirty="0"/>
          </a:p>
        </p:txBody>
      </p:sp>
      <p:sp>
        <p:nvSpPr>
          <p:cNvPr id="10" name="TextBox 9"/>
          <p:cNvSpPr txBox="1"/>
          <p:nvPr/>
        </p:nvSpPr>
        <p:spPr>
          <a:xfrm>
            <a:off x="5220072" y="4521894"/>
            <a:ext cx="3528392" cy="923330"/>
          </a:xfrm>
          <a:prstGeom prst="rect">
            <a:avLst/>
          </a:prstGeom>
          <a:solidFill>
            <a:schemeClr val="tx2">
              <a:lumMod val="20000"/>
              <a:lumOff val="80000"/>
            </a:schemeClr>
          </a:solidFill>
        </p:spPr>
        <p:txBody>
          <a:bodyPr wrap="square" rtlCol="0">
            <a:spAutoFit/>
          </a:bodyPr>
          <a:lstStyle/>
          <a:p>
            <a:pPr algn="ctr"/>
            <a:r>
              <a:rPr lang="es-MX" b="1" dirty="0" smtClean="0"/>
              <a:t>EL MOMENTO EN QUE DEBEMOS INICIAR EL PROCESO DE CONTRATACIÓN</a:t>
            </a:r>
          </a:p>
        </p:txBody>
      </p:sp>
      <p:sp>
        <p:nvSpPr>
          <p:cNvPr id="11" name="TextBox 10"/>
          <p:cNvSpPr txBox="1"/>
          <p:nvPr/>
        </p:nvSpPr>
        <p:spPr>
          <a:xfrm>
            <a:off x="5292080" y="5674022"/>
            <a:ext cx="3456384" cy="923330"/>
          </a:xfrm>
          <a:prstGeom prst="rect">
            <a:avLst/>
          </a:prstGeom>
          <a:solidFill>
            <a:schemeClr val="accent2">
              <a:lumMod val="40000"/>
              <a:lumOff val="60000"/>
            </a:schemeClr>
          </a:solidFill>
        </p:spPr>
        <p:txBody>
          <a:bodyPr wrap="square" rtlCol="0">
            <a:spAutoFit/>
          </a:bodyPr>
          <a:lstStyle/>
          <a:p>
            <a:pPr algn="ctr"/>
            <a:r>
              <a:rPr lang="es-MX" b="1" dirty="0" smtClean="0"/>
              <a:t>PREPARAR TODOS LOS REQUISITOS PARA REALIZAR LA CONTRATACIÓN</a:t>
            </a:r>
          </a:p>
        </p:txBody>
      </p:sp>
      <p:sp>
        <p:nvSpPr>
          <p:cNvPr id="12" name="Right Arrow 11"/>
          <p:cNvSpPr/>
          <p:nvPr/>
        </p:nvSpPr>
        <p:spPr>
          <a:xfrm>
            <a:off x="3881624" y="452854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ight Arrow 12"/>
          <p:cNvSpPr/>
          <p:nvPr/>
        </p:nvSpPr>
        <p:spPr>
          <a:xfrm>
            <a:off x="3881624" y="568067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TextBox 13"/>
          <p:cNvSpPr txBox="1"/>
          <p:nvPr/>
        </p:nvSpPr>
        <p:spPr>
          <a:xfrm>
            <a:off x="5148064" y="1700808"/>
            <a:ext cx="3528392" cy="923330"/>
          </a:xfrm>
          <a:prstGeom prst="rect">
            <a:avLst/>
          </a:prstGeom>
          <a:solidFill>
            <a:schemeClr val="accent6">
              <a:lumMod val="60000"/>
              <a:lumOff val="40000"/>
            </a:schemeClr>
          </a:solidFill>
        </p:spPr>
        <p:txBody>
          <a:bodyPr wrap="square" rtlCol="0">
            <a:spAutoFit/>
          </a:bodyPr>
          <a:lstStyle/>
          <a:p>
            <a:pPr algn="ctr"/>
            <a:endParaRPr lang="es-MX" b="1" dirty="0" smtClean="0"/>
          </a:p>
          <a:p>
            <a:pPr algn="ctr"/>
            <a:r>
              <a:rPr lang="es-MX" b="1" dirty="0" smtClean="0"/>
              <a:t>PRODUCTOS</a:t>
            </a:r>
          </a:p>
          <a:p>
            <a:pPr algn="ctr"/>
            <a:endParaRPr lang="es-MX" b="1" dirty="0"/>
          </a:p>
        </p:txBody>
      </p:sp>
      <p:sp>
        <p:nvSpPr>
          <p:cNvPr id="15" name="Down Arrow 14"/>
          <p:cNvSpPr/>
          <p:nvPr/>
        </p:nvSpPr>
        <p:spPr>
          <a:xfrm>
            <a:off x="6679656" y="2780928"/>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Down Arrow 15"/>
          <p:cNvSpPr/>
          <p:nvPr/>
        </p:nvSpPr>
        <p:spPr>
          <a:xfrm>
            <a:off x="1927128" y="2867788"/>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1288931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a:xfrm>
            <a:off x="457200" y="413792"/>
            <a:ext cx="8229600" cy="1143000"/>
          </a:xfrm>
          <a:solidFill>
            <a:schemeClr val="accent1">
              <a:lumMod val="20000"/>
              <a:lumOff val="80000"/>
            </a:schemeClr>
          </a:solidFill>
        </p:spPr>
        <p:txBody>
          <a:bodyPr/>
          <a:lstStyle/>
          <a:p>
            <a:pPr algn="ctr"/>
            <a:r>
              <a:rPr lang="es-MX" sz="3200" dirty="0" smtClean="0">
                <a:latin typeface="Arial" charset="0"/>
              </a:rPr>
              <a:t>FORMULACIÓN DEL PAOPSRM Y DEL PAAS</a:t>
            </a:r>
          </a:p>
        </p:txBody>
      </p:sp>
      <p:sp>
        <p:nvSpPr>
          <p:cNvPr id="176130" name="Content Placeholder 2"/>
          <p:cNvSpPr>
            <a:spLocks noGrp="1"/>
          </p:cNvSpPr>
          <p:nvPr>
            <p:ph idx="1"/>
          </p:nvPr>
        </p:nvSpPr>
        <p:spPr/>
        <p:txBody>
          <a:bodyPr>
            <a:normAutofit/>
          </a:bodyPr>
          <a:lstStyle/>
          <a:p>
            <a:pPr marL="0" indent="0" algn="just">
              <a:buFont typeface="Wingdings" pitchFamily="2" charset="2"/>
              <a:buNone/>
            </a:pPr>
            <a:endParaRPr lang="es-MX" dirty="0" smtClean="0">
              <a:latin typeface="Arial" charset="0"/>
            </a:endParaRPr>
          </a:p>
          <a:p>
            <a:pPr marL="0" indent="0" algn="just">
              <a:buFont typeface="Wingdings" pitchFamily="2" charset="2"/>
              <a:buNone/>
            </a:pPr>
            <a:r>
              <a:rPr lang="es-MX" dirty="0" smtClean="0">
                <a:latin typeface="Arial" charset="0"/>
              </a:rPr>
              <a:t>Las Dependencias y Entidades según las características, complejidad y magnitud de los trabajos formularán sus programas anuales y los que abarquen más de un ejercicio presupuestal, así como sus respectivos presupuestos, considerando:</a:t>
            </a:r>
          </a:p>
        </p:txBody>
      </p:sp>
    </p:spTree>
    <p:extLst>
      <p:ext uri="{BB962C8B-B14F-4D97-AF65-F5344CB8AC3E}">
        <p14:creationId xmlns:p14="http://schemas.microsoft.com/office/powerpoint/2010/main" val="19263066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28625" y="1214438"/>
            <a:ext cx="8286750" cy="1928812"/>
          </a:xfrm>
          <a:solidFill>
            <a:schemeClr val="bg1"/>
          </a:solidFill>
        </p:spPr>
        <p:txBody>
          <a:bodyPr/>
          <a:lstStyle/>
          <a:p>
            <a:pPr algn="just">
              <a:buFont typeface="Wingdings" pitchFamily="2" charset="2"/>
              <a:buNone/>
              <a:defRPr/>
            </a:pPr>
            <a:r>
              <a:rPr lang="es-ES" dirty="0">
                <a:solidFill>
                  <a:srgbClr val="000000"/>
                </a:solidFill>
              </a:rPr>
              <a:t>   </a:t>
            </a:r>
            <a:r>
              <a:rPr lang="es-ES" sz="2000" dirty="0">
                <a:solidFill>
                  <a:srgbClr val="000000"/>
                </a:solidFill>
              </a:rPr>
              <a:t>LAS DEPENDENCIAS Y ENTIDADES FORMULARAN SUS PROGRAMAS ANUALES DE ADQUISICIONES, ARRENDAMIENTOS Y DE SERVICIOS Y LOS QUE ABARQUEN MAS DE UN EJERCICIO PRESUPUESTAL . </a:t>
            </a:r>
          </a:p>
          <a:p>
            <a:pPr algn="just">
              <a:buFont typeface="Wingdings" pitchFamily="2" charset="2"/>
              <a:buNone/>
              <a:defRPr/>
            </a:pPr>
            <a:endParaRPr lang="es-ES" sz="2000" dirty="0">
              <a:solidFill>
                <a:srgbClr val="000000"/>
              </a:solidFill>
            </a:endParaRPr>
          </a:p>
        </p:txBody>
      </p:sp>
      <p:sp>
        <p:nvSpPr>
          <p:cNvPr id="20483" name="4 CuadroTexto"/>
          <p:cNvSpPr txBox="1">
            <a:spLocks noChangeArrowheads="1"/>
          </p:cNvSpPr>
          <p:nvPr/>
        </p:nvSpPr>
        <p:spPr bwMode="auto">
          <a:xfrm>
            <a:off x="468313" y="3427413"/>
            <a:ext cx="8215312" cy="3025775"/>
          </a:xfrm>
          <a:prstGeom prst="rect">
            <a:avLst/>
          </a:prstGeom>
          <a:solidFill>
            <a:schemeClr val="accent6">
              <a:lumMod val="20000"/>
              <a:lumOff val="80000"/>
            </a:schemeClr>
          </a:solidFill>
          <a:ln w="9525">
            <a:noFill/>
            <a:miter lim="800000"/>
            <a:headEnd/>
            <a:tailEnd/>
          </a:ln>
        </p:spPr>
        <p:txBody>
          <a:bodyPr>
            <a:spAutoFit/>
          </a:bodyPr>
          <a:lstStyle/>
          <a:p>
            <a:pPr algn="ctr">
              <a:defRPr/>
            </a:pPr>
            <a:r>
              <a:rPr lang="es-ES" sz="1600" b="1" dirty="0">
                <a:latin typeface="Arial" pitchFamily="34" charset="0"/>
                <a:cs typeface="Arial" pitchFamily="34" charset="0"/>
              </a:rPr>
              <a:t>ESTOS PROGRAMAS CONSIDERARAN</a:t>
            </a:r>
            <a:r>
              <a:rPr lang="es-ES" sz="1600" dirty="0">
                <a:latin typeface="Arial" pitchFamily="34" charset="0"/>
                <a:cs typeface="Arial" pitchFamily="34" charset="0"/>
              </a:rPr>
              <a:t>: </a:t>
            </a:r>
          </a:p>
          <a:p>
            <a:pPr algn="just">
              <a:defRPr/>
            </a:pPr>
            <a:endParaRPr lang="es-ES" sz="1600" dirty="0">
              <a:latin typeface="Arial" pitchFamily="34" charset="0"/>
              <a:cs typeface="Arial" pitchFamily="34" charset="0"/>
            </a:endParaRPr>
          </a:p>
          <a:p>
            <a:pPr algn="just">
              <a:buFont typeface="Arial" pitchFamily="34" charset="0"/>
              <a:buChar char="•"/>
              <a:defRPr/>
            </a:pPr>
            <a:r>
              <a:rPr lang="es-ES" sz="1600" dirty="0">
                <a:latin typeface="Arial" pitchFamily="34" charset="0"/>
                <a:cs typeface="Arial" pitchFamily="34" charset="0"/>
              </a:rPr>
              <a:t>LAS ACCIONES PREVIAS DURANTE Y POSTERIORES A LA REALIZACIÓN    </a:t>
            </a:r>
          </a:p>
          <a:p>
            <a:pPr algn="just">
              <a:defRPr/>
            </a:pPr>
            <a:r>
              <a:rPr lang="es-ES" sz="1600" dirty="0">
                <a:latin typeface="Arial" pitchFamily="34" charset="0"/>
                <a:cs typeface="Arial" pitchFamily="34" charset="0"/>
              </a:rPr>
              <a:t>  DE DICHAS OPERACIONES</a:t>
            </a:r>
          </a:p>
          <a:p>
            <a:pPr algn="just">
              <a:buFont typeface="Arial" pitchFamily="34" charset="0"/>
              <a:buChar char="•"/>
              <a:defRPr/>
            </a:pPr>
            <a:r>
              <a:rPr lang="es-ES" sz="1600" dirty="0">
                <a:latin typeface="Arial" pitchFamily="34" charset="0"/>
                <a:cs typeface="Arial" pitchFamily="34" charset="0"/>
              </a:rPr>
              <a:t>LOS OBJETIVOS Y METAS A CORTO, MEDIANO Y LARGO PLAZO</a:t>
            </a:r>
          </a:p>
          <a:p>
            <a:pPr algn="just">
              <a:buFont typeface="Arial" pitchFamily="34" charset="0"/>
              <a:buChar char="•"/>
              <a:defRPr/>
            </a:pPr>
            <a:r>
              <a:rPr lang="es-ES" sz="1600" dirty="0">
                <a:latin typeface="Arial" pitchFamily="34" charset="0"/>
                <a:cs typeface="Arial" pitchFamily="34" charset="0"/>
              </a:rPr>
              <a:t>LA CALENDARIZACIÓN </a:t>
            </a:r>
            <a:r>
              <a:rPr lang="es-ES" sz="1600" dirty="0" smtClean="0">
                <a:latin typeface="Arial" pitchFamily="34" charset="0"/>
                <a:cs typeface="Arial" pitchFamily="34" charset="0"/>
              </a:rPr>
              <a:t>FÍSICA </a:t>
            </a:r>
            <a:r>
              <a:rPr lang="es-ES" sz="1600" dirty="0">
                <a:latin typeface="Arial" pitchFamily="34" charset="0"/>
                <a:cs typeface="Arial" pitchFamily="34" charset="0"/>
              </a:rPr>
              <a:t>Y FINANCIERA DE LOS RECURSOS  </a:t>
            </a:r>
          </a:p>
          <a:p>
            <a:pPr algn="just">
              <a:defRPr/>
            </a:pPr>
            <a:r>
              <a:rPr lang="es-ES" sz="1600" dirty="0">
                <a:latin typeface="Arial" pitchFamily="34" charset="0"/>
                <a:cs typeface="Arial" pitchFamily="34" charset="0"/>
              </a:rPr>
              <a:t>  NECESARIOS</a:t>
            </a:r>
          </a:p>
          <a:p>
            <a:pPr algn="just">
              <a:buFont typeface="Arial" pitchFamily="34" charset="0"/>
              <a:buChar char="•"/>
              <a:defRPr/>
            </a:pPr>
            <a:r>
              <a:rPr lang="es-ES" sz="1600" dirty="0">
                <a:latin typeface="Arial" pitchFamily="34" charset="0"/>
                <a:cs typeface="Arial" pitchFamily="34" charset="0"/>
              </a:rPr>
              <a:t>LAS UNIDADES RESPONSABLES DE SU INSTRUMENTACIÓN</a:t>
            </a:r>
          </a:p>
          <a:p>
            <a:pPr algn="just">
              <a:buFont typeface="Arial" pitchFamily="34" charset="0"/>
              <a:buChar char="•"/>
              <a:defRPr/>
            </a:pPr>
            <a:r>
              <a:rPr lang="es-ES" sz="1600" dirty="0">
                <a:latin typeface="Arial" pitchFamily="34" charset="0"/>
                <a:cs typeface="Arial" pitchFamily="34" charset="0"/>
              </a:rPr>
              <a:t>SUS PROGRAMAS SUSTANTIVOS</a:t>
            </a:r>
          </a:p>
          <a:p>
            <a:pPr algn="just">
              <a:buFont typeface="Arial" pitchFamily="34" charset="0"/>
              <a:buChar char="•"/>
              <a:defRPr/>
            </a:pPr>
            <a:r>
              <a:rPr lang="es-ES" sz="1600" b="1" dirty="0">
                <a:latin typeface="Arial" pitchFamily="34" charset="0"/>
                <a:cs typeface="Arial" pitchFamily="34" charset="0"/>
              </a:rPr>
              <a:t>CANTIDAD SUFICIENTE DE BIENES</a:t>
            </a:r>
            <a:r>
              <a:rPr lang="es-ES" sz="1600" dirty="0">
                <a:latin typeface="Arial" pitchFamily="34" charset="0"/>
                <a:cs typeface="Arial" pitchFamily="34" charset="0"/>
              </a:rPr>
              <a:t>, LOS PLAZOS DE ENTREGA</a:t>
            </a:r>
          </a:p>
          <a:p>
            <a:pPr algn="just">
              <a:buFont typeface="Arial" pitchFamily="34" charset="0"/>
              <a:buChar char="•"/>
              <a:defRPr/>
            </a:pPr>
            <a:r>
              <a:rPr lang="es-ES" sz="1600" dirty="0">
                <a:latin typeface="Arial" pitchFamily="34" charset="0"/>
                <a:cs typeface="Arial" pitchFamily="34" charset="0"/>
              </a:rPr>
              <a:t>LAS NORMAS APLICABLES</a:t>
            </a:r>
          </a:p>
          <a:p>
            <a:pPr algn="just">
              <a:buFont typeface="Arial" pitchFamily="34" charset="0"/>
              <a:buChar char="•"/>
              <a:defRPr/>
            </a:pPr>
            <a:r>
              <a:rPr lang="es-ES" sz="1600" b="1" dirty="0">
                <a:latin typeface="Arial" pitchFamily="34" charset="0"/>
                <a:cs typeface="Arial" pitchFamily="34" charset="0"/>
              </a:rPr>
              <a:t>LOS REQUERIMIENTOS DE MANTENIMIENTO DE LOS BIENES MUEBLES</a:t>
            </a:r>
          </a:p>
        </p:txBody>
      </p:sp>
      <p:sp>
        <p:nvSpPr>
          <p:cNvPr id="5" name="1 Título"/>
          <p:cNvSpPr>
            <a:spLocks noGrp="1"/>
          </p:cNvSpPr>
          <p:nvPr>
            <p:ph type="title" idx="4294967295"/>
          </p:nvPr>
        </p:nvSpPr>
        <p:spPr>
          <a:xfrm>
            <a:off x="428625" y="142875"/>
            <a:ext cx="8229600" cy="1000125"/>
          </a:xfrm>
          <a:solidFill>
            <a:schemeClr val="tx2">
              <a:lumMod val="20000"/>
              <a:lumOff val="80000"/>
            </a:schemeClr>
          </a:solidFill>
        </p:spPr>
        <p:txBody>
          <a:bodyPr/>
          <a:lstStyle/>
          <a:p>
            <a:pPr>
              <a:defRPr/>
            </a:pPr>
            <a:r>
              <a:rPr lang="es-ES" sz="2800" b="1" dirty="0" smtClean="0"/>
              <a:t>PROGRAMA ANUAL DE ADQUISICIONES </a:t>
            </a:r>
            <a:endParaRPr lang="es-ES" sz="2800" b="1" dirty="0"/>
          </a:p>
        </p:txBody>
      </p:sp>
      <p:sp>
        <p:nvSpPr>
          <p:cNvPr id="147461" name="5 CuadroTexto"/>
          <p:cNvSpPr txBox="1">
            <a:spLocks noChangeArrowheads="1"/>
          </p:cNvSpPr>
          <p:nvPr/>
        </p:nvSpPr>
        <p:spPr bwMode="auto">
          <a:xfrm>
            <a:off x="8458200" y="6621463"/>
            <a:ext cx="757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s-ES" sz="1400" dirty="0">
                <a:solidFill>
                  <a:srgbClr val="FFFFFF"/>
                </a:solidFill>
              </a:rPr>
              <a:t>Art 20L</a:t>
            </a:r>
          </a:p>
        </p:txBody>
      </p:sp>
      <p:sp>
        <p:nvSpPr>
          <p:cNvPr id="7" name="6 CuadroTexto"/>
          <p:cNvSpPr txBox="1"/>
          <p:nvPr/>
        </p:nvSpPr>
        <p:spPr>
          <a:xfrm>
            <a:off x="1785938" y="2643188"/>
            <a:ext cx="5500687" cy="369887"/>
          </a:xfrm>
          <a:prstGeom prst="rect">
            <a:avLst/>
          </a:prstGeom>
          <a:solidFill>
            <a:schemeClr val="accent3">
              <a:lumMod val="40000"/>
              <a:lumOff val="60000"/>
            </a:schemeClr>
          </a:solidFill>
          <a:ln>
            <a:solidFill>
              <a:schemeClr val="accent1"/>
            </a:solidFill>
          </a:ln>
        </p:spPr>
        <p:txBody>
          <a:bodyPr>
            <a:spAutoFit/>
          </a:bodyPr>
          <a:lstStyle/>
          <a:p>
            <a:pPr algn="ctr" fontAlgn="auto">
              <a:spcBef>
                <a:spcPts val="0"/>
              </a:spcBef>
              <a:spcAft>
                <a:spcPts val="0"/>
              </a:spcAft>
              <a:defRPr/>
            </a:pPr>
            <a:r>
              <a:rPr lang="es-MX" b="1" dirty="0">
                <a:solidFill>
                  <a:srgbClr val="000000"/>
                </a:solidFill>
                <a:latin typeface="+mn-lt"/>
                <a:cs typeface="Arial" pitchFamily="34" charset="0"/>
              </a:rPr>
              <a:t>ASI COMO SUS RESPECTIVOS PRESUPUESTOS</a:t>
            </a:r>
          </a:p>
        </p:txBody>
      </p:sp>
    </p:spTree>
    <p:extLst>
      <p:ext uri="{BB962C8B-B14F-4D97-AF65-F5344CB8AC3E}">
        <p14:creationId xmlns:p14="http://schemas.microsoft.com/office/powerpoint/2010/main" val="40145699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3"/>
          <p:cNvSpPr>
            <a:spLocks noGrp="1" noChangeArrowheads="1"/>
          </p:cNvSpPr>
          <p:nvPr>
            <p:ph idx="4294967295"/>
          </p:nvPr>
        </p:nvSpPr>
        <p:spPr>
          <a:xfrm>
            <a:off x="0" y="1600200"/>
            <a:ext cx="8229600" cy="4525963"/>
          </a:xfrm>
        </p:spPr>
        <p:txBody>
          <a:bodyPr/>
          <a:lstStyle/>
          <a:p>
            <a:pPr eaLnBrk="1" hangingPunct="1">
              <a:buFont typeface="Wingdings" pitchFamily="2" charset="2"/>
              <a:buNone/>
            </a:pPr>
            <a:r>
              <a:rPr lang="es-MX" dirty="0" smtClean="0"/>
              <a:t> </a:t>
            </a:r>
          </a:p>
        </p:txBody>
      </p:sp>
      <p:sp>
        <p:nvSpPr>
          <p:cNvPr id="189443" name="Rectangle 7"/>
          <p:cNvSpPr>
            <a:spLocks noChangeArrowheads="1"/>
          </p:cNvSpPr>
          <p:nvPr/>
        </p:nvSpPr>
        <p:spPr bwMode="auto">
          <a:xfrm>
            <a:off x="395289" y="549275"/>
            <a:ext cx="8229600" cy="11430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fontAlgn="base">
              <a:spcBef>
                <a:spcPct val="0"/>
              </a:spcBef>
              <a:spcAft>
                <a:spcPct val="0"/>
              </a:spcAft>
            </a:pPr>
            <a:endParaRPr lang="es-MX" sz="2400" b="1" dirty="0">
              <a:solidFill>
                <a:srgbClr val="000514"/>
              </a:solidFill>
              <a:latin typeface="Arial" charset="0"/>
            </a:endParaRPr>
          </a:p>
          <a:p>
            <a:pPr algn="ctr" fontAlgn="base">
              <a:spcBef>
                <a:spcPct val="0"/>
              </a:spcBef>
              <a:spcAft>
                <a:spcPct val="0"/>
              </a:spcAft>
            </a:pPr>
            <a:r>
              <a:rPr lang="es-MX" sz="2400" b="1" dirty="0">
                <a:solidFill>
                  <a:srgbClr val="000514"/>
                </a:solidFill>
                <a:latin typeface="Arial" charset="0"/>
              </a:rPr>
              <a:t>PRESENTACIÓN DEL PROGRAMA </a:t>
            </a:r>
            <a:r>
              <a:rPr lang="es-MX" sz="2400" b="1" dirty="0" smtClean="0">
                <a:solidFill>
                  <a:srgbClr val="000514"/>
                </a:solidFill>
                <a:latin typeface="Arial" charset="0"/>
              </a:rPr>
              <a:t>ANUAL</a:t>
            </a:r>
          </a:p>
          <a:p>
            <a:pPr algn="ctr" fontAlgn="base">
              <a:spcBef>
                <a:spcPct val="0"/>
              </a:spcBef>
              <a:spcAft>
                <a:spcPct val="0"/>
              </a:spcAft>
            </a:pPr>
            <a:endParaRPr lang="es-ES" sz="2400" b="1" dirty="0">
              <a:solidFill>
                <a:srgbClr val="000514"/>
              </a:solidFill>
              <a:latin typeface="Arial" charset="0"/>
            </a:endParaRPr>
          </a:p>
        </p:txBody>
      </p:sp>
      <p:sp>
        <p:nvSpPr>
          <p:cNvPr id="189444" name="Rectangle 9"/>
          <p:cNvSpPr>
            <a:spLocks noChangeArrowheads="1"/>
          </p:cNvSpPr>
          <p:nvPr/>
        </p:nvSpPr>
        <p:spPr bwMode="auto">
          <a:xfrm>
            <a:off x="395288" y="2205038"/>
            <a:ext cx="8207375" cy="4214812"/>
          </a:xfrm>
          <a:prstGeom prst="rect">
            <a:avLst/>
          </a:prstGeom>
          <a:solidFill>
            <a:schemeClr val="bg1"/>
          </a:solidFill>
          <a:ln w="9525">
            <a:solidFill>
              <a:schemeClr val="tx1"/>
            </a:solidFill>
            <a:miter lim="800000"/>
            <a:headEnd/>
            <a:tailEnd/>
          </a:ln>
        </p:spPr>
        <p:txBody>
          <a:bodyPr wrap="none" anchor="ctr"/>
          <a:lstStyle/>
          <a:p>
            <a:pPr algn="ctr" fontAlgn="base">
              <a:spcBef>
                <a:spcPct val="0"/>
              </a:spcBef>
              <a:spcAft>
                <a:spcPct val="0"/>
              </a:spcAft>
            </a:pPr>
            <a:endParaRPr lang="es-MX" b="1" dirty="0">
              <a:solidFill>
                <a:srgbClr val="003399"/>
              </a:solidFill>
              <a:latin typeface="Arial" charset="0"/>
            </a:endParaRPr>
          </a:p>
          <a:p>
            <a:pPr algn="ctr" fontAlgn="base">
              <a:spcBef>
                <a:spcPct val="0"/>
              </a:spcBef>
              <a:spcAft>
                <a:spcPct val="0"/>
              </a:spcAft>
            </a:pPr>
            <a:endParaRPr lang="es-MX" b="1" dirty="0">
              <a:solidFill>
                <a:srgbClr val="003399"/>
              </a:solidFill>
              <a:latin typeface="Arial" charset="0"/>
            </a:endParaRPr>
          </a:p>
          <a:p>
            <a:pPr algn="ctr" fontAlgn="base">
              <a:spcBef>
                <a:spcPct val="0"/>
              </a:spcBef>
              <a:spcAft>
                <a:spcPct val="0"/>
              </a:spcAft>
            </a:pPr>
            <a:r>
              <a:rPr lang="es-MX" b="1" dirty="0">
                <a:solidFill>
                  <a:srgbClr val="000000"/>
                </a:solidFill>
                <a:latin typeface="Arial" charset="0"/>
              </a:rPr>
              <a:t>SE PONDRA A DISPOSICION DEL PÚBLICO EN GENERAL  A TRAVES DE</a:t>
            </a:r>
          </a:p>
          <a:p>
            <a:pPr algn="ctr" fontAlgn="base">
              <a:spcBef>
                <a:spcPct val="0"/>
              </a:spcBef>
              <a:spcAft>
                <a:spcPct val="0"/>
              </a:spcAft>
            </a:pPr>
            <a:r>
              <a:rPr lang="es-MX" b="1" dirty="0">
                <a:solidFill>
                  <a:srgbClr val="000000"/>
                </a:solidFill>
                <a:latin typeface="Arial" charset="0"/>
              </a:rPr>
              <a:t> COMPRANET Y  DE SU PAGINA DE INTERNET A MÁS TARDAR EL 31 DE</a:t>
            </a:r>
          </a:p>
          <a:p>
            <a:pPr algn="ctr" fontAlgn="base">
              <a:spcBef>
                <a:spcPct val="0"/>
              </a:spcBef>
              <a:spcAft>
                <a:spcPct val="0"/>
              </a:spcAft>
            </a:pPr>
            <a:r>
              <a:rPr lang="es-MX" b="1" dirty="0">
                <a:solidFill>
                  <a:srgbClr val="000000"/>
                </a:solidFill>
                <a:latin typeface="Arial" charset="0"/>
              </a:rPr>
              <a:t> ENERO  DE  CADA AÑO, CON  EXCEPCIÓN DE AQUELLA INFORMACIÓN</a:t>
            </a:r>
          </a:p>
          <a:p>
            <a:pPr algn="ctr" fontAlgn="base">
              <a:spcBef>
                <a:spcPct val="0"/>
              </a:spcBef>
              <a:spcAft>
                <a:spcPct val="0"/>
              </a:spcAft>
            </a:pPr>
            <a:r>
              <a:rPr lang="es-MX" b="1" dirty="0">
                <a:solidFill>
                  <a:srgbClr val="000000"/>
                </a:solidFill>
                <a:latin typeface="Arial" charset="0"/>
              </a:rPr>
              <a:t> QUE SE CONSIDERE RESERVADA O CONFIDENCIAL SEGÚN LA LFTAIPG</a:t>
            </a:r>
          </a:p>
          <a:p>
            <a:pPr algn="ctr" fontAlgn="base">
              <a:spcBef>
                <a:spcPct val="0"/>
              </a:spcBef>
              <a:spcAft>
                <a:spcPct val="0"/>
              </a:spcAft>
            </a:pPr>
            <a:endParaRPr lang="es-MX" sz="2000" b="1" dirty="0">
              <a:solidFill>
                <a:srgbClr val="000000"/>
              </a:solidFill>
              <a:latin typeface="Arial" charset="0"/>
            </a:endParaRPr>
          </a:p>
          <a:p>
            <a:pPr algn="ctr" fontAlgn="base">
              <a:spcBef>
                <a:spcPct val="0"/>
              </a:spcBef>
              <a:spcAft>
                <a:spcPct val="0"/>
              </a:spcAft>
            </a:pPr>
            <a:r>
              <a:rPr lang="es-MX" b="1" dirty="0">
                <a:solidFill>
                  <a:srgbClr val="000514"/>
                </a:solidFill>
                <a:latin typeface="Arial" charset="0"/>
              </a:rPr>
              <a:t>LAS OBRAS Y SERVICIOS DEL PROGRAMA PODRAN SER ADICIONADAS,</a:t>
            </a:r>
          </a:p>
          <a:p>
            <a:pPr algn="ctr" fontAlgn="base">
              <a:spcBef>
                <a:spcPct val="0"/>
              </a:spcBef>
              <a:spcAft>
                <a:spcPct val="0"/>
              </a:spcAft>
            </a:pPr>
            <a:r>
              <a:rPr lang="es-MX" b="1" dirty="0">
                <a:solidFill>
                  <a:srgbClr val="000514"/>
                </a:solidFill>
                <a:latin typeface="Arial" charset="0"/>
              </a:rPr>
              <a:t> MODIFICADAS, SUSPENDIDAS O CANCELADAS, SIN RESPONSABILIDAD</a:t>
            </a:r>
          </a:p>
          <a:p>
            <a:pPr algn="ctr" fontAlgn="base">
              <a:spcBef>
                <a:spcPct val="0"/>
              </a:spcBef>
              <a:spcAft>
                <a:spcPct val="0"/>
              </a:spcAft>
            </a:pPr>
            <a:r>
              <a:rPr lang="es-MX" b="1" dirty="0">
                <a:solidFill>
                  <a:srgbClr val="000514"/>
                </a:solidFill>
                <a:latin typeface="Arial" charset="0"/>
              </a:rPr>
              <a:t> ALGUNA  PARA LA DEPENDENCIA O ENTIDAD.</a:t>
            </a:r>
          </a:p>
          <a:p>
            <a:pPr algn="ctr" fontAlgn="base">
              <a:spcBef>
                <a:spcPct val="0"/>
              </a:spcBef>
              <a:spcAft>
                <a:spcPct val="0"/>
              </a:spcAft>
            </a:pPr>
            <a:endParaRPr lang="es-MX" b="1" dirty="0">
              <a:solidFill>
                <a:srgbClr val="003399"/>
              </a:solidFill>
              <a:latin typeface="Arial" charset="0"/>
            </a:endParaRPr>
          </a:p>
          <a:p>
            <a:pPr algn="ctr" fontAlgn="base">
              <a:spcBef>
                <a:spcPct val="0"/>
              </a:spcBef>
              <a:spcAft>
                <a:spcPct val="0"/>
              </a:spcAft>
            </a:pPr>
            <a:r>
              <a:rPr lang="es-MX" b="1" dirty="0">
                <a:solidFill>
                  <a:srgbClr val="000514"/>
                </a:solidFill>
                <a:latin typeface="Arial" charset="0"/>
              </a:rPr>
              <a:t>DEBIENDO INFORMAR A LA SFP Y ACTUALIZAR MENSUALMENTE </a:t>
            </a:r>
          </a:p>
          <a:p>
            <a:pPr algn="ctr" fontAlgn="base">
              <a:spcBef>
                <a:spcPct val="0"/>
              </a:spcBef>
              <a:spcAft>
                <a:spcPct val="0"/>
              </a:spcAft>
            </a:pPr>
            <a:r>
              <a:rPr lang="es-MX" b="1" dirty="0">
                <a:solidFill>
                  <a:srgbClr val="000514"/>
                </a:solidFill>
                <a:latin typeface="Arial" charset="0"/>
              </a:rPr>
              <a:t>EL PROGRAMA EN COMPRANET</a:t>
            </a:r>
          </a:p>
          <a:p>
            <a:pPr algn="ctr" fontAlgn="base">
              <a:spcBef>
                <a:spcPct val="0"/>
              </a:spcBef>
              <a:spcAft>
                <a:spcPct val="0"/>
              </a:spcAft>
            </a:pPr>
            <a:endParaRPr lang="es-MX" b="1" dirty="0">
              <a:solidFill>
                <a:srgbClr val="000514"/>
              </a:solidFill>
              <a:latin typeface="Arial" charset="0"/>
            </a:endParaRPr>
          </a:p>
        </p:txBody>
      </p:sp>
    </p:spTree>
    <p:extLst>
      <p:ext uri="{BB962C8B-B14F-4D97-AF65-F5344CB8AC3E}">
        <p14:creationId xmlns:p14="http://schemas.microsoft.com/office/powerpoint/2010/main" val="31887751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a:solidFill>
            <a:schemeClr val="accent1">
              <a:lumMod val="20000"/>
              <a:lumOff val="80000"/>
            </a:schemeClr>
          </a:solidFill>
        </p:spPr>
        <p:txBody>
          <a:bodyPr/>
          <a:lstStyle/>
          <a:p>
            <a:pPr algn="ctr"/>
            <a:r>
              <a:rPr lang="es-MX" dirty="0" smtClean="0">
                <a:solidFill>
                  <a:schemeClr val="tx1"/>
                </a:solidFill>
                <a:latin typeface="Arial" pitchFamily="34" charset="0"/>
                <a:cs typeface="Arial" pitchFamily="34" charset="0"/>
              </a:rPr>
              <a:t>PRESUPUESTACIÓN</a:t>
            </a:r>
          </a:p>
        </p:txBody>
      </p:sp>
      <p:sp>
        <p:nvSpPr>
          <p:cNvPr id="221186" name="Content Placeholder 2"/>
          <p:cNvSpPr>
            <a:spLocks noGrp="1"/>
          </p:cNvSpPr>
          <p:nvPr>
            <p:ph idx="1"/>
          </p:nvPr>
        </p:nvSpPr>
        <p:spPr/>
        <p:txBody>
          <a:bodyPr/>
          <a:lstStyle/>
          <a:p>
            <a:pPr marL="0" indent="0">
              <a:buFont typeface="Wingdings" pitchFamily="2" charset="2"/>
              <a:buNone/>
            </a:pPr>
            <a:endParaRPr lang="es-MX" b="1" dirty="0" smtClean="0">
              <a:latin typeface="Arial" charset="0"/>
            </a:endParaRPr>
          </a:p>
          <a:p>
            <a:pPr marL="0" indent="0">
              <a:buFont typeface="Wingdings" pitchFamily="2" charset="2"/>
              <a:buNone/>
            </a:pPr>
            <a:endParaRPr lang="es-MX" b="1" dirty="0" smtClean="0">
              <a:latin typeface="Arial" charset="0"/>
            </a:endParaRPr>
          </a:p>
          <a:p>
            <a:pPr marL="0" indent="0" algn="ctr">
              <a:buFont typeface="Wingdings" pitchFamily="2" charset="2"/>
              <a:buNone/>
            </a:pPr>
            <a:r>
              <a:rPr lang="es-MX" b="1" dirty="0" smtClean="0">
                <a:latin typeface="Arial" charset="0"/>
              </a:rPr>
              <a:t>EL ESTUDIO DE MERCADO </a:t>
            </a:r>
            <a:r>
              <a:rPr lang="es-MX" dirty="0" smtClean="0">
                <a:latin typeface="Arial" charset="0"/>
              </a:rPr>
              <a:t>SERA LA BASE PARA DETERMINAR EL IMPORTE DE LAS OBRAS Y SERVICIOS QUE SE PROGRAMEN</a:t>
            </a:r>
            <a:r>
              <a:rPr lang="es-MX" b="1" dirty="0" smtClean="0">
                <a:latin typeface="Arial" charset="0"/>
              </a:rPr>
              <a:t>.</a:t>
            </a:r>
          </a:p>
        </p:txBody>
      </p:sp>
    </p:spTree>
    <p:extLst>
      <p:ext uri="{BB962C8B-B14F-4D97-AF65-F5344CB8AC3E}">
        <p14:creationId xmlns:p14="http://schemas.microsoft.com/office/powerpoint/2010/main" val="38061665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143000"/>
          </a:xfrm>
        </p:spPr>
        <p:txBody>
          <a:bodyPr/>
          <a:lstStyle/>
          <a:p>
            <a:pPr algn="ctr"/>
            <a:r>
              <a:rPr lang="en-US" dirty="0" smtClean="0"/>
              <a:t>La obra pública y Adquisiciones</a:t>
            </a:r>
            <a:endParaRPr lang="es-MX" dirty="0"/>
          </a:p>
        </p:txBody>
      </p:sp>
      <p:graphicFrame>
        <p:nvGraphicFramePr>
          <p:cNvPr id="5" name="4 Marcador de contenido"/>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902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143000"/>
          </a:xfrm>
        </p:spPr>
        <p:txBody>
          <a:bodyPr/>
          <a:lstStyle/>
          <a:p>
            <a:pPr algn="ctr"/>
            <a:r>
              <a:rPr lang="en-US" dirty="0" smtClean="0"/>
              <a:t>Adquisiciones </a:t>
            </a:r>
            <a:endParaRPr lang="es-MX" dirty="0"/>
          </a:p>
        </p:txBody>
      </p:sp>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fld id="{9391A509-636E-4851-84CC-8A5508345D27}" type="slidenum">
              <a:rPr lang="es-MX" smtClean="0">
                <a:solidFill>
                  <a:srgbClr val="DBF5F9">
                    <a:shade val="90000"/>
                  </a:srgbClr>
                </a:solidFill>
              </a:rPr>
              <a:pPr>
                <a:defRPr/>
              </a:pPr>
              <a:t>147</a:t>
            </a:fld>
            <a:endParaRPr lang="es-MX" dirty="0">
              <a:solidFill>
                <a:srgbClr val="DBF5F9">
                  <a:shade val="90000"/>
                </a:srgbClr>
              </a:solidFill>
            </a:endParaRPr>
          </a:p>
        </p:txBody>
      </p:sp>
      <p:graphicFrame>
        <p:nvGraphicFramePr>
          <p:cNvPr id="5" name="4 Marcador de contenido"/>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90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rrowheads="1"/>
          </p:cNvSpPr>
          <p:nvPr>
            <p:ph type="title" idx="4294967295"/>
          </p:nvPr>
        </p:nvSpPr>
        <p:spPr>
          <a:xfrm>
            <a:off x="457398" y="188913"/>
            <a:ext cx="8147050" cy="882650"/>
          </a:xfrm>
          <a:solidFill>
            <a:schemeClr val="accent1">
              <a:lumMod val="20000"/>
              <a:lumOff val="80000"/>
            </a:schemeClr>
          </a:solidFill>
        </p:spPr>
        <p:txBody>
          <a:bodyPr/>
          <a:lstStyle/>
          <a:p>
            <a:pPr algn="ctr" eaLnBrk="1" hangingPunct="1"/>
            <a:r>
              <a:rPr lang="es-MX" sz="3600" b="0" dirty="0" smtClean="0">
                <a:latin typeface="Arial" charset="0"/>
              </a:rPr>
              <a:t>LICITACIONES  PÚBLICAS</a:t>
            </a:r>
            <a:endParaRPr lang="es-ES" sz="3600" b="0" dirty="0" smtClean="0">
              <a:latin typeface="Arial" charset="0"/>
            </a:endParaRPr>
          </a:p>
        </p:txBody>
      </p:sp>
      <p:sp>
        <p:nvSpPr>
          <p:cNvPr id="288770" name="Text Box 5"/>
          <p:cNvSpPr txBox="1">
            <a:spLocks noChangeArrowheads="1"/>
          </p:cNvSpPr>
          <p:nvPr/>
        </p:nvSpPr>
        <p:spPr bwMode="auto">
          <a:xfrm>
            <a:off x="214313" y="1285875"/>
            <a:ext cx="2736850" cy="915988"/>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endParaRPr lang="es-MX" b="1" dirty="0">
              <a:solidFill>
                <a:srgbClr val="FFFFFF"/>
              </a:solidFill>
              <a:latin typeface="Arial" charset="0"/>
            </a:endParaRPr>
          </a:p>
          <a:p>
            <a:pPr algn="ctr" fontAlgn="base">
              <a:spcBef>
                <a:spcPct val="0"/>
              </a:spcBef>
              <a:spcAft>
                <a:spcPct val="0"/>
              </a:spcAft>
            </a:pPr>
            <a:r>
              <a:rPr lang="es-MX" b="1" dirty="0">
                <a:solidFill>
                  <a:srgbClr val="FFFFFF"/>
                </a:solidFill>
                <a:latin typeface="Arial" charset="0"/>
              </a:rPr>
              <a:t>NACIONALES</a:t>
            </a:r>
          </a:p>
          <a:p>
            <a:pPr algn="ctr" fontAlgn="base">
              <a:spcBef>
                <a:spcPct val="0"/>
              </a:spcBef>
              <a:spcAft>
                <a:spcPct val="0"/>
              </a:spcAft>
            </a:pPr>
            <a:endParaRPr lang="es-ES" b="1" dirty="0">
              <a:solidFill>
                <a:srgbClr val="FFFFFF"/>
              </a:solidFill>
              <a:latin typeface="Arial" charset="0"/>
            </a:endParaRPr>
          </a:p>
        </p:txBody>
      </p:sp>
      <p:sp>
        <p:nvSpPr>
          <p:cNvPr id="288771" name="Text Box 6"/>
          <p:cNvSpPr txBox="1">
            <a:spLocks noChangeArrowheads="1"/>
          </p:cNvSpPr>
          <p:nvPr/>
        </p:nvSpPr>
        <p:spPr bwMode="auto">
          <a:xfrm>
            <a:off x="4119563" y="3881438"/>
            <a:ext cx="184150" cy="366712"/>
          </a:xfrm>
          <a:prstGeom prst="rect">
            <a:avLst/>
          </a:prstGeom>
          <a:noFill/>
          <a:ln w="9525">
            <a:noFill/>
            <a:miter lim="800000"/>
            <a:headEnd/>
            <a:tailEnd/>
          </a:ln>
        </p:spPr>
        <p:txBody>
          <a:bodyPr wrap="none">
            <a:spAutoFit/>
          </a:bodyPr>
          <a:lstStyle/>
          <a:p>
            <a:pPr fontAlgn="base">
              <a:spcBef>
                <a:spcPct val="0"/>
              </a:spcBef>
              <a:spcAft>
                <a:spcPct val="0"/>
              </a:spcAft>
            </a:pPr>
            <a:endParaRPr lang="es-ES" dirty="0">
              <a:solidFill>
                <a:srgbClr val="FFFFFF"/>
              </a:solidFill>
              <a:latin typeface="Arial" charset="0"/>
            </a:endParaRPr>
          </a:p>
        </p:txBody>
      </p:sp>
      <p:sp>
        <p:nvSpPr>
          <p:cNvPr id="288772" name="Text Box 7"/>
          <p:cNvSpPr txBox="1">
            <a:spLocks noChangeArrowheads="1"/>
          </p:cNvSpPr>
          <p:nvPr/>
        </p:nvSpPr>
        <p:spPr bwMode="auto">
          <a:xfrm>
            <a:off x="3203575" y="1268413"/>
            <a:ext cx="2663825" cy="923925"/>
          </a:xfrm>
          <a:prstGeom prst="rect">
            <a:avLst/>
          </a:prstGeom>
          <a:solidFill>
            <a:schemeClr val="accent5"/>
          </a:solidFill>
          <a:ln w="9525">
            <a:solidFill>
              <a:schemeClr val="bg1"/>
            </a:solidFill>
            <a:miter lim="800000"/>
            <a:headEnd/>
            <a:tailEnd/>
          </a:ln>
        </p:spPr>
        <p:txBody>
          <a:bodyPr anchor="ctr">
            <a:spAutoFit/>
          </a:bodyPr>
          <a:lstStyle/>
          <a:p>
            <a:pPr algn="ctr" fontAlgn="base">
              <a:spcBef>
                <a:spcPct val="0"/>
              </a:spcBef>
              <a:spcAft>
                <a:spcPct val="0"/>
              </a:spcAft>
            </a:pPr>
            <a:r>
              <a:rPr lang="es-MX" b="1" dirty="0">
                <a:solidFill>
                  <a:schemeClr val="bg1"/>
                </a:solidFill>
                <a:latin typeface="Arial" charset="0"/>
              </a:rPr>
              <a:t>INTERNACIONALES</a:t>
            </a:r>
          </a:p>
          <a:p>
            <a:pPr algn="ctr" fontAlgn="base">
              <a:spcBef>
                <a:spcPct val="0"/>
              </a:spcBef>
              <a:spcAft>
                <a:spcPct val="0"/>
              </a:spcAft>
            </a:pPr>
            <a:r>
              <a:rPr lang="es-MX" b="1" dirty="0">
                <a:solidFill>
                  <a:schemeClr val="bg1"/>
                </a:solidFill>
                <a:latin typeface="Arial" charset="0"/>
              </a:rPr>
              <a:t>BAJO COVERTURA DE TRATADOS</a:t>
            </a:r>
          </a:p>
        </p:txBody>
      </p:sp>
      <p:sp>
        <p:nvSpPr>
          <p:cNvPr id="288773" name="Text Box 8"/>
          <p:cNvSpPr txBox="1">
            <a:spLocks noChangeArrowheads="1"/>
          </p:cNvSpPr>
          <p:nvPr/>
        </p:nvSpPr>
        <p:spPr bwMode="auto">
          <a:xfrm>
            <a:off x="3214688" y="3143250"/>
            <a:ext cx="2736850" cy="2032000"/>
          </a:xfrm>
          <a:prstGeom prst="rect">
            <a:avLst/>
          </a:prstGeom>
          <a:solidFill>
            <a:schemeClr val="accent1">
              <a:lumMod val="20000"/>
              <a:lumOff val="80000"/>
            </a:schemeClr>
          </a:solidFill>
          <a:ln w="9525">
            <a:noFill/>
            <a:miter lim="800000"/>
            <a:headEnd/>
            <a:tailEnd/>
          </a:ln>
        </p:spPr>
        <p:txBody>
          <a:bodyPr>
            <a:spAutoFit/>
          </a:bodyPr>
          <a:lstStyle/>
          <a:p>
            <a:pPr algn="ctr" fontAlgn="base">
              <a:spcBef>
                <a:spcPct val="0"/>
              </a:spcBef>
              <a:spcAft>
                <a:spcPct val="0"/>
              </a:spcAft>
            </a:pPr>
            <a:r>
              <a:rPr lang="es-MX" b="1" dirty="0">
                <a:solidFill>
                  <a:srgbClr val="000514"/>
                </a:solidFill>
                <a:latin typeface="Arial" charset="0"/>
              </a:rPr>
              <a:t>PARTICIPAN TANTO PERSONAS DE NACIONALIDAD MEXICANA</a:t>
            </a:r>
          </a:p>
          <a:p>
            <a:pPr algn="ctr" fontAlgn="base">
              <a:spcBef>
                <a:spcPct val="0"/>
              </a:spcBef>
              <a:spcAft>
                <a:spcPct val="0"/>
              </a:spcAft>
            </a:pPr>
            <a:r>
              <a:rPr lang="es-MX" b="1" dirty="0">
                <a:solidFill>
                  <a:srgbClr val="000514"/>
                </a:solidFill>
                <a:latin typeface="Arial" charset="0"/>
              </a:rPr>
              <a:t>COMO EXTRANJERAS</a:t>
            </a:r>
          </a:p>
          <a:p>
            <a:pPr algn="ctr" fontAlgn="base">
              <a:spcBef>
                <a:spcPct val="0"/>
              </a:spcBef>
              <a:spcAft>
                <a:spcPct val="0"/>
              </a:spcAft>
            </a:pPr>
            <a:r>
              <a:rPr lang="es-MX" b="1" dirty="0">
                <a:solidFill>
                  <a:srgbClr val="000514"/>
                </a:solidFill>
                <a:latin typeface="Arial" charset="0"/>
              </a:rPr>
              <a:t>DE LOS PAISES CON TRATADOS</a:t>
            </a:r>
          </a:p>
        </p:txBody>
      </p:sp>
      <p:sp>
        <p:nvSpPr>
          <p:cNvPr id="288774" name="Text Box 9"/>
          <p:cNvSpPr txBox="1">
            <a:spLocks noChangeArrowheads="1"/>
          </p:cNvSpPr>
          <p:nvPr/>
        </p:nvSpPr>
        <p:spPr bwMode="auto">
          <a:xfrm>
            <a:off x="214313" y="3143250"/>
            <a:ext cx="2736850" cy="2032000"/>
          </a:xfrm>
          <a:prstGeom prst="rect">
            <a:avLst/>
          </a:prstGeom>
          <a:solidFill>
            <a:schemeClr val="accent1">
              <a:lumMod val="20000"/>
              <a:lumOff val="80000"/>
            </a:schemeClr>
          </a:solidFill>
          <a:ln w="9525">
            <a:noFill/>
            <a:miter lim="800000"/>
            <a:headEnd/>
            <a:tailEnd/>
          </a:ln>
        </p:spPr>
        <p:txBody>
          <a:bodyPr>
            <a:spAutoFit/>
          </a:bodyPr>
          <a:lstStyle/>
          <a:p>
            <a:pPr algn="ctr" fontAlgn="base">
              <a:spcBef>
                <a:spcPct val="0"/>
              </a:spcBef>
              <a:spcAft>
                <a:spcPct val="0"/>
              </a:spcAft>
            </a:pPr>
            <a:endParaRPr lang="es-MX" b="1" dirty="0">
              <a:solidFill>
                <a:srgbClr val="000514"/>
              </a:solidFill>
              <a:latin typeface="Arial" charset="0"/>
            </a:endParaRPr>
          </a:p>
          <a:p>
            <a:pPr algn="ctr" fontAlgn="base">
              <a:spcBef>
                <a:spcPct val="0"/>
              </a:spcBef>
              <a:spcAft>
                <a:spcPct val="0"/>
              </a:spcAft>
            </a:pPr>
            <a:r>
              <a:rPr lang="es-MX" b="1" dirty="0">
                <a:solidFill>
                  <a:srgbClr val="000514"/>
                </a:solidFill>
                <a:latin typeface="Arial" charset="0"/>
              </a:rPr>
              <a:t>ÚNICAMENTE PUEDEN PARTICIPAR PERSONAS DE NACIONALIDAD MEXICANA</a:t>
            </a:r>
          </a:p>
          <a:p>
            <a:pPr algn="ctr" fontAlgn="base">
              <a:spcBef>
                <a:spcPct val="0"/>
              </a:spcBef>
              <a:spcAft>
                <a:spcPct val="0"/>
              </a:spcAft>
            </a:pPr>
            <a:endParaRPr lang="es-ES" b="1" dirty="0">
              <a:solidFill>
                <a:srgbClr val="000514"/>
              </a:solidFill>
              <a:latin typeface="Arial" charset="0"/>
            </a:endParaRPr>
          </a:p>
        </p:txBody>
      </p:sp>
      <p:sp>
        <p:nvSpPr>
          <p:cNvPr id="288775" name="AutoShape 12"/>
          <p:cNvSpPr>
            <a:spLocks noChangeArrowheads="1"/>
          </p:cNvSpPr>
          <p:nvPr/>
        </p:nvSpPr>
        <p:spPr bwMode="auto">
          <a:xfrm>
            <a:off x="1000125" y="2428875"/>
            <a:ext cx="1135063" cy="50482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s-ES" dirty="0">
              <a:solidFill>
                <a:srgbClr val="FFFFFF"/>
              </a:solidFill>
              <a:latin typeface="Arial" charset="0"/>
            </a:endParaRPr>
          </a:p>
        </p:txBody>
      </p:sp>
      <p:sp>
        <p:nvSpPr>
          <p:cNvPr id="288776" name="AutoShape 13"/>
          <p:cNvSpPr>
            <a:spLocks noChangeArrowheads="1"/>
          </p:cNvSpPr>
          <p:nvPr/>
        </p:nvSpPr>
        <p:spPr bwMode="auto">
          <a:xfrm>
            <a:off x="4000500" y="2428875"/>
            <a:ext cx="1135063" cy="50482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s-ES" dirty="0">
              <a:solidFill>
                <a:srgbClr val="FFFFFF"/>
              </a:solidFill>
              <a:latin typeface="Arial" charset="0"/>
            </a:endParaRPr>
          </a:p>
        </p:txBody>
      </p:sp>
      <p:sp>
        <p:nvSpPr>
          <p:cNvPr id="288777" name="Text Box 7"/>
          <p:cNvSpPr txBox="1">
            <a:spLocks noChangeArrowheads="1"/>
          </p:cNvSpPr>
          <p:nvPr/>
        </p:nvSpPr>
        <p:spPr bwMode="auto">
          <a:xfrm>
            <a:off x="6227763" y="1268413"/>
            <a:ext cx="2663825" cy="923925"/>
          </a:xfrm>
          <a:prstGeom prst="rect">
            <a:avLst/>
          </a:prstGeom>
          <a:solidFill>
            <a:schemeClr val="accent5"/>
          </a:solidFill>
          <a:ln w="9525">
            <a:solidFill>
              <a:schemeClr val="bg1"/>
            </a:solidFill>
            <a:miter lim="800000"/>
            <a:headEnd/>
            <a:tailEnd/>
          </a:ln>
        </p:spPr>
        <p:txBody>
          <a:bodyPr anchor="ctr">
            <a:spAutoFit/>
          </a:bodyPr>
          <a:lstStyle/>
          <a:p>
            <a:pPr algn="ctr" fontAlgn="base">
              <a:spcBef>
                <a:spcPct val="0"/>
              </a:spcBef>
              <a:spcAft>
                <a:spcPct val="0"/>
              </a:spcAft>
            </a:pPr>
            <a:r>
              <a:rPr lang="es-MX" b="1" dirty="0">
                <a:solidFill>
                  <a:schemeClr val="bg1"/>
                </a:solidFill>
                <a:latin typeface="Arial" charset="0"/>
              </a:rPr>
              <a:t>INTERNACIONALES</a:t>
            </a:r>
          </a:p>
          <a:p>
            <a:pPr algn="ctr" fontAlgn="base">
              <a:spcBef>
                <a:spcPct val="0"/>
              </a:spcBef>
              <a:spcAft>
                <a:spcPct val="0"/>
              </a:spcAft>
            </a:pPr>
            <a:r>
              <a:rPr lang="es-MX" b="1" dirty="0">
                <a:solidFill>
                  <a:schemeClr val="bg1"/>
                </a:solidFill>
                <a:latin typeface="Arial" charset="0"/>
              </a:rPr>
              <a:t>ABIERTAS</a:t>
            </a:r>
          </a:p>
          <a:p>
            <a:pPr algn="ctr" fontAlgn="base">
              <a:spcBef>
                <a:spcPct val="0"/>
              </a:spcBef>
              <a:spcAft>
                <a:spcPct val="0"/>
              </a:spcAft>
            </a:pPr>
            <a:endParaRPr lang="es-ES" b="1" dirty="0">
              <a:solidFill>
                <a:schemeClr val="bg1"/>
              </a:solidFill>
              <a:latin typeface="Arial" charset="0"/>
            </a:endParaRPr>
          </a:p>
        </p:txBody>
      </p:sp>
      <p:sp>
        <p:nvSpPr>
          <p:cNvPr id="288778" name="AutoShape 13"/>
          <p:cNvSpPr>
            <a:spLocks noChangeArrowheads="1"/>
          </p:cNvSpPr>
          <p:nvPr/>
        </p:nvSpPr>
        <p:spPr bwMode="auto">
          <a:xfrm>
            <a:off x="7008813" y="2428875"/>
            <a:ext cx="1135062" cy="50482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s-ES" dirty="0">
              <a:solidFill>
                <a:srgbClr val="FFFFFF"/>
              </a:solidFill>
              <a:latin typeface="Arial" charset="0"/>
            </a:endParaRPr>
          </a:p>
        </p:txBody>
      </p:sp>
      <p:sp>
        <p:nvSpPr>
          <p:cNvPr id="288779" name="Text Box 8"/>
          <p:cNvSpPr txBox="1">
            <a:spLocks noChangeArrowheads="1"/>
          </p:cNvSpPr>
          <p:nvPr/>
        </p:nvSpPr>
        <p:spPr bwMode="auto">
          <a:xfrm>
            <a:off x="6215063" y="3143250"/>
            <a:ext cx="2736850" cy="2032000"/>
          </a:xfrm>
          <a:prstGeom prst="rect">
            <a:avLst/>
          </a:prstGeom>
          <a:solidFill>
            <a:schemeClr val="accent1">
              <a:lumMod val="20000"/>
              <a:lumOff val="80000"/>
            </a:schemeClr>
          </a:solidFill>
          <a:ln w="9525">
            <a:noFill/>
            <a:miter lim="800000"/>
            <a:headEnd/>
            <a:tailEnd/>
          </a:ln>
        </p:spPr>
        <p:txBody>
          <a:bodyPr>
            <a:spAutoFit/>
          </a:bodyPr>
          <a:lstStyle/>
          <a:p>
            <a:pPr algn="ctr" fontAlgn="base">
              <a:spcBef>
                <a:spcPct val="0"/>
              </a:spcBef>
              <a:spcAft>
                <a:spcPct val="0"/>
              </a:spcAft>
            </a:pPr>
            <a:r>
              <a:rPr lang="es-MX" b="1" dirty="0">
                <a:solidFill>
                  <a:srgbClr val="000514"/>
                </a:solidFill>
                <a:latin typeface="Arial" charset="0"/>
              </a:rPr>
              <a:t>PARTICIPAN TANTO PERSONAS DE NACIONALIDAD MEXICANA</a:t>
            </a:r>
          </a:p>
          <a:p>
            <a:pPr algn="ctr" fontAlgn="base">
              <a:spcBef>
                <a:spcPct val="0"/>
              </a:spcBef>
              <a:spcAft>
                <a:spcPct val="0"/>
              </a:spcAft>
            </a:pPr>
            <a:r>
              <a:rPr lang="es-MX" b="1" dirty="0">
                <a:solidFill>
                  <a:srgbClr val="000514"/>
                </a:solidFill>
                <a:latin typeface="Arial" charset="0"/>
              </a:rPr>
              <a:t>COMO EXTRANJERA</a:t>
            </a:r>
          </a:p>
          <a:p>
            <a:pPr algn="ctr" fontAlgn="base">
              <a:spcBef>
                <a:spcPct val="0"/>
              </a:spcBef>
              <a:spcAft>
                <a:spcPct val="0"/>
              </a:spcAft>
            </a:pPr>
            <a:r>
              <a:rPr lang="es-MX" b="1" dirty="0">
                <a:solidFill>
                  <a:srgbClr val="000514"/>
                </a:solidFill>
                <a:latin typeface="Arial" charset="0"/>
              </a:rPr>
              <a:t>DE CUALQUIER NACIONALIDAD</a:t>
            </a:r>
          </a:p>
        </p:txBody>
      </p:sp>
      <p:sp>
        <p:nvSpPr>
          <p:cNvPr id="288781" name="Text Box 9"/>
          <p:cNvSpPr txBox="1">
            <a:spLocks noChangeArrowheads="1"/>
          </p:cNvSpPr>
          <p:nvPr/>
        </p:nvSpPr>
        <p:spPr bwMode="auto">
          <a:xfrm>
            <a:off x="250825" y="5445125"/>
            <a:ext cx="2736850" cy="1190625"/>
          </a:xfrm>
          <a:prstGeom prst="rect">
            <a:avLst/>
          </a:prstGeom>
          <a:solidFill>
            <a:schemeClr val="bg1">
              <a:lumMod val="85000"/>
            </a:schemeClr>
          </a:solidFill>
          <a:ln w="9525">
            <a:noFill/>
            <a:miter lim="800000"/>
            <a:headEnd/>
            <a:tailEnd/>
          </a:ln>
        </p:spPr>
        <p:txBody>
          <a:bodyPr>
            <a:spAutoFit/>
          </a:bodyPr>
          <a:lstStyle/>
          <a:p>
            <a:pPr algn="ctr" fontAlgn="base">
              <a:spcBef>
                <a:spcPct val="0"/>
              </a:spcBef>
              <a:spcAft>
                <a:spcPct val="0"/>
              </a:spcAft>
            </a:pPr>
            <a:r>
              <a:rPr lang="es-ES" b="1" dirty="0">
                <a:solidFill>
                  <a:srgbClr val="000514"/>
                </a:solidFill>
                <a:latin typeface="Arial" charset="0"/>
              </a:rPr>
              <a:t>POR ENCONTRARSE DEBAJO DE LOS UMBRALES DE LOS TRATADOS</a:t>
            </a:r>
          </a:p>
        </p:txBody>
      </p:sp>
      <p:sp>
        <p:nvSpPr>
          <p:cNvPr id="288782" name="Text Box 9"/>
          <p:cNvSpPr txBox="1">
            <a:spLocks noChangeArrowheads="1"/>
          </p:cNvSpPr>
          <p:nvPr/>
        </p:nvSpPr>
        <p:spPr bwMode="auto">
          <a:xfrm>
            <a:off x="3263900" y="5500688"/>
            <a:ext cx="2736850" cy="1200150"/>
          </a:xfrm>
          <a:prstGeom prst="rect">
            <a:avLst/>
          </a:prstGeom>
          <a:solidFill>
            <a:schemeClr val="accent1">
              <a:lumMod val="20000"/>
              <a:lumOff val="80000"/>
            </a:schemeClr>
          </a:solidFill>
          <a:ln w="9525">
            <a:noFill/>
            <a:miter lim="800000"/>
            <a:headEnd/>
            <a:tailEnd/>
          </a:ln>
        </p:spPr>
        <p:txBody>
          <a:bodyPr>
            <a:spAutoFit/>
          </a:bodyPr>
          <a:lstStyle/>
          <a:p>
            <a:pPr algn="ctr" fontAlgn="base">
              <a:spcBef>
                <a:spcPct val="0"/>
              </a:spcBef>
              <a:spcAft>
                <a:spcPct val="0"/>
              </a:spcAft>
            </a:pPr>
            <a:r>
              <a:rPr lang="es-ES" b="1" dirty="0">
                <a:solidFill>
                  <a:srgbClr val="000514"/>
                </a:solidFill>
                <a:latin typeface="Arial" charset="0"/>
              </a:rPr>
              <a:t>SE TENGA CELEBRADO UN TLC</a:t>
            </a:r>
          </a:p>
          <a:p>
            <a:pPr algn="ctr" fontAlgn="base">
              <a:spcBef>
                <a:spcPct val="0"/>
              </a:spcBef>
              <a:spcAft>
                <a:spcPct val="0"/>
              </a:spcAft>
            </a:pPr>
            <a:r>
              <a:rPr lang="es-ES" b="1" dirty="0">
                <a:solidFill>
                  <a:srgbClr val="000514"/>
                </a:solidFill>
                <a:latin typeface="Arial" charset="0"/>
              </a:rPr>
              <a:t>CON CAPITULO DE COMPRAS GUBER.</a:t>
            </a:r>
          </a:p>
        </p:txBody>
      </p:sp>
      <p:sp>
        <p:nvSpPr>
          <p:cNvPr id="288783" name="Text Box 9"/>
          <p:cNvSpPr txBox="1">
            <a:spLocks noChangeArrowheads="1"/>
          </p:cNvSpPr>
          <p:nvPr/>
        </p:nvSpPr>
        <p:spPr bwMode="auto">
          <a:xfrm>
            <a:off x="6215063" y="5500688"/>
            <a:ext cx="2736850" cy="1200150"/>
          </a:xfrm>
          <a:prstGeom prst="rect">
            <a:avLst/>
          </a:prstGeom>
          <a:solidFill>
            <a:schemeClr val="accent1">
              <a:lumMod val="20000"/>
              <a:lumOff val="80000"/>
            </a:schemeClr>
          </a:solidFill>
          <a:ln w="9525">
            <a:noFill/>
            <a:miter lim="800000"/>
            <a:headEnd/>
            <a:tailEnd/>
          </a:ln>
        </p:spPr>
        <p:txBody>
          <a:bodyPr>
            <a:spAutoFit/>
          </a:bodyPr>
          <a:lstStyle/>
          <a:p>
            <a:pPr algn="ctr" fontAlgn="base">
              <a:spcBef>
                <a:spcPct val="0"/>
              </a:spcBef>
              <a:spcAft>
                <a:spcPct val="0"/>
              </a:spcAft>
            </a:pPr>
            <a:r>
              <a:rPr lang="es-ES" b="1" dirty="0">
                <a:solidFill>
                  <a:srgbClr val="000514"/>
                </a:solidFill>
                <a:latin typeface="Arial" charset="0"/>
              </a:rPr>
              <a:t>SIN QUE SE TENGA CELEBREDO NINGÚN TRATADO</a:t>
            </a:r>
          </a:p>
          <a:p>
            <a:pPr algn="ctr" fontAlgn="base">
              <a:spcBef>
                <a:spcPct val="0"/>
              </a:spcBef>
              <a:spcAft>
                <a:spcPct val="0"/>
              </a:spcAft>
            </a:pPr>
            <a:endParaRPr lang="es-ES" b="1" dirty="0">
              <a:solidFill>
                <a:srgbClr val="000514"/>
              </a:solidFill>
              <a:latin typeface="Arial" charset="0"/>
            </a:endParaRPr>
          </a:p>
        </p:txBody>
      </p:sp>
    </p:spTree>
    <p:extLst>
      <p:ext uri="{BB962C8B-B14F-4D97-AF65-F5344CB8AC3E}">
        <p14:creationId xmlns:p14="http://schemas.microsoft.com/office/powerpoint/2010/main" val="25044532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pPr algn="ctr"/>
            <a:r>
              <a:rPr lang="en-US" dirty="0" smtClean="0"/>
              <a:t>La obra pública y Adquisiciones</a:t>
            </a:r>
            <a:endParaRPr lang="es-MX" dirty="0"/>
          </a:p>
        </p:txBody>
      </p:sp>
      <p:graphicFrame>
        <p:nvGraphicFramePr>
          <p:cNvPr id="5" name="4 Marcador de contenido"/>
          <p:cNvGraphicFramePr>
            <a:graphicFrameLocks noGrp="1"/>
          </p:cNvGraphicFramePr>
          <p:nvPr>
            <p:ph idx="1"/>
            <p:extLst/>
          </p:nvPr>
        </p:nvGraphicFramePr>
        <p:xfrm>
          <a:off x="628650" y="13407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278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4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dirty="0"/>
              <a:t>…/</a:t>
            </a:r>
          </a:p>
        </p:txBody>
      </p:sp>
      <p:sp>
        <p:nvSpPr>
          <p:cNvPr id="9" name="8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smtClean="0">
                <a:solidFill>
                  <a:schemeClr val="tx1"/>
                </a:solidFill>
              </a:rPr>
              <a:t>2.- </a:t>
            </a:r>
            <a:r>
              <a:rPr lang="es-MX" sz="3600" b="1" dirty="0" smtClean="0">
                <a:solidFill>
                  <a:schemeClr val="tx1"/>
                </a:solidFill>
              </a:rPr>
              <a:t>Acción gubernamental</a:t>
            </a:r>
            <a:endParaRPr lang="es-MX" sz="3600" b="1" dirty="0">
              <a:solidFill>
                <a:schemeClr val="tx1"/>
              </a:solidFill>
            </a:endParaRPr>
          </a:p>
        </p:txBody>
      </p:sp>
      <p:sp>
        <p:nvSpPr>
          <p:cNvPr id="7" name="6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dirty="0"/>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dirty="0"/>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ASF | </a:t>
            </a:r>
            <a:fld id="{C925EB8D-A22E-457C-93E0-4F83338D4BE7}" type="slidenum">
              <a:rPr lang="es-MX" smtClean="0"/>
              <a:pPr>
                <a:defRPr/>
              </a:pPr>
              <a:t>15</a:t>
            </a:fld>
            <a:endParaRPr lang="es-MX" dirty="0"/>
          </a:p>
        </p:txBody>
      </p:sp>
    </p:spTree>
    <p:extLst>
      <p:ext uri="{BB962C8B-B14F-4D97-AF65-F5344CB8AC3E}">
        <p14:creationId xmlns:p14="http://schemas.microsoft.com/office/powerpoint/2010/main" val="2545001650"/>
      </p:ext>
    </p:extLst>
  </p:cSld>
  <p:clrMapOvr>
    <a:masterClrMapping/>
  </p:clrMapOvr>
  <p:transition>
    <p:fade thruBlk="1"/>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Rot="1" noChangeArrowheads="1"/>
          </p:cNvSpPr>
          <p:nvPr>
            <p:ph type="title" idx="4294967295"/>
          </p:nvPr>
        </p:nvSpPr>
        <p:spPr>
          <a:xfrm>
            <a:off x="446856" y="274638"/>
            <a:ext cx="8229600" cy="1143000"/>
          </a:xfrm>
          <a:solidFill>
            <a:schemeClr val="accent1">
              <a:lumMod val="20000"/>
              <a:lumOff val="80000"/>
            </a:schemeClr>
          </a:solidFill>
        </p:spPr>
        <p:txBody>
          <a:bodyPr>
            <a:normAutofit/>
          </a:bodyPr>
          <a:lstStyle/>
          <a:p>
            <a:pPr algn="ctr" eaLnBrk="1" hangingPunct="1"/>
            <a:r>
              <a:rPr lang="es-ES" sz="2400" dirty="0" smtClean="0">
                <a:latin typeface="Arial" charset="0"/>
              </a:rPr>
              <a:t>EXCEPCIONES A LA LICITACIÓN</a:t>
            </a:r>
            <a:br>
              <a:rPr lang="es-ES" sz="2400" dirty="0" smtClean="0">
                <a:latin typeface="Arial" charset="0"/>
              </a:rPr>
            </a:br>
            <a:r>
              <a:rPr lang="es-ES" sz="2400" dirty="0" smtClean="0">
                <a:latin typeface="Arial" charset="0"/>
              </a:rPr>
              <a:t>INVITACIÓN A TRES Y ADJUDICACIÓN DIRECTA</a:t>
            </a:r>
          </a:p>
        </p:txBody>
      </p:sp>
      <p:sp>
        <p:nvSpPr>
          <p:cNvPr id="49155" name="Rectangle 3"/>
          <p:cNvSpPr>
            <a:spLocks noGrp="1" noChangeArrowheads="1"/>
          </p:cNvSpPr>
          <p:nvPr>
            <p:ph type="body" idx="4294967295"/>
          </p:nvPr>
        </p:nvSpPr>
        <p:spPr>
          <a:xfrm>
            <a:off x="446856" y="1600200"/>
            <a:ext cx="8229600" cy="4525963"/>
          </a:xfrm>
        </p:spPr>
        <p:txBody>
          <a:bodyPr>
            <a:normAutofit lnSpcReduction="10000"/>
          </a:bodyPr>
          <a:lstStyle/>
          <a:p>
            <a:pPr eaLnBrk="1" hangingPunct="1">
              <a:buFont typeface="Wingdings" pitchFamily="2" charset="2"/>
              <a:buNone/>
              <a:defRPr/>
            </a:pPr>
            <a:endParaRPr lang="es-ES" dirty="0" smtClean="0">
              <a:effectLst>
                <a:outerShdw blurRad="38100" dist="38100" dir="2700000" algn="tl">
                  <a:srgbClr val="000000"/>
                </a:outerShdw>
              </a:effectLst>
              <a:latin typeface="Arial" pitchFamily="34" charset="0"/>
            </a:endParaRPr>
          </a:p>
          <a:p>
            <a:pPr algn="ctr" eaLnBrk="1" hangingPunct="1">
              <a:buFont typeface="Wingdings" pitchFamily="2" charset="2"/>
              <a:buNone/>
              <a:defRPr/>
            </a:pPr>
            <a:r>
              <a:rPr lang="es-ES_tradnl" b="1" dirty="0" smtClean="0">
                <a:latin typeface="Arial" pitchFamily="34" charset="0"/>
              </a:rPr>
              <a:t>OBRA</a:t>
            </a:r>
            <a:endParaRPr lang="es-ES" b="1" dirty="0" smtClean="0">
              <a:latin typeface="Arial" pitchFamily="34" charset="0"/>
            </a:endParaRPr>
          </a:p>
          <a:p>
            <a:pPr eaLnBrk="1" hangingPunct="1">
              <a:buFont typeface="Wingdings" pitchFamily="2" charset="2"/>
              <a:buNone/>
              <a:defRPr/>
            </a:pPr>
            <a:r>
              <a:rPr lang="es-ES" dirty="0" smtClean="0">
                <a:latin typeface="Arial" pitchFamily="34" charset="0"/>
              </a:rPr>
              <a:t>ART 42 .-CIRCUNSTANCIAS ESPECIALES</a:t>
            </a:r>
          </a:p>
          <a:p>
            <a:pPr eaLnBrk="1" hangingPunct="1">
              <a:buFont typeface="Wingdings" pitchFamily="2" charset="2"/>
              <a:buNone/>
              <a:defRPr/>
            </a:pPr>
            <a:r>
              <a:rPr lang="es-ES" dirty="0" smtClean="0">
                <a:latin typeface="Arial" pitchFamily="34" charset="0"/>
              </a:rPr>
              <a:t>ART 43 .-  DE ACUERDO AL MONTO</a:t>
            </a:r>
          </a:p>
          <a:p>
            <a:pPr eaLnBrk="1" hangingPunct="1">
              <a:buFont typeface="Wingdings" pitchFamily="2" charset="2"/>
              <a:buNone/>
              <a:defRPr/>
            </a:pPr>
            <a:endParaRPr lang="es-ES_tradnl" dirty="0">
              <a:latin typeface="Arial" pitchFamily="34" charset="0"/>
            </a:endParaRPr>
          </a:p>
          <a:p>
            <a:pPr algn="ctr" eaLnBrk="1" hangingPunct="1">
              <a:buFont typeface="Wingdings" pitchFamily="2" charset="2"/>
              <a:buNone/>
              <a:defRPr/>
            </a:pPr>
            <a:r>
              <a:rPr lang="es-ES_tradnl" b="1" dirty="0" smtClean="0">
                <a:latin typeface="Arial" pitchFamily="34" charset="0"/>
              </a:rPr>
              <a:t>ADQUISICIONES</a:t>
            </a:r>
          </a:p>
          <a:p>
            <a:pPr lvl="0">
              <a:buNone/>
              <a:defRPr/>
            </a:pPr>
            <a:r>
              <a:rPr lang="es-ES" dirty="0">
                <a:solidFill>
                  <a:prstClr val="black"/>
                </a:solidFill>
                <a:latin typeface="Arial" pitchFamily="34" charset="0"/>
              </a:rPr>
              <a:t>ART </a:t>
            </a:r>
            <a:r>
              <a:rPr lang="es-ES" dirty="0" smtClean="0">
                <a:solidFill>
                  <a:prstClr val="black"/>
                </a:solidFill>
                <a:latin typeface="Arial" pitchFamily="34" charset="0"/>
              </a:rPr>
              <a:t>41 .-CIRCUNSTANCIAS </a:t>
            </a:r>
            <a:r>
              <a:rPr lang="es-ES" dirty="0">
                <a:solidFill>
                  <a:prstClr val="black"/>
                </a:solidFill>
                <a:latin typeface="Arial" pitchFamily="34" charset="0"/>
              </a:rPr>
              <a:t>ESPECIALES</a:t>
            </a:r>
          </a:p>
          <a:p>
            <a:pPr lvl="0">
              <a:buNone/>
              <a:defRPr/>
            </a:pPr>
            <a:r>
              <a:rPr lang="es-ES" dirty="0">
                <a:solidFill>
                  <a:prstClr val="black"/>
                </a:solidFill>
                <a:latin typeface="Arial" pitchFamily="34" charset="0"/>
              </a:rPr>
              <a:t>ART </a:t>
            </a:r>
            <a:r>
              <a:rPr lang="es-ES" dirty="0" smtClean="0">
                <a:solidFill>
                  <a:prstClr val="black"/>
                </a:solidFill>
                <a:latin typeface="Arial" pitchFamily="34" charset="0"/>
              </a:rPr>
              <a:t>42 </a:t>
            </a:r>
            <a:r>
              <a:rPr lang="es-ES" dirty="0">
                <a:solidFill>
                  <a:prstClr val="black"/>
                </a:solidFill>
                <a:latin typeface="Arial" pitchFamily="34" charset="0"/>
              </a:rPr>
              <a:t>.-  DE ACUERDO AL MONTO</a:t>
            </a:r>
          </a:p>
          <a:p>
            <a:pPr algn="ctr" eaLnBrk="1" hangingPunct="1">
              <a:buFont typeface="Wingdings" pitchFamily="2" charset="2"/>
              <a:buNone/>
              <a:defRPr/>
            </a:pPr>
            <a:endParaRPr lang="es-ES" b="1" dirty="0" smtClean="0">
              <a:latin typeface="Arial" pitchFamily="34" charset="0"/>
            </a:endParaRPr>
          </a:p>
        </p:txBody>
      </p:sp>
    </p:spTree>
    <p:extLst>
      <p:ext uri="{BB962C8B-B14F-4D97-AF65-F5344CB8AC3E}">
        <p14:creationId xmlns:p14="http://schemas.microsoft.com/office/powerpoint/2010/main" val="115792859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3333FF"/>
          </a:solidFill>
        </p:spPr>
        <p:txBody>
          <a:bodyPr/>
          <a:lstStyle/>
          <a:p>
            <a:r>
              <a:rPr lang="es-ES" altLang="es-ES" sz="2800" dirty="0">
                <a:solidFill>
                  <a:schemeClr val="bg1"/>
                </a:solidFill>
              </a:rPr>
              <a:t>Generalidades de las contrataciones del art  42</a:t>
            </a:r>
            <a:endParaRPr lang="es-ES" dirty="0">
              <a:solidFill>
                <a:schemeClr val="bg1"/>
              </a:solidFill>
            </a:endParaRPr>
          </a:p>
        </p:txBody>
      </p:sp>
      <p:sp>
        <p:nvSpPr>
          <p:cNvPr id="3" name="2 Marcador de contenido"/>
          <p:cNvSpPr>
            <a:spLocks noGrp="1"/>
          </p:cNvSpPr>
          <p:nvPr>
            <p:ph idx="1"/>
          </p:nvPr>
        </p:nvSpPr>
        <p:spPr>
          <a:solidFill>
            <a:schemeClr val="bg1"/>
          </a:solidFill>
        </p:spPr>
        <p:txBody>
          <a:bodyPr>
            <a:normAutofit fontScale="70000" lnSpcReduction="20000"/>
          </a:bodyPr>
          <a:lstStyle/>
          <a:p>
            <a:pPr marL="0" indent="0" algn="just">
              <a:buNone/>
            </a:pPr>
            <a:r>
              <a:rPr lang="es-ES" dirty="0">
                <a:solidFill>
                  <a:srgbClr val="000000"/>
                </a:solidFill>
                <a:latin typeface="Arial"/>
              </a:rPr>
              <a:t>Para fomentar el desarrollo y la participación de las MIPYMES, las dependencias y entidades deberán adjudicarles contratos relacionados con las operaciones comprendidas en los supuestos de excepción a la licitación pública a que se refiere el artículo 42 de la </a:t>
            </a:r>
            <a:r>
              <a:rPr lang="es-ES" dirty="0" smtClean="0">
                <a:solidFill>
                  <a:srgbClr val="000000"/>
                </a:solidFill>
                <a:latin typeface="Arial"/>
              </a:rPr>
              <a:t>Ley</a:t>
            </a:r>
            <a:r>
              <a:rPr lang="es-ES" dirty="0">
                <a:solidFill>
                  <a:srgbClr val="000000"/>
                </a:solidFill>
                <a:latin typeface="Arial"/>
              </a:rPr>
              <a:t>.</a:t>
            </a:r>
            <a:endParaRPr lang="es-ES" dirty="0" smtClean="0">
              <a:solidFill>
                <a:srgbClr val="000000"/>
              </a:solidFill>
              <a:latin typeface="Arial"/>
            </a:endParaRPr>
          </a:p>
          <a:p>
            <a:pPr marL="0" indent="0" algn="just">
              <a:buNone/>
            </a:pPr>
            <a:endParaRPr lang="es-ES" dirty="0">
              <a:solidFill>
                <a:srgbClr val="000000"/>
              </a:solidFill>
              <a:latin typeface="Arial"/>
            </a:endParaRPr>
          </a:p>
          <a:p>
            <a:pPr marL="0" indent="0" algn="ctr">
              <a:buNone/>
            </a:pPr>
            <a:r>
              <a:rPr lang="es-ES" sz="3600" b="1" dirty="0" smtClean="0">
                <a:solidFill>
                  <a:srgbClr val="000000"/>
                </a:solidFill>
                <a:latin typeface="Arial"/>
              </a:rPr>
              <a:t>Cuando </a:t>
            </a:r>
            <a:r>
              <a:rPr lang="es-ES" sz="3600" b="1" dirty="0">
                <a:solidFill>
                  <a:srgbClr val="000000"/>
                </a:solidFill>
                <a:latin typeface="Arial"/>
              </a:rPr>
              <a:t>menos el cincuenta por ciento del valor de las adquisiciones en cada ejercicio fiscal</a:t>
            </a:r>
            <a:r>
              <a:rPr lang="es-ES" sz="3600" b="1" dirty="0" smtClean="0">
                <a:solidFill>
                  <a:srgbClr val="000000"/>
                </a:solidFill>
                <a:latin typeface="Arial"/>
              </a:rPr>
              <a:t>.</a:t>
            </a:r>
          </a:p>
          <a:p>
            <a:pPr marL="0" indent="0" algn="just">
              <a:buNone/>
            </a:pPr>
            <a:endParaRPr lang="es-ES" dirty="0">
              <a:solidFill>
                <a:srgbClr val="000000"/>
              </a:solidFill>
              <a:latin typeface="Arial"/>
            </a:endParaRPr>
          </a:p>
          <a:p>
            <a:pPr marL="0" indent="0" algn="just">
              <a:buNone/>
            </a:pPr>
            <a:r>
              <a:rPr lang="es-ES" dirty="0" smtClean="0">
                <a:solidFill>
                  <a:srgbClr val="000000"/>
                </a:solidFill>
                <a:latin typeface="Arial"/>
              </a:rPr>
              <a:t> </a:t>
            </a:r>
            <a:r>
              <a:rPr lang="es-ES" dirty="0">
                <a:solidFill>
                  <a:srgbClr val="000000"/>
                </a:solidFill>
                <a:latin typeface="Arial"/>
              </a:rPr>
              <a:t>La información relativa a dichas operaciones será cuantificada por las dependencias y entidades al registrarse en CompraNet. </a:t>
            </a:r>
            <a:endParaRPr lang="es-ES" dirty="0"/>
          </a:p>
        </p:txBody>
      </p:sp>
    </p:spTree>
    <p:extLst>
      <p:ext uri="{BB962C8B-B14F-4D97-AF65-F5344CB8AC3E}">
        <p14:creationId xmlns:p14="http://schemas.microsoft.com/office/powerpoint/2010/main" val="202480081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idx="4294967295"/>
          </p:nvPr>
        </p:nvSpPr>
        <p:spPr>
          <a:xfrm>
            <a:off x="452591" y="72008"/>
            <a:ext cx="8244553" cy="1143001"/>
          </a:xfrm>
        </p:spPr>
        <p:txBody>
          <a:bodyPr/>
          <a:lstStyle/>
          <a:p>
            <a:pPr eaLnBrk="1" hangingPunct="1">
              <a:defRPr/>
            </a:pPr>
            <a:r>
              <a:rPr lang="es-ES" sz="2400" dirty="0">
                <a:latin typeface="Arial" charset="0"/>
              </a:rPr>
              <a:t>ART </a:t>
            </a:r>
            <a:r>
              <a:rPr lang="es-ES" sz="2400" dirty="0" smtClean="0">
                <a:latin typeface="Arial" charset="0"/>
              </a:rPr>
              <a:t>43(obra) y 42(adquisiciones)</a:t>
            </a:r>
            <a:br>
              <a:rPr lang="es-ES" sz="2400" dirty="0" smtClean="0">
                <a:latin typeface="Arial" charset="0"/>
              </a:rPr>
            </a:br>
            <a:r>
              <a:rPr lang="es-ES" sz="2400" dirty="0" smtClean="0">
                <a:latin typeface="Arial" charset="0"/>
              </a:rPr>
              <a:t> </a:t>
            </a:r>
            <a:r>
              <a:rPr lang="es-ES" sz="2400" dirty="0">
                <a:latin typeface="Arial" charset="0"/>
              </a:rPr>
              <a:t>POR MONTO.- ADJ. DIRECTA E INV. A TRES</a:t>
            </a:r>
          </a:p>
        </p:txBody>
      </p:sp>
      <p:sp>
        <p:nvSpPr>
          <p:cNvPr id="599042" name="Rectangle 3"/>
          <p:cNvSpPr>
            <a:spLocks noGrp="1" noChangeArrowheads="1"/>
          </p:cNvSpPr>
          <p:nvPr>
            <p:ph type="body" idx="4294967295"/>
          </p:nvPr>
        </p:nvSpPr>
        <p:spPr>
          <a:xfrm>
            <a:off x="452591" y="1359025"/>
            <a:ext cx="8258175" cy="5238327"/>
          </a:xfrm>
          <a:solidFill>
            <a:schemeClr val="accent1">
              <a:lumMod val="75000"/>
            </a:schemeClr>
          </a:solidFill>
        </p:spPr>
        <p:txBody>
          <a:bodyPr/>
          <a:lstStyle/>
          <a:p>
            <a:pPr algn="ctr" eaLnBrk="1" hangingPunct="1">
              <a:lnSpc>
                <a:spcPct val="90000"/>
              </a:lnSpc>
              <a:buFont typeface="Wingdings" pitchFamily="2" charset="2"/>
              <a:buNone/>
            </a:pPr>
            <a:r>
              <a:rPr lang="es-ES" dirty="0" smtClean="0">
                <a:solidFill>
                  <a:schemeClr val="bg1"/>
                </a:solidFill>
              </a:rPr>
              <a:t>   </a:t>
            </a:r>
            <a:r>
              <a:rPr lang="es-ES" dirty="0" smtClean="0">
                <a:solidFill>
                  <a:schemeClr val="bg1"/>
                </a:solidFill>
                <a:latin typeface="Arial" charset="0"/>
              </a:rPr>
              <a:t>CONDICIONANTES</a:t>
            </a:r>
          </a:p>
          <a:p>
            <a:pPr algn="ctr" eaLnBrk="1" hangingPunct="1">
              <a:lnSpc>
                <a:spcPct val="90000"/>
              </a:lnSpc>
              <a:buFont typeface="Wingdings" pitchFamily="2" charset="2"/>
              <a:buNone/>
            </a:pPr>
            <a:endParaRPr lang="es-ES" dirty="0" smtClean="0">
              <a:solidFill>
                <a:schemeClr val="bg1"/>
              </a:solidFill>
              <a:latin typeface="Arial" charset="0"/>
            </a:endParaRPr>
          </a:p>
          <a:p>
            <a:pPr algn="ctr" eaLnBrk="1" hangingPunct="1">
              <a:lnSpc>
                <a:spcPct val="90000"/>
              </a:lnSpc>
              <a:buFont typeface="Wingdings" pitchFamily="2" charset="2"/>
              <a:buNone/>
            </a:pPr>
            <a:r>
              <a:rPr lang="es-ES" sz="2400" dirty="0" smtClean="0">
                <a:solidFill>
                  <a:schemeClr val="bg1"/>
                </a:solidFill>
                <a:latin typeface="Arial" charset="0"/>
              </a:rPr>
              <a:t>NO FRACCIONAR LAS OBRAS Y LOS PEDIDOS PARA CAER EN ESTE SUPUESTO</a:t>
            </a:r>
          </a:p>
          <a:p>
            <a:pPr algn="ctr" eaLnBrk="1" hangingPunct="1">
              <a:lnSpc>
                <a:spcPct val="90000"/>
              </a:lnSpc>
              <a:buFont typeface="Wingdings" pitchFamily="2" charset="2"/>
              <a:buNone/>
            </a:pPr>
            <a:endParaRPr lang="es-ES" sz="2400" dirty="0" smtClean="0">
              <a:solidFill>
                <a:schemeClr val="bg1"/>
              </a:solidFill>
              <a:latin typeface="Arial" charset="0"/>
            </a:endParaRPr>
          </a:p>
          <a:p>
            <a:pPr algn="ctr" eaLnBrk="1" hangingPunct="1">
              <a:lnSpc>
                <a:spcPct val="90000"/>
              </a:lnSpc>
              <a:buFont typeface="Wingdings" pitchFamily="2" charset="2"/>
              <a:buNone/>
            </a:pPr>
            <a:r>
              <a:rPr lang="es-ES" sz="2400" u="sng" dirty="0" smtClean="0">
                <a:solidFill>
                  <a:schemeClr val="bg1"/>
                </a:solidFill>
                <a:latin typeface="Arial" charset="0"/>
              </a:rPr>
              <a:t>NO REBASAR EL 30 % DEL PRESUPUESTO PARA OBRA PÚBLICA Y ADQUISICIONES</a:t>
            </a:r>
          </a:p>
          <a:p>
            <a:pPr algn="ctr" eaLnBrk="1" hangingPunct="1">
              <a:lnSpc>
                <a:spcPct val="90000"/>
              </a:lnSpc>
              <a:buFont typeface="Wingdings" pitchFamily="2" charset="2"/>
              <a:buNone/>
            </a:pPr>
            <a:endParaRPr lang="es-ES" sz="2400" u="sng" dirty="0" smtClean="0">
              <a:solidFill>
                <a:schemeClr val="bg1"/>
              </a:solidFill>
              <a:latin typeface="Arial" charset="0"/>
            </a:endParaRPr>
          </a:p>
          <a:p>
            <a:pPr algn="ctr" eaLnBrk="1" hangingPunct="1">
              <a:lnSpc>
                <a:spcPct val="90000"/>
              </a:lnSpc>
              <a:buFont typeface="Wingdings" pitchFamily="2" charset="2"/>
              <a:buNone/>
            </a:pPr>
            <a:r>
              <a:rPr lang="es-ES" sz="2400" u="sng" dirty="0" smtClean="0">
                <a:solidFill>
                  <a:schemeClr val="bg1"/>
                </a:solidFill>
                <a:latin typeface="Arial" charset="0"/>
              </a:rPr>
              <a:t>LO DISPUESTO EN EL ART41 TERCER PARRAFO  ES APLICABLE (INVITAR EMPRESAS CON CAPACIDAD)</a:t>
            </a:r>
          </a:p>
          <a:p>
            <a:pPr algn="ctr" eaLnBrk="1" hangingPunct="1">
              <a:lnSpc>
                <a:spcPct val="90000"/>
              </a:lnSpc>
              <a:buFont typeface="Wingdings" pitchFamily="2" charset="2"/>
              <a:buNone/>
            </a:pPr>
            <a:endParaRPr lang="es-ES" sz="2400" u="sng" dirty="0" smtClean="0">
              <a:solidFill>
                <a:schemeClr val="bg1"/>
              </a:solidFill>
              <a:latin typeface="Arial" charset="0"/>
            </a:endParaRPr>
          </a:p>
          <a:p>
            <a:pPr algn="ctr" eaLnBrk="1" hangingPunct="1">
              <a:lnSpc>
                <a:spcPct val="90000"/>
              </a:lnSpc>
              <a:buFont typeface="Wingdings" pitchFamily="2" charset="2"/>
              <a:buNone/>
            </a:pPr>
            <a:r>
              <a:rPr lang="es-ES" sz="2400" u="sng" dirty="0" smtClean="0">
                <a:solidFill>
                  <a:schemeClr val="bg1"/>
                </a:solidFill>
                <a:latin typeface="Arial" charset="0"/>
              </a:rPr>
              <a:t>LA CONTRATACIÓN DEBERA  AJUSTARSE A LOS LIMITES  ESTABLECIDO EN EL PEF</a:t>
            </a:r>
          </a:p>
          <a:p>
            <a:pPr algn="ctr" eaLnBrk="1" hangingPunct="1">
              <a:lnSpc>
                <a:spcPct val="90000"/>
              </a:lnSpc>
              <a:buFont typeface="Wingdings" pitchFamily="2" charset="2"/>
              <a:buNone/>
            </a:pPr>
            <a:endParaRPr lang="es-ES" sz="2400" u="sng" dirty="0" smtClean="0">
              <a:solidFill>
                <a:schemeClr val="bg1"/>
              </a:solidFill>
              <a:latin typeface="Arial" charset="0"/>
            </a:endParaRPr>
          </a:p>
        </p:txBody>
      </p:sp>
    </p:spTree>
    <p:extLst>
      <p:ext uri="{BB962C8B-B14F-4D97-AF65-F5344CB8AC3E}">
        <p14:creationId xmlns:p14="http://schemas.microsoft.com/office/powerpoint/2010/main" val="11115106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3730" name="Group 2"/>
          <p:cNvGraphicFramePr>
            <a:graphicFrameLocks noGrp="1"/>
          </p:cNvGraphicFramePr>
          <p:nvPr>
            <p:extLst/>
          </p:nvPr>
        </p:nvGraphicFramePr>
        <p:xfrm>
          <a:off x="684337" y="692696"/>
          <a:ext cx="7920111" cy="5979643"/>
        </p:xfrm>
        <a:graphic>
          <a:graphicData uri="http://schemas.openxmlformats.org/drawingml/2006/table">
            <a:tbl>
              <a:tblPr/>
              <a:tblGrid>
                <a:gridCol w="7920111"/>
              </a:tblGrid>
              <a:tr h="55000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400" b="0" i="0" u="none" strike="noStrike" cap="none" normalizeH="0" baseline="0" dirty="0" smtClean="0">
                          <a:ln>
                            <a:noFill/>
                          </a:ln>
                          <a:solidFill>
                            <a:schemeClr val="tx1"/>
                          </a:solidFill>
                          <a:effectLst/>
                          <a:latin typeface="Arial" pitchFamily="34" charset="0"/>
                          <a:cs typeface="Arial" pitchFamily="34" charset="0"/>
                        </a:rPr>
                        <a:t>SUJECIONES ARTICULO 43 LAASSP Y 44 LOPSRM</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r>
              <a:tr h="550003">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SE DIFUNDIRÁ LA INVITACIÓN EN COMPRANET Y EN LA PÁGINA DE INTERNET DE LA DEPENDENCIA O ENTIDAD</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20754">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400" b="1" i="0" u="none" strike="noStrike" cap="none" normalizeH="0" baseline="0" dirty="0" smtClean="0">
                          <a:ln>
                            <a:noFill/>
                          </a:ln>
                          <a:solidFill>
                            <a:schemeClr val="tx1"/>
                          </a:solidFill>
                          <a:effectLst/>
                          <a:latin typeface="Arial" pitchFamily="34" charset="0"/>
                          <a:cs typeface="Arial" pitchFamily="34" charset="0"/>
                        </a:rPr>
                        <a:t>EL ACTO DE PRESENTACION Y APERTURA SE PODRA HACER SIN LA PRESENCIA DE LOS LICITANTES, PERO INVARIABLEMENTE SE INVITARA AL OIC</a:t>
                      </a:r>
                      <a:endParaRPr kumimoji="0" lang="es-ES" sz="1400" b="1" i="0" u="none" strike="noStrike" cap="none" normalizeH="0" baseline="0" dirty="0" smtClean="0">
                        <a:ln>
                          <a:noFill/>
                        </a:ln>
                        <a:solidFill>
                          <a:schemeClr val="tx1"/>
                        </a:solidFill>
                        <a:effectLst/>
                        <a:latin typeface="Arial" pitchFamily="34" charset="0"/>
                        <a:cs typeface="Arial" pitchFamily="34" charset="0"/>
                      </a:endParaRPr>
                    </a:p>
                  </a:txBody>
                  <a:tcPr marL="90000" marR="90000"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474">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400" b="1" i="0" u="none" strike="noStrike" cap="none" normalizeH="0" baseline="0" dirty="0" smtClean="0">
                          <a:ln>
                            <a:noFill/>
                          </a:ln>
                          <a:solidFill>
                            <a:schemeClr val="tx1"/>
                          </a:solidFill>
                          <a:effectLst/>
                          <a:latin typeface="Arial" pitchFamily="34" charset="0"/>
                          <a:cs typeface="Arial" pitchFamily="34" charset="0"/>
                        </a:rPr>
                        <a:t>EN </a:t>
                      </a:r>
                      <a:r>
                        <a:rPr kumimoji="0" lang="es-MX" sz="1400" b="1" i="0" u="sng" strike="noStrike" cap="none" normalizeH="0" baseline="0" dirty="0" smtClean="0">
                          <a:ln>
                            <a:noFill/>
                          </a:ln>
                          <a:solidFill>
                            <a:schemeClr val="accent5"/>
                          </a:solidFill>
                          <a:effectLst/>
                          <a:latin typeface="Arial" pitchFamily="34" charset="0"/>
                          <a:cs typeface="Arial" pitchFamily="34" charset="0"/>
                        </a:rPr>
                        <a:t> </a:t>
                      </a:r>
                      <a:r>
                        <a:rPr kumimoji="0" lang="es-MX" sz="1400" b="1" i="0" u="none" strike="noStrike" cap="none" normalizeH="0" baseline="0" dirty="0" smtClean="0">
                          <a:ln>
                            <a:noFill/>
                          </a:ln>
                          <a:solidFill>
                            <a:schemeClr val="tx1"/>
                          </a:solidFill>
                          <a:effectLst/>
                          <a:latin typeface="Arial" pitchFamily="34" charset="0"/>
                          <a:cs typeface="Arial" pitchFamily="34" charset="0"/>
                        </a:rPr>
                        <a:t>LA INVITACIÓN SE INDICARA AQUELLOS ASPECTOS QUE CORRESPONDAN A LA LICITACIÓN PÚBLICA</a:t>
                      </a:r>
                      <a:endParaRPr kumimoji="0" lang="es-ES" sz="1400" b="1" i="0" u="none" strike="noStrike" cap="none" normalizeH="0" baseline="0" dirty="0" smtClean="0">
                        <a:ln>
                          <a:noFill/>
                        </a:ln>
                        <a:solidFill>
                          <a:schemeClr val="tx1"/>
                        </a:solidFill>
                        <a:effectLst/>
                        <a:latin typeface="Arial" pitchFamily="34" charset="0"/>
                        <a:cs typeface="Arial" pitchFamily="34" charset="0"/>
                      </a:endParaRPr>
                    </a:p>
                  </a:txBody>
                  <a:tcPr marL="90000" marR="90000"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964">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400" b="1" i="0" u="none" strike="noStrike" cap="none" normalizeH="0" baseline="0" dirty="0" smtClean="0">
                          <a:ln>
                            <a:noFill/>
                          </a:ln>
                          <a:solidFill>
                            <a:schemeClr val="tx1"/>
                          </a:solidFill>
                          <a:effectLst/>
                          <a:latin typeface="Arial" pitchFamily="34" charset="0"/>
                          <a:cs typeface="Arial" pitchFamily="34" charset="0"/>
                        </a:rPr>
                        <a:t>LOS PLAZOS PARA LA PRESENTACION DE LAS PROPOSICIONES SE FIJARÁN PARA CADA CONTRATO ATENDIENDO A LAS CARACTERISTICAS DE LA OBRA Y EN ADQUISICIONES MÍNIMO SERA DE 5 DÍAS</a:t>
                      </a:r>
                      <a:endParaRPr kumimoji="0" lang="es-ES" sz="1400" b="1" i="0" u="none" strike="noStrike" cap="none" normalizeH="0" baseline="0" dirty="0" smtClean="0">
                        <a:ln>
                          <a:noFill/>
                        </a:ln>
                        <a:solidFill>
                          <a:schemeClr val="tx1"/>
                        </a:solidFill>
                        <a:effectLst/>
                        <a:latin typeface="Arial" pitchFamily="34" charset="0"/>
                        <a:cs typeface="Arial" pitchFamily="34" charset="0"/>
                      </a:endParaRPr>
                    </a:p>
                  </a:txBody>
                  <a:tcPr marL="90000" marR="90000"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8850">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PARA LLEVAR A CABO LA ADJUDICACIÓN CORRESPONDIENTE, SE DEBERÁ CONTAR CON UN MÍNIMO DE TRES PROPOSICIONES SUSCEPTIBLES DE ANALIZARSE TÉCNICAMENTE; EN CASO DE QUE NO SE PRESENTEN EL MÍNIMO DE PROPOSICIONES SEÑALADO EN EL PÁRRAFO ANTERIOR, SE PODRÁ OPTAR POR DECLARAR DESIERTA LA INVITACIÓN, O BIEN, CONTINUAR CON EL PROCEDIMIENTO Y EVALUAR LAS PROPOSICIONES PRESENTADAS. EN CASO DE QUE SÓLO SE HAYA PRESENTADO UNA PROPUESTA, LA CONVOCANTE PODRÁ ADJUDICARLE EL CONTRATO SI CONSIDERA QUE REÚNE LAS CONDICIONES REQUERIDAS, O BIEN PROCEDER A LA ADJUDICACIÓN DIRECTA CONFORME AL ÚLTIMO PÁRRAFO DE ESTE ARTÍCULO;</a:t>
                      </a:r>
                    </a:p>
                  </a:txBody>
                  <a:tcPr marL="90000" marR="90000"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9609">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400" b="1" i="0" u="none" strike="noStrike" cap="none" normalizeH="0" baseline="0" dirty="0" smtClean="0">
                          <a:ln>
                            <a:noFill/>
                          </a:ln>
                          <a:solidFill>
                            <a:schemeClr val="tx1"/>
                          </a:solidFill>
                          <a:effectLst/>
                          <a:latin typeface="Arial" pitchFamily="34" charset="0"/>
                          <a:cs typeface="Arial" pitchFamily="34" charset="0"/>
                        </a:rPr>
                        <a:t>A LAS DEMAS DISPOSICIONES DE LA LEY QUE LE RESULTEN APLICABLES.</a:t>
                      </a:r>
                      <a:endParaRPr kumimoji="0" lang="es-ES" sz="1400" b="1" i="0" u="none" strike="noStrike" cap="none" normalizeH="0" baseline="0" dirty="0" smtClean="0">
                        <a:ln>
                          <a:noFill/>
                        </a:ln>
                        <a:solidFill>
                          <a:schemeClr val="tx1"/>
                        </a:solidFill>
                        <a:effectLst/>
                        <a:latin typeface="Arial" pitchFamily="34" charset="0"/>
                        <a:cs typeface="Arial" pitchFamily="34" charset="0"/>
                      </a:endParaRPr>
                    </a:p>
                  </a:txBody>
                  <a:tcPr marL="90000" marR="90000"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1358" name="Text Box 56"/>
          <p:cNvSpPr txBox="1">
            <a:spLocks noChangeArrowheads="1"/>
          </p:cNvSpPr>
          <p:nvPr/>
        </p:nvSpPr>
        <p:spPr bwMode="auto">
          <a:xfrm>
            <a:off x="539750" y="116632"/>
            <a:ext cx="8208963" cy="523220"/>
          </a:xfrm>
          <a:prstGeom prst="rect">
            <a:avLst/>
          </a:prstGeom>
          <a:noFill/>
          <a:ln w="9525">
            <a:noFill/>
            <a:miter lim="800000"/>
            <a:headEnd/>
            <a:tailEnd/>
          </a:ln>
        </p:spPr>
        <p:txBody>
          <a:bodyPr>
            <a:spAutoFit/>
          </a:bodyPr>
          <a:lstStyle/>
          <a:p>
            <a:pPr algn="ctr" fontAlgn="base">
              <a:spcBef>
                <a:spcPct val="0"/>
              </a:spcBef>
              <a:spcAft>
                <a:spcPct val="0"/>
              </a:spcAft>
            </a:pPr>
            <a:r>
              <a:rPr lang="es-MX" sz="2800" dirty="0">
                <a:latin typeface="Arial" charset="0"/>
              </a:rPr>
              <a:t>INVITACION A TRES POR MONTO</a:t>
            </a:r>
            <a:endParaRPr lang="es-ES" sz="2800" dirty="0">
              <a:latin typeface="Arial" charset="0"/>
            </a:endParaRPr>
          </a:p>
        </p:txBody>
      </p:sp>
    </p:spTree>
    <p:extLst>
      <p:ext uri="{BB962C8B-B14F-4D97-AF65-F5344CB8AC3E}">
        <p14:creationId xmlns:p14="http://schemas.microsoft.com/office/powerpoint/2010/main" val="46020287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idx="1"/>
          </p:nvPr>
        </p:nvSpPr>
        <p:spPr>
          <a:xfrm>
            <a:off x="457200" y="332656"/>
            <a:ext cx="8229600" cy="5519738"/>
          </a:xfrm>
          <a:solidFill>
            <a:schemeClr val="bg1"/>
          </a:solidFill>
        </p:spPr>
        <p:txBody>
          <a:bodyPr>
            <a:normAutofit/>
          </a:bodyPr>
          <a:lstStyle/>
          <a:p>
            <a:pPr algn="ctr" eaLnBrk="1" hangingPunct="1">
              <a:buFont typeface="Wingdings" pitchFamily="2" charset="2"/>
              <a:buNone/>
            </a:pPr>
            <a:endParaRPr lang="es-MX" sz="5400" dirty="0" smtClean="0">
              <a:latin typeface="Arial" charset="0"/>
            </a:endParaRPr>
          </a:p>
          <a:p>
            <a:pPr algn="ctr" eaLnBrk="1" hangingPunct="1">
              <a:buFont typeface="Wingdings" pitchFamily="2" charset="2"/>
              <a:buNone/>
            </a:pPr>
            <a:r>
              <a:rPr lang="es-MX" sz="4400" dirty="0" smtClean="0">
                <a:latin typeface="Arial" charset="0"/>
              </a:rPr>
              <a:t>Invitación a cuando menos tres personas y adjudicaciones directas</a:t>
            </a:r>
          </a:p>
          <a:p>
            <a:pPr algn="ctr" eaLnBrk="1" hangingPunct="1">
              <a:buFont typeface="Wingdings" pitchFamily="2" charset="2"/>
              <a:buNone/>
            </a:pPr>
            <a:endParaRPr lang="es-MX" sz="4400" dirty="0">
              <a:latin typeface="Arial" charset="0"/>
            </a:endParaRPr>
          </a:p>
          <a:p>
            <a:pPr algn="ctr">
              <a:buNone/>
            </a:pPr>
            <a:r>
              <a:rPr lang="es-MX" sz="4400" dirty="0" smtClean="0">
                <a:latin typeface="Arial" charset="0"/>
              </a:rPr>
              <a:t>ARTICULO 42 OBRA </a:t>
            </a:r>
          </a:p>
          <a:p>
            <a:pPr algn="ctr">
              <a:buNone/>
            </a:pPr>
            <a:r>
              <a:rPr lang="es-MX" sz="4400" dirty="0" smtClean="0">
                <a:latin typeface="Arial" charset="0"/>
              </a:rPr>
              <a:t>Y 41 ADQUISICIONES</a:t>
            </a:r>
          </a:p>
          <a:p>
            <a:pPr algn="ctr" eaLnBrk="1" hangingPunct="1">
              <a:buFont typeface="Wingdings" pitchFamily="2" charset="2"/>
              <a:buNone/>
            </a:pPr>
            <a:endParaRPr lang="es-MX" sz="4400" dirty="0" smtClean="0">
              <a:latin typeface="Arial" charset="0"/>
            </a:endParaRPr>
          </a:p>
          <a:p>
            <a:pPr algn="ctr" eaLnBrk="1" hangingPunct="1">
              <a:buFont typeface="Wingdings" pitchFamily="2" charset="2"/>
              <a:buNone/>
            </a:pPr>
            <a:endParaRPr lang="es-ES" sz="5400" dirty="0" smtClean="0">
              <a:latin typeface="Arial" charset="0"/>
            </a:endParaRPr>
          </a:p>
        </p:txBody>
      </p:sp>
    </p:spTree>
    <p:extLst>
      <p:ext uri="{BB962C8B-B14F-4D97-AF65-F5344CB8AC3E}">
        <p14:creationId xmlns:p14="http://schemas.microsoft.com/office/powerpoint/2010/main" val="130606416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2"/>
          <p:cNvSpPr>
            <a:spLocks noGrp="1" noRot="1" noChangeArrowheads="1"/>
          </p:cNvSpPr>
          <p:nvPr>
            <p:ph type="title"/>
          </p:nvPr>
        </p:nvSpPr>
        <p:spPr>
          <a:xfrm>
            <a:off x="457200" y="476672"/>
            <a:ext cx="8229600" cy="706437"/>
          </a:xfrm>
          <a:solidFill>
            <a:schemeClr val="tx2">
              <a:lumMod val="20000"/>
              <a:lumOff val="80000"/>
            </a:schemeClr>
          </a:solidFill>
        </p:spPr>
        <p:txBody>
          <a:bodyPr/>
          <a:lstStyle/>
          <a:p>
            <a:pPr eaLnBrk="1" hangingPunct="1"/>
            <a:r>
              <a:rPr lang="es-MX" sz="2800" dirty="0" smtClean="0">
                <a:latin typeface="Arial" charset="0"/>
              </a:rPr>
              <a:t> EXCEPCIONES A LA L. P.</a:t>
            </a:r>
            <a:endParaRPr lang="es-ES" sz="2800" dirty="0" smtClean="0">
              <a:latin typeface="Arial" charset="0"/>
            </a:endParaRPr>
          </a:p>
        </p:txBody>
      </p:sp>
      <p:sp>
        <p:nvSpPr>
          <p:cNvPr id="631810" name="Rectangle 3"/>
          <p:cNvSpPr>
            <a:spLocks noGrp="1" noChangeArrowheads="1"/>
          </p:cNvSpPr>
          <p:nvPr>
            <p:ph idx="1"/>
          </p:nvPr>
        </p:nvSpPr>
        <p:spPr>
          <a:xfrm>
            <a:off x="323528" y="1629122"/>
            <a:ext cx="8229600" cy="4248150"/>
          </a:xfrm>
          <a:solidFill>
            <a:schemeClr val="bg1"/>
          </a:solidFill>
        </p:spPr>
        <p:txBody>
          <a:bodyPr>
            <a:normAutofit lnSpcReduction="10000"/>
          </a:bodyPr>
          <a:lstStyle/>
          <a:p>
            <a:pPr eaLnBrk="1" hangingPunct="1">
              <a:lnSpc>
                <a:spcPct val="80000"/>
              </a:lnSpc>
              <a:buFont typeface="Wingdings" pitchFamily="2" charset="2"/>
              <a:buNone/>
            </a:pPr>
            <a:r>
              <a:rPr lang="es-MX" sz="1800" dirty="0" smtClean="0">
                <a:latin typeface="Arial" charset="0"/>
              </a:rPr>
              <a:t>    </a:t>
            </a:r>
          </a:p>
          <a:p>
            <a:pPr algn="ctr" eaLnBrk="1" hangingPunct="1">
              <a:lnSpc>
                <a:spcPct val="80000"/>
              </a:lnSpc>
              <a:buFont typeface="Wingdings" pitchFamily="2" charset="2"/>
              <a:buNone/>
            </a:pPr>
            <a:r>
              <a:rPr lang="es-MX" sz="1800" dirty="0" smtClean="0">
                <a:latin typeface="Arial" charset="0"/>
              </a:rPr>
              <a:t>EN LOS SUPUESTOS DEL ART 42 Y 41 SE PODRA OPTAR</a:t>
            </a:r>
          </a:p>
          <a:p>
            <a:pPr algn="ctr" eaLnBrk="1" hangingPunct="1">
              <a:lnSpc>
                <a:spcPct val="80000"/>
              </a:lnSpc>
              <a:buFont typeface="Wingdings" pitchFamily="2" charset="2"/>
              <a:buNone/>
            </a:pPr>
            <a:r>
              <a:rPr lang="es-MX" sz="1800" dirty="0" smtClean="0">
                <a:latin typeface="Arial" charset="0"/>
              </a:rPr>
              <a:t>POR NO REALIZAR LA L. P. Y CELEBRAR CONTRATOS POR.</a:t>
            </a:r>
          </a:p>
          <a:p>
            <a:pPr algn="ctr" eaLnBrk="1" hangingPunct="1">
              <a:lnSpc>
                <a:spcPct val="80000"/>
              </a:lnSpc>
              <a:buFont typeface="Wingdings" pitchFamily="2" charset="2"/>
              <a:buNone/>
            </a:pPr>
            <a:endParaRPr lang="es-MX" sz="1800" dirty="0" smtClean="0">
              <a:latin typeface="Arial" charset="0"/>
            </a:endParaRPr>
          </a:p>
          <a:p>
            <a:pPr lvl="1" algn="ctr" eaLnBrk="1" hangingPunct="1">
              <a:lnSpc>
                <a:spcPct val="80000"/>
              </a:lnSpc>
            </a:pPr>
            <a:r>
              <a:rPr lang="es-MX" sz="1600" b="1" dirty="0" smtClean="0">
                <a:latin typeface="Arial" charset="0"/>
              </a:rPr>
              <a:t>INVITACIÓN A CUANDO MENOS TRES  </a:t>
            </a:r>
          </a:p>
          <a:p>
            <a:pPr lvl="1" algn="ctr" eaLnBrk="1" hangingPunct="1">
              <a:lnSpc>
                <a:spcPct val="80000"/>
              </a:lnSpc>
            </a:pPr>
            <a:r>
              <a:rPr lang="es-MX" sz="1600" b="1" dirty="0" smtClean="0">
                <a:latin typeface="Arial" charset="0"/>
              </a:rPr>
              <a:t>ADJUDICACIÓN DIRECTA.</a:t>
            </a:r>
          </a:p>
          <a:p>
            <a:pPr eaLnBrk="1" hangingPunct="1">
              <a:lnSpc>
                <a:spcPct val="80000"/>
              </a:lnSpc>
            </a:pPr>
            <a:endParaRPr lang="es-MX" sz="1800" dirty="0" smtClean="0">
              <a:latin typeface="Arial" charset="0"/>
            </a:endParaRPr>
          </a:p>
          <a:p>
            <a:pPr algn="ctr" eaLnBrk="1" hangingPunct="1">
              <a:lnSpc>
                <a:spcPct val="80000"/>
              </a:lnSpc>
              <a:buFont typeface="Wingdings" pitchFamily="2" charset="2"/>
              <a:buNone/>
            </a:pPr>
            <a:r>
              <a:rPr lang="es-MX" sz="1800" dirty="0" smtClean="0">
                <a:latin typeface="Arial" charset="0"/>
              </a:rPr>
              <a:t>DEBE FUNDARSE Y MOTIVARSE LA OPCIÓN POR ESCRITO </a:t>
            </a:r>
          </a:p>
          <a:p>
            <a:pPr algn="ctr" eaLnBrk="1" hangingPunct="1">
              <a:lnSpc>
                <a:spcPct val="80000"/>
              </a:lnSpc>
              <a:buFont typeface="Wingdings" pitchFamily="2" charset="2"/>
              <a:buNone/>
            </a:pPr>
            <a:r>
              <a:rPr lang="es-MX" sz="1800" dirty="0" smtClean="0">
                <a:latin typeface="Arial" charset="0"/>
              </a:rPr>
              <a:t>Y ELABORAR UN DICTAMEN.</a:t>
            </a:r>
          </a:p>
          <a:p>
            <a:pPr eaLnBrk="1" hangingPunct="1">
              <a:lnSpc>
                <a:spcPct val="80000"/>
              </a:lnSpc>
              <a:buFont typeface="Wingdings" pitchFamily="2" charset="2"/>
              <a:buNone/>
            </a:pPr>
            <a:endParaRPr lang="es-MX" sz="1800" dirty="0" smtClean="0">
              <a:latin typeface="Arial" charset="0"/>
            </a:endParaRPr>
          </a:p>
          <a:p>
            <a:pPr algn="ctr" eaLnBrk="1" hangingPunct="1">
              <a:lnSpc>
                <a:spcPct val="80000"/>
              </a:lnSpc>
              <a:buFont typeface="Wingdings" pitchFamily="2" charset="2"/>
              <a:buNone/>
            </a:pPr>
            <a:r>
              <a:rPr lang="es-MX" sz="1800" dirty="0" smtClean="0">
                <a:latin typeface="Arial" charset="0"/>
              </a:rPr>
              <a:t>INVITAR A PERSONAS QUE CUENTEN CON</a:t>
            </a:r>
          </a:p>
          <a:p>
            <a:pPr algn="ctr" eaLnBrk="1" hangingPunct="1">
              <a:lnSpc>
                <a:spcPct val="80000"/>
              </a:lnSpc>
              <a:buFont typeface="Wingdings" pitchFamily="2" charset="2"/>
              <a:buNone/>
            </a:pPr>
            <a:r>
              <a:rPr lang="es-MX" sz="1800" dirty="0" smtClean="0">
                <a:latin typeface="Arial" charset="0"/>
              </a:rPr>
              <a:t>CAPACIDAD DE RESPUESTA INMEDIATA.</a:t>
            </a:r>
          </a:p>
          <a:p>
            <a:pPr algn="ctr" eaLnBrk="1" hangingPunct="1">
              <a:lnSpc>
                <a:spcPct val="80000"/>
              </a:lnSpc>
              <a:buFont typeface="Wingdings" pitchFamily="2" charset="2"/>
              <a:buNone/>
            </a:pPr>
            <a:endParaRPr lang="es-MX" sz="1800" dirty="0" smtClean="0">
              <a:latin typeface="Arial" charset="0"/>
            </a:endParaRPr>
          </a:p>
          <a:p>
            <a:pPr algn="ctr" eaLnBrk="1" hangingPunct="1">
              <a:lnSpc>
                <a:spcPct val="80000"/>
              </a:lnSpc>
              <a:buFont typeface="Wingdings" pitchFamily="2" charset="2"/>
              <a:buNone/>
            </a:pPr>
            <a:r>
              <a:rPr lang="es-MX" sz="1800" dirty="0" smtClean="0">
                <a:latin typeface="Arial" charset="0"/>
              </a:rPr>
              <a:t>AVISAR AL OIC AL MES SIGUIENTE DE SU CONTRATACIÓN</a:t>
            </a:r>
          </a:p>
          <a:p>
            <a:pPr algn="ctr" eaLnBrk="1" hangingPunct="1">
              <a:lnSpc>
                <a:spcPct val="80000"/>
              </a:lnSpc>
              <a:buFont typeface="Wingdings" pitchFamily="2" charset="2"/>
              <a:buNone/>
            </a:pPr>
            <a:r>
              <a:rPr lang="es-MX" sz="1800" dirty="0" smtClean="0">
                <a:latin typeface="Arial" charset="0"/>
              </a:rPr>
              <a:t>SE EXCEPTUA LA FRACCIÓN IV FINES MILITARES</a:t>
            </a:r>
          </a:p>
          <a:p>
            <a:pPr eaLnBrk="1" hangingPunct="1">
              <a:lnSpc>
                <a:spcPct val="80000"/>
              </a:lnSpc>
              <a:buFont typeface="Wingdings" pitchFamily="2" charset="2"/>
              <a:buNone/>
            </a:pPr>
            <a:r>
              <a:rPr lang="es-MX" sz="1800" dirty="0" smtClean="0">
                <a:latin typeface="Arial" charset="0"/>
              </a:rPr>
              <a:t> </a:t>
            </a:r>
            <a:endParaRPr lang="es-ES" sz="1800" dirty="0" smtClean="0">
              <a:latin typeface="Arial" charset="0"/>
            </a:endParaRPr>
          </a:p>
        </p:txBody>
      </p:sp>
    </p:spTree>
    <p:extLst>
      <p:ext uri="{BB962C8B-B14F-4D97-AF65-F5344CB8AC3E}">
        <p14:creationId xmlns:p14="http://schemas.microsoft.com/office/powerpoint/2010/main" val="26546946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idx="4294967295"/>
          </p:nvPr>
        </p:nvSpPr>
        <p:spPr>
          <a:xfrm>
            <a:off x="446856" y="71438"/>
            <a:ext cx="8229600" cy="777875"/>
          </a:xfrm>
        </p:spPr>
        <p:txBody>
          <a:bodyPr>
            <a:normAutofit fontScale="90000"/>
          </a:bodyPr>
          <a:lstStyle/>
          <a:p>
            <a:pPr eaLnBrk="1" hangingPunct="1">
              <a:defRPr/>
            </a:pPr>
            <a:r>
              <a:rPr lang="es-ES" sz="3200" dirty="0" smtClean="0">
                <a:latin typeface="Arial" pitchFamily="34" charset="0"/>
              </a:rPr>
              <a:t>I3 Y AD ART.  42 OBRA </a:t>
            </a:r>
            <a:r>
              <a:rPr lang="es-ES" sz="3200" dirty="0" smtClean="0">
                <a:latin typeface="Arial" pitchFamily="34" charset="0"/>
              </a:rPr>
              <a:t>CAUSAS </a:t>
            </a:r>
            <a:r>
              <a:rPr lang="es-ES" sz="3200" dirty="0" smtClean="0">
                <a:latin typeface="Arial" pitchFamily="34" charset="0"/>
              </a:rPr>
              <a:t>ESPECIALES </a:t>
            </a:r>
            <a:r>
              <a:rPr lang="es-ES" sz="1000" dirty="0" smtClean="0">
                <a:latin typeface="Arial" pitchFamily="34" charset="0"/>
              </a:rPr>
              <a:t>(</a:t>
            </a:r>
          </a:p>
        </p:txBody>
      </p:sp>
      <p:sp>
        <p:nvSpPr>
          <p:cNvPr id="84995"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a:effectLst>
                  <a:outerShdw blurRad="38100" dist="38100" dir="2700000" algn="tl">
                    <a:srgbClr val="000000"/>
                  </a:outerShdw>
                </a:effectLst>
              </a:rPr>
              <a:t> </a:t>
            </a:r>
          </a:p>
        </p:txBody>
      </p:sp>
      <p:graphicFrame>
        <p:nvGraphicFramePr>
          <p:cNvPr id="1327108" name="Group 4"/>
          <p:cNvGraphicFramePr>
            <a:graphicFrameLocks noGrp="1"/>
          </p:cNvGraphicFramePr>
          <p:nvPr>
            <p:extLst/>
          </p:nvPr>
        </p:nvGraphicFramePr>
        <p:xfrm>
          <a:off x="468313" y="857250"/>
          <a:ext cx="8229600" cy="5883275"/>
        </p:xfrm>
        <a:graphic>
          <a:graphicData uri="http://schemas.openxmlformats.org/drawingml/2006/table">
            <a:tbl>
              <a:tblPr/>
              <a:tblGrid>
                <a:gridCol w="874712"/>
                <a:gridCol w="7354888"/>
              </a:tblGrid>
              <a:tr h="4572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962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SOLO PUEDE CELEBRARSE CON ESA PERSONA</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107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PELIGRE O SE ALTERE EL ORDEN SOCIAL, LA ECONOMIA, LOS SERVICIOS PUBLICOS, LA SALUBRIDAD, LA SEGURIDAD O EL AMBIENTE, COMO CONSECUENCIA DE CASO FORTUITO O DE FUERZA MAYOR</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059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III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CIRCUNSTANCIAS QUE PUEDAN CAUSAR PERDIDAS O COSTOS ADICIONALES IMPORTANTES DEBIDAMENTE JUSTIFICADOS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111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IV</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FINES MILITARES, </a:t>
                      </a:r>
                      <a:r>
                        <a:rPr kumimoji="0" lang="es-MX" sz="2000" b="0" i="0" u="sng" strike="noStrike" cap="none" normalizeH="0" baseline="0" dirty="0" smtClean="0">
                          <a:ln>
                            <a:noFill/>
                          </a:ln>
                          <a:solidFill>
                            <a:schemeClr val="tx1"/>
                          </a:solidFill>
                          <a:effectLst/>
                          <a:latin typeface="Arial" pitchFamily="34" charset="0"/>
                          <a:cs typeface="Arial" pitchFamily="34" charset="0"/>
                        </a:rPr>
                        <a:t>LA LP PONGA EN RIESGO LA SEGURIDAD NACIONAL O PÚBLICA</a:t>
                      </a:r>
                      <a:endParaRPr kumimoji="0" lang="es-ES" sz="2000" b="0" i="0" u="sng"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107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POR CASO FORTUITO O DE FUERZA MAYOR NO SEA POSIBLE LLEVAR UNA LICITACION PUBLICA EN EL TIEMPO REQUERIDO PARA ATENDER LA EVENTUALIDAD; LIMITARSE A LO ESTRICTAMENTE NECESARIO.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111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 HUBIERE RESCINDIDO EL CONTRATO ( DIFERENCIA DE PRECIO NO MAYOR AL 10% SEGUNDO LUGAR)</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1198607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467544" y="44624"/>
            <a:ext cx="8291513" cy="792162"/>
          </a:xfrm>
        </p:spPr>
        <p:txBody>
          <a:bodyPr/>
          <a:lstStyle/>
          <a:p>
            <a:pPr eaLnBrk="1" hangingPunct="1">
              <a:defRPr/>
            </a:pPr>
            <a:r>
              <a:rPr lang="es-ES" sz="3200" dirty="0" smtClean="0">
                <a:effectLst>
                  <a:outerShdw blurRad="38100" dist="38100" dir="2700000" algn="tl">
                    <a:srgbClr val="000000"/>
                  </a:outerShdw>
                </a:effectLst>
                <a:latin typeface="Arial" pitchFamily="34" charset="0"/>
              </a:rPr>
              <a:t>I3 Y AD ART. 42 </a:t>
            </a:r>
            <a:r>
              <a:rPr lang="es-ES" sz="3200" dirty="0" smtClean="0">
                <a:effectLst>
                  <a:outerShdw blurRad="38100" dist="38100" dir="2700000" algn="tl">
                    <a:srgbClr val="000000"/>
                  </a:outerShdw>
                </a:effectLst>
                <a:latin typeface="Arial" pitchFamily="34" charset="0"/>
              </a:rPr>
              <a:t>CAUSAS </a:t>
            </a:r>
            <a:r>
              <a:rPr lang="es-ES" sz="3200" dirty="0" smtClean="0">
                <a:effectLst>
                  <a:outerShdw blurRad="38100" dist="38100" dir="2700000" algn="tl">
                    <a:srgbClr val="000000"/>
                  </a:outerShdw>
                </a:effectLst>
                <a:latin typeface="Arial" pitchFamily="34" charset="0"/>
              </a:rPr>
              <a:t>ESPECIALES</a:t>
            </a:r>
          </a:p>
        </p:txBody>
      </p:sp>
      <p:sp>
        <p:nvSpPr>
          <p:cNvPr id="86019"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a:effectLst>
                  <a:outerShdw blurRad="38100" dist="38100" dir="2700000" algn="tl">
                    <a:srgbClr val="000000"/>
                  </a:outerShdw>
                </a:effectLst>
              </a:rPr>
              <a:t> </a:t>
            </a:r>
          </a:p>
        </p:txBody>
      </p:sp>
      <p:graphicFrame>
        <p:nvGraphicFramePr>
          <p:cNvPr id="1329156" name="Group 4"/>
          <p:cNvGraphicFramePr>
            <a:graphicFrameLocks noGrp="1"/>
          </p:cNvGraphicFramePr>
          <p:nvPr>
            <p:extLst/>
          </p:nvPr>
        </p:nvGraphicFramePr>
        <p:xfrm>
          <a:off x="468313" y="928688"/>
          <a:ext cx="8318500" cy="5707063"/>
        </p:xfrm>
        <a:graphic>
          <a:graphicData uri="http://schemas.openxmlformats.org/drawingml/2006/table">
            <a:tbl>
              <a:tblPr/>
              <a:tblGrid>
                <a:gridCol w="884237"/>
                <a:gridCol w="7434263"/>
              </a:tblGrid>
              <a:tr h="4730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0" i="0" u="none" strike="noStrike" cap="none" normalizeH="0" baseline="0" dirty="0" smtClean="0">
                          <a:ln>
                            <a:noFill/>
                          </a:ln>
                          <a:solidFill>
                            <a:schemeClr val="tx1"/>
                          </a:solidFill>
                          <a:effectLst/>
                          <a:latin typeface="Arial" pitchFamily="34" charset="0"/>
                          <a:cs typeface="Arial" pitchFamily="34" charset="0"/>
                        </a:rPr>
                        <a:t>frac.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0" i="0" u="none" strike="noStrike" cap="none" normalizeH="0" baseline="0" dirty="0" smtClean="0">
                          <a:ln>
                            <a:noFill/>
                          </a:ln>
                          <a:solidFill>
                            <a:schemeClr val="tx1"/>
                          </a:solidFill>
                          <a:effectLst/>
                          <a:latin typeface="Arial" pitchFamily="34" charset="0"/>
                          <a:cs typeface="Arial" pitchFamily="34" charset="0"/>
                        </a:rPr>
                        <a:t>CAUSA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016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 REALICE UNA LICITACIÓN PÚBLICA QUE HAYA SIDO DECLARADA DESIERTA, </a:t>
                      </a:r>
                      <a:r>
                        <a:rPr kumimoji="0" lang="es-MX" sz="2000" b="0" i="0" u="sng" strike="noStrike" cap="none" normalizeH="0" baseline="0" dirty="0" smtClean="0">
                          <a:ln>
                            <a:noFill/>
                          </a:ln>
                          <a:solidFill>
                            <a:schemeClr val="tx1"/>
                          </a:solidFill>
                          <a:effectLst/>
                          <a:latin typeface="Arial" pitchFamily="34" charset="0"/>
                          <a:cs typeface="Arial" pitchFamily="34" charset="0"/>
                        </a:rPr>
                        <a:t>MANTENIENDO LOS REQUISITOS DE LA CONVOCATORIA , INCLUYENDO INCUMPLIMIENTOS</a:t>
                      </a:r>
                      <a:endParaRPr kumimoji="0" lang="es-ES" sz="2000" b="0" i="0" u="sng"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54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TRABAJOS DE MANTENIMIENTO, RESTAURACIÓN, REPARACIÓN Y DEMOLICIÓN DE INMUEBLES, DONDE NO ES POSIBLE PRECISAR SU ALCANCE, CATALOGO, ESPECIFICACIONES , CANTIDADES Y PROGRAMAS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95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MANO DE OBRA CAMPESINA</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382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SERVICIOS RELACIONADOS CON LA OBRA PÚBLICA, PRESTADOS POR UNA PERSONA FÍSICA, QUE SEA ELLA SOLA.</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16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XI</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SERVICIOS DE CONSULTORÍA, ASESORÍAS, O INVESTIGACIONES </a:t>
                      </a:r>
                      <a:r>
                        <a:rPr kumimoji="0" lang="es-MX" sz="2000" b="0" i="0" u="none" strike="noStrike" cap="none" normalizeH="0" baseline="0" dirty="0" smtClean="0">
                          <a:ln>
                            <a:noFill/>
                          </a:ln>
                          <a:solidFill>
                            <a:schemeClr val="bg1"/>
                          </a:solidFill>
                          <a:effectLst/>
                          <a:latin typeface="Arial" pitchFamily="34" charset="0"/>
                          <a:cs typeface="Arial" pitchFamily="34" charset="0"/>
                        </a:rPr>
                        <a:t> </a:t>
                      </a:r>
                      <a:r>
                        <a:rPr kumimoji="0" lang="es-MX" sz="2000" b="0" i="0" u="none" strike="noStrike" cap="none" normalizeH="0" baseline="0" dirty="0" smtClean="0">
                          <a:ln>
                            <a:noFill/>
                          </a:ln>
                          <a:solidFill>
                            <a:schemeClr val="tx1"/>
                          </a:solidFill>
                          <a:effectLst/>
                          <a:latin typeface="Arial" pitchFamily="34" charset="0"/>
                          <a:cs typeface="Arial" pitchFamily="34" charset="0"/>
                        </a:rPr>
                        <a:t>INVITACIÓN A TRES, SOLO QUE SEA RESERVADO PODRÁ SER DIRECTA</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0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TRABAJOS A TITULO DE DACIÓN EN PAGO.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2641203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467544" y="44624"/>
            <a:ext cx="8291513" cy="792162"/>
          </a:xfrm>
        </p:spPr>
        <p:txBody>
          <a:bodyPr/>
          <a:lstStyle/>
          <a:p>
            <a:pPr eaLnBrk="1" hangingPunct="1">
              <a:defRPr/>
            </a:pPr>
            <a:r>
              <a:rPr lang="es-ES" sz="3200" dirty="0" smtClean="0">
                <a:effectLst>
                  <a:outerShdw blurRad="38100" dist="38100" dir="2700000" algn="tl">
                    <a:srgbClr val="000000"/>
                  </a:outerShdw>
                </a:effectLst>
                <a:latin typeface="Arial" pitchFamily="34" charset="0"/>
              </a:rPr>
              <a:t>I3 Y AD ART. 42 CUSAS ESPECIALES</a:t>
            </a:r>
          </a:p>
        </p:txBody>
      </p:sp>
      <p:sp>
        <p:nvSpPr>
          <p:cNvPr id="86019"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a:effectLst>
                  <a:outerShdw blurRad="38100" dist="38100" dir="2700000" algn="tl">
                    <a:srgbClr val="000000"/>
                  </a:outerShdw>
                </a:effectLst>
              </a:rPr>
              <a:t> </a:t>
            </a:r>
          </a:p>
        </p:txBody>
      </p:sp>
      <p:graphicFrame>
        <p:nvGraphicFramePr>
          <p:cNvPr id="1331204" name="Group 4"/>
          <p:cNvGraphicFramePr>
            <a:graphicFrameLocks noGrp="1"/>
          </p:cNvGraphicFramePr>
          <p:nvPr>
            <p:extLst/>
          </p:nvPr>
        </p:nvGraphicFramePr>
        <p:xfrm>
          <a:off x="468313" y="928688"/>
          <a:ext cx="8318500" cy="5594350"/>
        </p:xfrm>
        <a:graphic>
          <a:graphicData uri="http://schemas.openxmlformats.org/drawingml/2006/table">
            <a:tbl>
              <a:tblPr/>
              <a:tblGrid>
                <a:gridCol w="884237"/>
                <a:gridCol w="7434263"/>
              </a:tblGrid>
              <a:tr h="47312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737557">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XIII</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CUANDO SE ACREDITE LA ALIANZA  ESTRATEGICA QUE LLEVEN ACABO LAS DEPENDENCIAS  Y ENTIDADES CON PERSONAS FISICAS O MORALES DE DICADAS A LA INGENIERIA, LA INVESTIGACIÓN Y A LA TRANFERENCIA Y DESARROLLO DE TECNOLOGIA, AFIN DE APLICAR LAS INNOVACIONES TECNOLOGICAS EN LA INFRAESTRUCTURA NACIONAL</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8366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XIV</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SERVICIOS PARA ELABORAR O CONCLUIR , PLANES O PROGRAMAS, ESTUDIOS  NECESARIOS QUE PERMITAN   LA REALIZACIÓN DE LA LICITACIÓN PÚBLICA PARA LA EJECUCIÓN DE LAS OBRAS PÚBLICAS ASOCIADAS A PROYECTOS DE INFRAESTRUCTURA.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SIEMPRE Y CUANDO EL PRECIO DE LOS MISMOS NO SEA MAYOR AL 4% DEL MONTO TOTAL DEL PROYECTO, CUYA EJECUCIÓN SE PRETENDA LICITAR O BIEN AL MONTO DE 40 MDP, LO QUE RESULTE MENOR, DEBIENDO ADJUDICAR DIRECTAMENTE EL CONTRATO RESPECTIVO, LA INFORMACIÓN NO PODRA SER RSERVADA</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0656708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idx="4294967295"/>
          </p:nvPr>
        </p:nvSpPr>
        <p:spPr>
          <a:xfrm>
            <a:off x="323850" y="188913"/>
            <a:ext cx="8686800" cy="569912"/>
          </a:xfrm>
        </p:spPr>
        <p:txBody>
          <a:bodyPr>
            <a:normAutofit fontScale="90000"/>
          </a:bodyPr>
          <a:lstStyle/>
          <a:p>
            <a:pPr eaLnBrk="1" hangingPunct="1">
              <a:defRPr/>
            </a:pPr>
            <a:r>
              <a:rPr lang="es-ES" sz="2800" dirty="0" smtClean="0"/>
              <a:t>ADJ. DIRECTAS E INVITACIÓN A TRES  ART. 41 ADQUISICIONES CAUSAS ESPECIALES</a:t>
            </a:r>
          </a:p>
        </p:txBody>
      </p:sp>
      <p:sp>
        <p:nvSpPr>
          <p:cNvPr id="84995"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smtClean="0">
                <a:effectLst>
                  <a:outerShdw blurRad="38100" dist="38100" dir="2700000" algn="tl">
                    <a:srgbClr val="000000"/>
                  </a:outerShdw>
                </a:effectLst>
              </a:rPr>
              <a:t> </a:t>
            </a:r>
          </a:p>
        </p:txBody>
      </p:sp>
      <p:graphicFrame>
        <p:nvGraphicFramePr>
          <p:cNvPr id="170009" name="Group 25"/>
          <p:cNvGraphicFramePr>
            <a:graphicFrameLocks noGrp="1"/>
          </p:cNvGraphicFramePr>
          <p:nvPr>
            <p:extLst/>
          </p:nvPr>
        </p:nvGraphicFramePr>
        <p:xfrm>
          <a:off x="468313" y="979488"/>
          <a:ext cx="8229600" cy="5761038"/>
        </p:xfrm>
        <a:graphic>
          <a:graphicData uri="http://schemas.openxmlformats.org/drawingml/2006/table">
            <a:tbl>
              <a:tblPr/>
              <a:tblGrid>
                <a:gridCol w="874712"/>
                <a:gridCol w="7354888"/>
              </a:tblGrid>
              <a:tr h="4571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charset="0"/>
                          <a:cs typeface="Arial" charset="0"/>
                        </a:rPr>
                        <a:t>frac.</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charset="0"/>
                          <a:cs typeface="Arial" charset="0"/>
                        </a:rPr>
                        <a:t>CAUSA</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7373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1800" b="0" i="0" u="none" strike="noStrike" cap="none" normalizeH="0" baseline="0" dirty="0" smtClean="0">
                          <a:ln>
                            <a:noFill/>
                          </a:ln>
                          <a:solidFill>
                            <a:schemeClr val="tx1"/>
                          </a:solidFill>
                          <a:effectLst/>
                          <a:latin typeface="Arial" charset="0"/>
                          <a:cs typeface="Arial" charset="0"/>
                        </a:rPr>
                        <a:t>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Arial" charset="0"/>
                        <a:buNone/>
                        <a:tabLst/>
                      </a:pPr>
                      <a:r>
                        <a:rPr kumimoji="0" lang="es-ES" sz="1800" b="0" i="0" u="none" strike="noStrike" cap="none" normalizeH="0" baseline="0" dirty="0" smtClean="0">
                          <a:ln>
                            <a:noFill/>
                          </a:ln>
                          <a:solidFill>
                            <a:schemeClr val="tx1"/>
                          </a:solidFill>
                          <a:effectLst/>
                          <a:latin typeface="Arial" charset="0"/>
                          <a:cs typeface="Arial" charset="0"/>
                        </a:rPr>
                        <a:t> NO EXISTAN BIENES O SERVICIOS ALTERNATIVOS O SUSTITUTOS TÉCNICAMENTE RAZONABLES, O BIEN, QUE EN EL MERCADO SOLO EXISTE UN SOLO OFERENTE, O SE TRATE DE UNA PERSONA QUE POSEE LA TITULARIDAD  O EL LICENCIAMIENTO EXCLUSIVO, O POR TRATARSE DE OBRAS DE ARTE.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877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1800" b="0" i="0" u="none" strike="noStrike" cap="none" normalizeH="0" baseline="0" dirty="0" smtClean="0">
                          <a:ln>
                            <a:noFill/>
                          </a:ln>
                          <a:solidFill>
                            <a:schemeClr val="tx1"/>
                          </a:solidFill>
                          <a:effectLst/>
                          <a:latin typeface="Arial" charset="0"/>
                          <a:cs typeface="Arial" charset="0"/>
                        </a:rPr>
                        <a:t>II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charset="0"/>
                          <a:cs typeface="Arial" charset="0"/>
                        </a:rPr>
                        <a:t>PELIGRE O SE ALTERE EL ORDEN SOCIAL, LA ECONOMÍA, LOS SERVICIOS PÚBLICOS, LA SALUBRIDAD, LA SEGURIDAD O EL AMBIENTE, COMO CONSECUENCIA DE CASO FORTUITO O DE FUERZA MAYOR  (RAU)</a:t>
                      </a:r>
                      <a:endParaRPr kumimoji="0" lang="es-ES" sz="1800" b="0" i="0" u="none" strike="noStrike" cap="none" normalizeH="0" baseline="0" dirty="0" smtClean="0">
                        <a:ln>
                          <a:noFill/>
                        </a:ln>
                        <a:solidFill>
                          <a:schemeClr val="tx1"/>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143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1800" b="0" i="0" u="none" strike="noStrike" cap="none" normalizeH="0" baseline="0" dirty="0" smtClean="0">
                          <a:ln>
                            <a:noFill/>
                          </a:ln>
                          <a:solidFill>
                            <a:schemeClr val="tx1"/>
                          </a:solidFill>
                          <a:effectLst/>
                          <a:latin typeface="Arial" charset="0"/>
                          <a:cs typeface="Arial" charset="0"/>
                        </a:rPr>
                        <a:t>III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charset="0"/>
                          <a:cs typeface="Arial" charset="0"/>
                        </a:rPr>
                        <a:t>EXISTAN CIRCUNSTANCIAS QUE PUEDAN CAUSAR PERDIDAS O COSTOS ADICIONALES IMPORTANTES, CUANTIFICADOS Y JUSTIFICADOS.</a:t>
                      </a:r>
                      <a:endParaRPr kumimoji="0" lang="es-ES" sz="1800" b="0" i="0" u="none" strike="noStrike" cap="none" normalizeH="0" baseline="0" dirty="0" smtClean="0">
                        <a:ln>
                          <a:noFill/>
                        </a:ln>
                        <a:solidFill>
                          <a:schemeClr val="tx1"/>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6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1800" b="0" i="0" u="none" strike="noStrike" cap="none" normalizeH="0" baseline="0" dirty="0" smtClean="0">
                          <a:ln>
                            <a:noFill/>
                          </a:ln>
                          <a:solidFill>
                            <a:schemeClr val="tx1"/>
                          </a:solidFill>
                          <a:effectLst/>
                          <a:latin typeface="Arial" charset="0"/>
                          <a:cs typeface="Arial" charset="0"/>
                        </a:rPr>
                        <a:t>IV</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charset="0"/>
                          <a:cs typeface="Arial" charset="0"/>
                        </a:rPr>
                        <a:t>FINES MILITARES O PARA LA ARMADA O SU CONTRATACIÓN A TRAVÉS DE LICITACIÓN PÚBLICA PONGA EN RIESGO LA SEGURIDAD NACIONAL O LA SEGURIDAD PÚBLICA, NO QUEDAN COMPRENDIDOS LOS REQUERIMIENTOS ADMINISTRATIVOS (RAU)</a:t>
                      </a:r>
                      <a:endParaRPr kumimoji="0" lang="es-ES" sz="1800" b="0" i="0" u="none" strike="noStrike" cap="none" normalizeH="0" baseline="0" dirty="0" smtClean="0">
                        <a:ln>
                          <a:noFill/>
                        </a:ln>
                        <a:solidFill>
                          <a:schemeClr val="tx1"/>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583007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611560" y="548680"/>
            <a:ext cx="8137525" cy="2308324"/>
          </a:xfrm>
          <a:prstGeom prst="rect">
            <a:avLst/>
          </a:prstGeom>
          <a:solidFill>
            <a:schemeClr val="bg1"/>
          </a:solidFill>
          <a:ln w="9525">
            <a:noFill/>
            <a:miter lim="800000"/>
            <a:headEnd/>
            <a:tailEnd/>
          </a:ln>
        </p:spPr>
        <p:txBody>
          <a:bodyPr wrap="square">
            <a:spAutoFit/>
          </a:bodyPr>
          <a:lstStyle/>
          <a:p>
            <a:pPr algn="just"/>
            <a:r>
              <a:rPr lang="es-ES" dirty="0"/>
              <a:t>Una aspiración relevante de los Estados nacionales es propiciar bienestar a la sociedad. Al efecto, los instrumentos de las finanzas públicas, a través del manejo del ingreso y gasto, son referentes contundentes de esa aspiración de bienestar social. </a:t>
            </a:r>
            <a:endParaRPr lang="es-ES" dirty="0" smtClean="0"/>
          </a:p>
          <a:p>
            <a:pPr algn="just"/>
            <a:endParaRPr lang="es-ES" dirty="0"/>
          </a:p>
          <a:p>
            <a:pPr algn="just"/>
            <a:r>
              <a:rPr lang="es-ES" dirty="0" smtClean="0"/>
              <a:t>La </a:t>
            </a:r>
            <a:r>
              <a:rPr lang="es-ES" dirty="0" smtClean="0"/>
              <a:t>utilización correcta de los recursos públicos, para </a:t>
            </a:r>
            <a:r>
              <a:rPr lang="es-ES" dirty="0"/>
              <a:t>atender las necesidades básicas de la población: salud, ingreso, seguridad, entre otras, </a:t>
            </a:r>
            <a:r>
              <a:rPr lang="es-ES" dirty="0" smtClean="0"/>
              <a:t>debe reflejar </a:t>
            </a:r>
            <a:r>
              <a:rPr lang="es-ES" dirty="0"/>
              <a:t>el interés del Estado por impactar en el desarrollo humano de las personas.</a:t>
            </a:r>
            <a:endParaRPr lang="es-MX" dirty="0"/>
          </a:p>
          <a:p>
            <a:pPr algn="just"/>
            <a:r>
              <a:rPr lang="es-ES" dirty="0"/>
              <a:t> </a:t>
            </a:r>
            <a:endParaRPr lang="es-MX" dirty="0"/>
          </a:p>
        </p:txBody>
      </p:sp>
      <p:sp>
        <p:nvSpPr>
          <p:cNvPr id="14339" name="Text Box 4"/>
          <p:cNvSpPr txBox="1">
            <a:spLocks noChangeArrowheads="1"/>
          </p:cNvSpPr>
          <p:nvPr/>
        </p:nvSpPr>
        <p:spPr bwMode="auto">
          <a:xfrm>
            <a:off x="683568"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Aspiración gubernamental</a:t>
            </a:r>
            <a:endParaRPr lang="es-ES" sz="2400" dirty="0"/>
          </a:p>
        </p:txBody>
      </p:sp>
      <p:pic>
        <p:nvPicPr>
          <p:cNvPr id="9218" name="Picture 2" descr="fami_xoptimizadax_1--644x362.jpg (644×3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36" y="3077293"/>
            <a:ext cx="6134100"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1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395288" y="-171450"/>
            <a:ext cx="8291512" cy="792163"/>
          </a:xfrm>
        </p:spPr>
        <p:txBody>
          <a:bodyPr>
            <a:normAutofit/>
          </a:bodyPr>
          <a:lstStyle/>
          <a:p>
            <a:pPr eaLnBrk="1" hangingPunct="1">
              <a:defRPr/>
            </a:pPr>
            <a:r>
              <a:rPr lang="es-ES" sz="2800" dirty="0" smtClean="0"/>
              <a:t>ADJ. DIRECTAS ART. 41 CUSAS ESPECIALES</a:t>
            </a:r>
          </a:p>
        </p:txBody>
      </p:sp>
      <p:graphicFrame>
        <p:nvGraphicFramePr>
          <p:cNvPr id="1690645" name="Group 21"/>
          <p:cNvGraphicFramePr>
            <a:graphicFrameLocks noGrp="1"/>
          </p:cNvGraphicFramePr>
          <p:nvPr>
            <p:extLst/>
          </p:nvPr>
        </p:nvGraphicFramePr>
        <p:xfrm>
          <a:off x="500063" y="549275"/>
          <a:ext cx="8207375" cy="6137301"/>
        </p:xfrm>
        <a:graphic>
          <a:graphicData uri="http://schemas.openxmlformats.org/drawingml/2006/table">
            <a:tbl>
              <a:tblPr/>
              <a:tblGrid>
                <a:gridCol w="873125"/>
                <a:gridCol w="7334250"/>
              </a:tblGrid>
              <a:tr h="46815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20116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V</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DERIVADO DE CASO FORTUITO O DE FUERZA MAYOR NO SEA POSIBLE OBTENER BIENES O SERVICIOS MEDIANTE UNA LICITACIÓN PÚBLICA EN EL TIEMPO REQUERIDO PARA ATENDER LA EVENTUALIDAD DE QUE SE TRATE, EN ESTE SUPUESTO LAS CANTIDADES O CONCEPTOS DEBERÁN LIMITARSE A LO ESTRICTAMENTE NECESARIO PARA AFRONTARLA. (RAU)</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105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SE HAYA RESCINDIDO UN CONTRATO ADJUDICADO A TRAVÉS DE LICITACIÓN PÚBLICA CONTRATO, SEGUNDO LUGAR ( DIFERENCIA DE PRECIO O PUNTOS NO MAYOR AL 10%) (RAU)</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68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VII</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1800" b="0" i="0" u="none" strike="noStrike" cap="none" normalizeH="0" baseline="0" dirty="0" smtClean="0">
                          <a:ln>
                            <a:noFill/>
                          </a:ln>
                          <a:solidFill>
                            <a:schemeClr val="tx1"/>
                          </a:solidFill>
                          <a:effectLst/>
                          <a:latin typeface="Arial" pitchFamily="34" charset="0"/>
                          <a:cs typeface="Arial" pitchFamily="34" charset="0"/>
                        </a:rPr>
                        <a:t>SE HAYA DECLARADO DESIERTA UNA LICITACIÓN PÚBLICA, SIEMPRE QUE SE MANTENGAN LOS REQUISITOS ESTABLECIDOS EN LA CONVOCATORIA A LA LICITACIÓN CUYO INCUMPLIMIENTO HAY SIDO CONSIDERADO COMO CAUSA DE DESECHAMIENTO PORQUE AFECTA DIRECTAMENTE LA SOLVENCIA DE LAS PROPOSICIONES. (RAU) </a:t>
                      </a:r>
                      <a:r>
                        <a:rPr kumimoji="0" lang="es-MX" sz="1800" b="1" i="0" u="none" strike="noStrike" cap="none" normalizeH="0" baseline="0" dirty="0" smtClean="0">
                          <a:ln>
                            <a:noFill/>
                          </a:ln>
                          <a:solidFill>
                            <a:schemeClr val="tx1"/>
                          </a:solidFill>
                          <a:effectLst/>
                          <a:latin typeface="Tahoma" pitchFamily="34" charset="0"/>
                          <a:cs typeface="Arial" pitchFamily="34" charset="0"/>
                        </a:rPr>
                        <a:t>(PI3).</a:t>
                      </a:r>
                      <a:r>
                        <a:rPr kumimoji="0" lang="es-MX" sz="1800" b="0" i="0" u="none" strike="noStrike" cap="none" normalizeH="0" baseline="0" dirty="0" smtClean="0">
                          <a:ln>
                            <a:noFill/>
                          </a:ln>
                          <a:solidFill>
                            <a:schemeClr val="tx1"/>
                          </a:solidFill>
                          <a:effectLst/>
                          <a:latin typeface="Tahoma" pitchFamily="34" charset="0"/>
                          <a:cs typeface="Arial" pitchFamily="34" charset="0"/>
                        </a:rPr>
                        <a:t> </a:t>
                      </a:r>
                      <a:endParaRPr kumimoji="0" lang="es-ES" sz="1800" b="0" i="0" u="none" strike="noStrike" cap="none" normalizeH="0" baseline="0" dirty="0" smtClean="0">
                        <a:ln>
                          <a:noFill/>
                        </a:ln>
                        <a:solidFill>
                          <a:schemeClr val="tx1"/>
                        </a:solidFill>
                        <a:effectLst/>
                        <a:latin typeface="Tahoma" pitchFamily="34" charset="0"/>
                        <a:cs typeface="Arial" pitchFamily="34" charset="0"/>
                      </a:endParaRP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12745707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395288" y="260350"/>
            <a:ext cx="8291512" cy="792163"/>
          </a:xfrm>
        </p:spPr>
        <p:txBody>
          <a:bodyPr>
            <a:normAutofit/>
          </a:bodyPr>
          <a:lstStyle/>
          <a:p>
            <a:pPr eaLnBrk="1" hangingPunct="1">
              <a:defRPr/>
            </a:pPr>
            <a:r>
              <a:rPr lang="es-ES" sz="2800" dirty="0" smtClean="0"/>
              <a:t>ADJ. DIRECTAS ART. 41 CUSAS ESPECIALES</a:t>
            </a:r>
          </a:p>
        </p:txBody>
      </p:sp>
      <p:sp>
        <p:nvSpPr>
          <p:cNvPr id="86019" name="Rectangle 3"/>
          <p:cNvSpPr>
            <a:spLocks noGrp="1" noChangeArrowheads="1"/>
          </p:cNvSpPr>
          <p:nvPr>
            <p:ph type="body" idx="4294967295"/>
          </p:nvPr>
        </p:nvSpPr>
        <p:spPr>
          <a:xfrm>
            <a:off x="0" y="1628775"/>
            <a:ext cx="8229600" cy="4525963"/>
          </a:xfrm>
        </p:spPr>
        <p:txBody>
          <a:bodyPr/>
          <a:lstStyle/>
          <a:p>
            <a:pPr eaLnBrk="1" hangingPunct="1">
              <a:buFont typeface="Wingdings" pitchFamily="2" charset="2"/>
              <a:buNone/>
              <a:defRPr/>
            </a:pPr>
            <a:r>
              <a:rPr lang="es-ES" dirty="0" smtClean="0">
                <a:effectLst>
                  <a:outerShdw blurRad="38100" dist="38100" dir="2700000" algn="tl">
                    <a:srgbClr val="000000"/>
                  </a:outerShdw>
                </a:effectLst>
              </a:rPr>
              <a:t> </a:t>
            </a:r>
          </a:p>
        </p:txBody>
      </p:sp>
      <p:graphicFrame>
        <p:nvGraphicFramePr>
          <p:cNvPr id="1692693" name="Group 21"/>
          <p:cNvGraphicFramePr>
            <a:graphicFrameLocks noGrp="1"/>
          </p:cNvGraphicFramePr>
          <p:nvPr>
            <p:extLst/>
          </p:nvPr>
        </p:nvGraphicFramePr>
        <p:xfrm>
          <a:off x="500063" y="1000125"/>
          <a:ext cx="8207375" cy="5619750"/>
        </p:xfrm>
        <a:graphic>
          <a:graphicData uri="http://schemas.openxmlformats.org/drawingml/2006/table">
            <a:tbl>
              <a:tblPr/>
              <a:tblGrid>
                <a:gridCol w="873125"/>
                <a:gridCol w="7334250"/>
              </a:tblGrid>
              <a:tr h="4683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1278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VIII</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EXISTAN RAZONES JUSTIFICADAS PARA LA ADQUISICIÓN O ARRENDAMIENTO DE BIENES DE MARCA DETERMINADA </a:t>
                      </a:r>
                      <a:r>
                        <a:rPr kumimoji="0" lang="es-MX" sz="2800" b="1" i="0" u="none" strike="noStrike" cap="none" normalizeH="0" baseline="0" dirty="0" smtClean="0">
                          <a:ln>
                            <a:noFill/>
                          </a:ln>
                          <a:solidFill>
                            <a:schemeClr val="tx1"/>
                          </a:solidFill>
                          <a:effectLst/>
                          <a:latin typeface="Tahoma" pitchFamily="34" charset="0"/>
                          <a:cs typeface="Arial" pitchFamily="34" charset="0"/>
                        </a:rPr>
                        <a:t>(PI3).</a:t>
                      </a:r>
                      <a:r>
                        <a:rPr kumimoji="0" lang="es-MX" sz="2800" b="0" i="0" u="none" strike="noStrike" cap="none" normalizeH="0" baseline="0" dirty="0" smtClean="0">
                          <a:ln>
                            <a:noFill/>
                          </a:ln>
                          <a:solidFill>
                            <a:schemeClr val="tx1"/>
                          </a:solidFill>
                          <a:effectLst/>
                          <a:latin typeface="Tahoma" pitchFamily="34" charset="0"/>
                          <a:cs typeface="Arial" pitchFamily="34" charset="0"/>
                        </a:rPr>
                        <a:t> </a:t>
                      </a:r>
                      <a:endParaRPr kumimoji="0" lang="es-ES" sz="2800" b="0" i="0" u="none" strike="noStrike" cap="none" normalizeH="0" baseline="0" dirty="0" smtClean="0">
                        <a:ln>
                          <a:noFill/>
                        </a:ln>
                        <a:solidFill>
                          <a:schemeClr val="tx1"/>
                        </a:solidFill>
                        <a:effectLst/>
                        <a:latin typeface="Tahoma" pitchFamily="34" charset="0"/>
                        <a:cs typeface="Arial"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032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IX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Arial" pitchFamily="34" charset="0"/>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ADQUISICIÓN DE BIENES PERECEDEROS, GRANOS Y PRODUCTOS ALIMENTICIOS BÁSICOS O SEMIPROCESADOS, SEMOVIENTES . </a:t>
                      </a:r>
                      <a:r>
                        <a:rPr kumimoji="0" lang="es-MX" sz="1800" b="0" i="0" u="none" strike="noStrike" cap="none" normalizeH="0" baseline="0" dirty="0" smtClean="0">
                          <a:ln>
                            <a:noFill/>
                          </a:ln>
                          <a:solidFill>
                            <a:schemeClr val="tx1"/>
                          </a:solidFill>
                          <a:effectLst/>
                          <a:latin typeface="Arial" pitchFamily="34" charset="0"/>
                          <a:cs typeface="Arial" pitchFamily="34" charset="0"/>
                        </a:rPr>
                        <a:t>(RAU) </a:t>
                      </a:r>
                      <a:r>
                        <a:rPr kumimoji="0" lang="es-MX" sz="2800" b="1" i="0" u="none" strike="noStrike" cap="none" normalizeH="0" baseline="0" dirty="0" smtClean="0">
                          <a:ln>
                            <a:noFill/>
                          </a:ln>
                          <a:solidFill>
                            <a:schemeClr val="tx1"/>
                          </a:solidFill>
                          <a:effectLst/>
                          <a:latin typeface="Tahoma" pitchFamily="34" charset="0"/>
                          <a:cs typeface="Arial" pitchFamily="34" charset="0"/>
                        </a:rPr>
                        <a:t>(PI3).</a:t>
                      </a:r>
                      <a:r>
                        <a:rPr kumimoji="0" lang="es-MX" sz="2800" b="0" i="0" u="none" strike="noStrike" cap="none" normalizeH="0" baseline="0" dirty="0" smtClean="0">
                          <a:ln>
                            <a:noFill/>
                          </a:ln>
                          <a:solidFill>
                            <a:schemeClr val="tx1"/>
                          </a:solidFill>
                          <a:effectLst/>
                          <a:latin typeface="Tahom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Arial" pitchFamily="34" charset="0"/>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ADQUISICIONES DE BIENES USADOS O RECONSTRUIDOS, PRECIO NO MAYOR AL AVALUO (12 BIS)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3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X</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SERVICIOS DE CONSULTORÍA, ASESORÍAS,   ESTUDIOS O INVESTIGACIONES (CAPACITACIÓN), INVITACIÓN A TRES, SOLO QUE SEA RESERVADO PODRÁ SER DIRECTO. INCLUIR INSTITUCIONES PÚBLICAS O PRIVADAS DE EDUCACIÓN SUPERIOR Y CENTROS PÚBLICOS DE INVESTIGACIÓN.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39498275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395288" y="-171450"/>
            <a:ext cx="8291512" cy="792163"/>
          </a:xfrm>
        </p:spPr>
        <p:txBody>
          <a:bodyPr>
            <a:normAutofit/>
          </a:bodyPr>
          <a:lstStyle/>
          <a:p>
            <a:pPr eaLnBrk="1" hangingPunct="1">
              <a:defRPr/>
            </a:pPr>
            <a:r>
              <a:rPr lang="es-ES" sz="2800" dirty="0" smtClean="0"/>
              <a:t>ADJ. DIRECTAS ART. 41 CUSAS ESPECIALES</a:t>
            </a:r>
          </a:p>
        </p:txBody>
      </p:sp>
      <p:sp>
        <p:nvSpPr>
          <p:cNvPr id="86019"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smtClean="0">
                <a:effectLst>
                  <a:outerShdw blurRad="38100" dist="38100" dir="2700000" algn="tl">
                    <a:srgbClr val="000000"/>
                  </a:outerShdw>
                </a:effectLst>
              </a:rPr>
              <a:t> </a:t>
            </a:r>
          </a:p>
        </p:txBody>
      </p:sp>
      <p:graphicFrame>
        <p:nvGraphicFramePr>
          <p:cNvPr id="1694747" name="Group 27"/>
          <p:cNvGraphicFramePr>
            <a:graphicFrameLocks noGrp="1"/>
          </p:cNvGraphicFramePr>
          <p:nvPr>
            <p:extLst/>
          </p:nvPr>
        </p:nvGraphicFramePr>
        <p:xfrm>
          <a:off x="500063" y="549275"/>
          <a:ext cx="8207375" cy="6167544"/>
        </p:xfrm>
        <a:graphic>
          <a:graphicData uri="http://schemas.openxmlformats.org/drawingml/2006/table">
            <a:tbl>
              <a:tblPr/>
              <a:tblGrid>
                <a:gridCol w="873125"/>
                <a:gridCol w="7334250"/>
              </a:tblGrid>
              <a:tr h="46804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8228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CON CAMPESINOS O GRUPOS URBANOS MARGINADOS</a:t>
                      </a:r>
                      <a:r>
                        <a:rPr kumimoji="0" lang="es-MX" sz="1800" b="0" i="0" u="none" strike="noStrike" cap="none" normalizeH="0" baseline="0" dirty="0" smtClean="0">
                          <a:ln>
                            <a:noFill/>
                          </a:ln>
                          <a:solidFill>
                            <a:schemeClr val="tx1"/>
                          </a:solidFill>
                          <a:effectLst/>
                          <a:latin typeface="Arial" pitchFamily="34" charset="0"/>
                          <a:cs typeface="Arial" pitchFamily="34" charset="0"/>
                        </a:rPr>
                        <a:t>(RAU) </a:t>
                      </a:r>
                      <a:r>
                        <a:rPr kumimoji="0" lang="es-MX" sz="2800" b="1" i="0" u="none" strike="noStrike" cap="none" normalizeH="0" baseline="0" dirty="0" smtClean="0">
                          <a:ln>
                            <a:noFill/>
                          </a:ln>
                          <a:solidFill>
                            <a:schemeClr val="tx1"/>
                          </a:solidFill>
                          <a:effectLst/>
                          <a:latin typeface="Tahoma" pitchFamily="34" charset="0"/>
                          <a:cs typeface="Arial" pitchFamily="34" charset="0"/>
                        </a:rPr>
                        <a:t>(PI3).</a:t>
                      </a:r>
                      <a:r>
                        <a:rPr kumimoji="0" lang="es-MX" sz="2800" b="0" i="0" u="none" strike="noStrike" cap="none" normalizeH="0" baseline="0" dirty="0" smtClean="0">
                          <a:ln>
                            <a:noFill/>
                          </a:ln>
                          <a:solidFill>
                            <a:schemeClr val="tx1"/>
                          </a:solidFill>
                          <a:effectLst/>
                          <a:latin typeface="Tahoma" pitchFamily="34" charset="0"/>
                          <a:cs typeface="Arial" pitchFamily="34" charset="0"/>
                        </a:rPr>
                        <a:t> </a:t>
                      </a:r>
                      <a:endParaRPr kumimoji="0" lang="es-ES" sz="2800" b="0" i="0" u="none" strike="noStrike" cap="none" normalizeH="0" baseline="0" dirty="0" smtClean="0">
                        <a:ln>
                          <a:noFill/>
                        </a:ln>
                        <a:solidFill>
                          <a:schemeClr val="tx1"/>
                        </a:solidFill>
                        <a:effectLst/>
                        <a:latin typeface="Tahoma" pitchFamily="34" charset="0"/>
                        <a:cs typeface="Arial" pitchFamily="34" charset="0"/>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28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XII</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PARA COMERCIALIZACIÓN O PARA SOMETERLOS A PROCESOS PRODUCTIVOS. </a:t>
                      </a:r>
                      <a:r>
                        <a:rPr kumimoji="0" lang="es-MX" sz="1800" b="0" i="0" u="none" strike="noStrike" cap="none" normalizeH="0" baseline="0" dirty="0" smtClean="0">
                          <a:ln>
                            <a:noFill/>
                          </a:ln>
                          <a:solidFill>
                            <a:schemeClr val="tx1"/>
                          </a:solidFill>
                          <a:effectLst/>
                          <a:latin typeface="Arial" pitchFamily="34" charset="0"/>
                          <a:cs typeface="Arial" pitchFamily="34" charset="0"/>
                        </a:rPr>
                        <a:t>(RAU) </a:t>
                      </a:r>
                      <a:r>
                        <a:rPr kumimoji="0" lang="es-MX" sz="2800" b="1" i="0" u="none" strike="noStrike" cap="none" normalizeH="0" baseline="0" dirty="0" smtClean="0">
                          <a:ln>
                            <a:noFill/>
                          </a:ln>
                          <a:solidFill>
                            <a:schemeClr val="tx1"/>
                          </a:solidFill>
                          <a:effectLst/>
                          <a:latin typeface="Tahoma" pitchFamily="34" charset="0"/>
                          <a:cs typeface="Arial" pitchFamily="34" charset="0"/>
                        </a:rPr>
                        <a:t>(PI3).</a:t>
                      </a:r>
                      <a:r>
                        <a:rPr kumimoji="0" lang="es-MX" sz="2800" b="0" i="0" u="none" strike="noStrike" cap="none" normalizeH="0" baseline="0" dirty="0" smtClean="0">
                          <a:ln>
                            <a:noFill/>
                          </a:ln>
                          <a:solidFill>
                            <a:schemeClr val="tx1"/>
                          </a:solidFill>
                          <a:effectLst/>
                          <a:latin typeface="Tahoma" pitchFamily="34" charset="0"/>
                          <a:cs typeface="Arial" pitchFamily="34" charset="0"/>
                        </a:rPr>
                        <a:t> </a:t>
                      </a:r>
                      <a:endParaRPr kumimoji="0" lang="es-ES" sz="2800" b="0" i="0" u="none" strike="noStrike" cap="none" normalizeH="0" baseline="0" dirty="0" smtClean="0">
                        <a:ln>
                          <a:noFill/>
                        </a:ln>
                        <a:solidFill>
                          <a:schemeClr val="tx1"/>
                        </a:solidFill>
                        <a:effectLst/>
                        <a:latin typeface="Tahoma" pitchFamily="34" charset="0"/>
                        <a:cs typeface="Arial" pitchFamily="34" charset="0"/>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105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XIII</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PERSONAS QUE SIN SER PROVEEDORES HABITUALES OFREZCAN BIENES EN CONDICIONES FAVORABLES, EN RAZÓN DE ENCONTRARSE EN LIQUIDACIÓN, DISOLUCIÓN O INTERVENCIÓN JUDICIAL.</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0577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XIV</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SERVICIOS (PROFESIONALES) PRESTADOS POR UNA PERSONA  FÍSICA, FRACCIÓN VII ART 3, REALIZADOS POR ELLA MISMA. </a:t>
                      </a:r>
                      <a:endParaRPr kumimoji="0" lang="es-ES" sz="2800" b="0" i="0" u="none" strike="noStrike" cap="none" normalizeH="0" baseline="0" dirty="0" smtClean="0">
                        <a:ln>
                          <a:noFill/>
                        </a:ln>
                        <a:solidFill>
                          <a:schemeClr val="tx1"/>
                        </a:solidFill>
                        <a:effectLst/>
                        <a:latin typeface="Tahoma" pitchFamily="34" charset="0"/>
                        <a:cs typeface="Arial" pitchFamily="34" charset="0"/>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37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XV</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 TRATE DE SERVICIOS DE MANTENIMIENTO DE BIENES EN LOS QUE NO ES POSIBLE PRECISAR SU ALCANCE, ESTABLECER LAS CANTIDADES DE TRABAJO O DETERMINAR LAS ESPECIFICACIONES CORRESPONDIENTES. </a:t>
                      </a:r>
                      <a:r>
                        <a:rPr kumimoji="0" lang="es-MX" sz="2800" b="1" i="0" u="none" strike="noStrike" cap="none" normalizeH="0" baseline="0" dirty="0" smtClean="0">
                          <a:ln>
                            <a:noFill/>
                          </a:ln>
                          <a:solidFill>
                            <a:schemeClr val="tx1"/>
                          </a:solidFill>
                          <a:effectLst/>
                          <a:latin typeface="Tahoma" pitchFamily="34" charset="0"/>
                          <a:cs typeface="Arial" pitchFamily="34" charset="0"/>
                        </a:rPr>
                        <a:t>(PI3).</a:t>
                      </a:r>
                      <a:r>
                        <a:rPr kumimoji="0" lang="es-MX" sz="2800" b="0" i="0" u="none" strike="noStrike" cap="none" normalizeH="0" baseline="0" dirty="0" smtClean="0">
                          <a:ln>
                            <a:noFill/>
                          </a:ln>
                          <a:solidFill>
                            <a:schemeClr val="tx1"/>
                          </a:solidFill>
                          <a:effectLst/>
                          <a:latin typeface="Tahom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06789318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idx="4294967295"/>
          </p:nvPr>
        </p:nvSpPr>
        <p:spPr>
          <a:xfrm>
            <a:off x="428625" y="0"/>
            <a:ext cx="8291513" cy="792163"/>
          </a:xfrm>
        </p:spPr>
        <p:txBody>
          <a:bodyPr>
            <a:normAutofit/>
          </a:bodyPr>
          <a:lstStyle/>
          <a:p>
            <a:pPr eaLnBrk="1" hangingPunct="1">
              <a:defRPr/>
            </a:pPr>
            <a:r>
              <a:rPr lang="es-ES" sz="2800" dirty="0" smtClean="0"/>
              <a:t>ADJ. DIRECTAS ART. 41 CUSAS ESPECIALES</a:t>
            </a:r>
          </a:p>
        </p:txBody>
      </p:sp>
      <p:sp>
        <p:nvSpPr>
          <p:cNvPr id="86019" name="Rectangle 3"/>
          <p:cNvSpPr>
            <a:spLocks noGrp="1" noChangeArrowheads="1"/>
          </p:cNvSpPr>
          <p:nvPr>
            <p:ph type="body" idx="4294967295"/>
          </p:nvPr>
        </p:nvSpPr>
        <p:spPr>
          <a:xfrm>
            <a:off x="0" y="1600200"/>
            <a:ext cx="8229600" cy="4525963"/>
          </a:xfrm>
        </p:spPr>
        <p:txBody>
          <a:bodyPr/>
          <a:lstStyle/>
          <a:p>
            <a:pPr eaLnBrk="1" hangingPunct="1">
              <a:buFont typeface="Wingdings" pitchFamily="2" charset="2"/>
              <a:buNone/>
              <a:defRPr/>
            </a:pPr>
            <a:r>
              <a:rPr lang="es-ES" dirty="0" smtClean="0">
                <a:effectLst>
                  <a:outerShdw blurRad="38100" dist="38100" dir="2700000" algn="tl">
                    <a:srgbClr val="000000"/>
                  </a:outerShdw>
                </a:effectLst>
              </a:rPr>
              <a:t> </a:t>
            </a:r>
          </a:p>
        </p:txBody>
      </p:sp>
      <p:graphicFrame>
        <p:nvGraphicFramePr>
          <p:cNvPr id="28703" name="Group 31"/>
          <p:cNvGraphicFramePr>
            <a:graphicFrameLocks noGrp="1"/>
          </p:cNvGraphicFramePr>
          <p:nvPr>
            <p:extLst/>
          </p:nvPr>
        </p:nvGraphicFramePr>
        <p:xfrm>
          <a:off x="428625" y="785813"/>
          <a:ext cx="8175625" cy="5837238"/>
        </p:xfrm>
        <a:graphic>
          <a:graphicData uri="http://schemas.openxmlformats.org/drawingml/2006/table">
            <a:tbl>
              <a:tblPr/>
              <a:tblGrid>
                <a:gridCol w="869950"/>
                <a:gridCol w="7305675"/>
              </a:tblGrid>
              <a:tr h="4572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92034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XVI</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DISEÑO DE UN BIEN QUE SIRVA COMO PROTOTIPO PARA EFECTUAR LAS PRUEBAS QUE DEMUESTRE SU FUNCIONAMIENTO (PACTAR DERECHOS SOBRE EL DISEÑO. DE SER SATISFACTORIO SE FORMALIZARA CONTRATO DE POR LO MENOS EL 20% DE LAS NECESIDADES CON PLAZO DE TRES AÑOS.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2516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XVII</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EQUIPOS ESPECIALIZADOS, SUSTANCIAS Y MATERIALES DE ORIGEN QUÍMICO, FÍSICO QUÍMICO O BIOQUÍMICO PARA SER USADOS EN ACTIVIDADES EXPERIMENTALES REQUERIDAS EN PROYECTOS DE INVESTIGACIÓN CIENTÍFICA Y DESARROLLO TECNOLÓGICO (PROYECTOS AUTORIZADOS POR EL TITULAR DE LA DEPENDENCIA O EL ÓRGANO DE GOBIERNO)</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26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XVIII</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BIENES Y SERVICIOS  A TITULO DE DACIÓN EN PAGO</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382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XIX</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000" b="0" i="0" u="none" strike="noStrike" cap="none" normalizeH="0" baseline="0" dirty="0" smtClean="0">
                          <a:ln>
                            <a:noFill/>
                          </a:ln>
                          <a:solidFill>
                            <a:schemeClr val="tx1"/>
                          </a:solidFill>
                          <a:effectLst/>
                          <a:latin typeface="Arial" pitchFamily="34" charset="0"/>
                          <a:cs typeface="Arial" pitchFamily="34" charset="0"/>
                        </a:rPr>
                        <a:t>BIENES Y SERVICIOS PARA LA OPERACIÓN DE INSTALACIONES NUCLEARES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88003076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idx="4294967295"/>
          </p:nvPr>
        </p:nvSpPr>
        <p:spPr>
          <a:xfrm>
            <a:off x="457200" y="276225"/>
            <a:ext cx="8229600" cy="776288"/>
          </a:xfrm>
        </p:spPr>
        <p:txBody>
          <a:bodyPr>
            <a:normAutofit/>
          </a:bodyPr>
          <a:lstStyle/>
          <a:p>
            <a:pPr eaLnBrk="1" hangingPunct="1">
              <a:defRPr/>
            </a:pPr>
            <a:r>
              <a:rPr lang="es-ES" sz="2800" dirty="0" smtClean="0"/>
              <a:t>INV. A TRES ART. 41 CUSAS ESPECIALES </a:t>
            </a:r>
            <a:endParaRPr lang="es-ES" sz="1600" dirty="0" smtClean="0"/>
          </a:p>
        </p:txBody>
      </p:sp>
      <p:graphicFrame>
        <p:nvGraphicFramePr>
          <p:cNvPr id="1698832" name="Group 16"/>
          <p:cNvGraphicFramePr>
            <a:graphicFrameLocks noGrp="1"/>
          </p:cNvGraphicFramePr>
          <p:nvPr>
            <p:extLst/>
          </p:nvPr>
        </p:nvGraphicFramePr>
        <p:xfrm>
          <a:off x="468313" y="1125538"/>
          <a:ext cx="8229600" cy="2530475"/>
        </p:xfrm>
        <a:graphic>
          <a:graphicData uri="http://schemas.openxmlformats.org/drawingml/2006/table">
            <a:tbl>
              <a:tblPr/>
              <a:tblGrid>
                <a:gridCol w="874712"/>
                <a:gridCol w="7354888"/>
              </a:tblGrid>
              <a:tr h="4573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frac.</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CAUSA</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207316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s-MX"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XX</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s-MX"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s-MX" sz="2000" b="0" i="0" u="none" strike="noStrike" cap="none" normalizeH="0" baseline="0" dirty="0" smtClean="0">
                          <a:ln>
                            <a:noFill/>
                          </a:ln>
                          <a:solidFill>
                            <a:schemeClr val="tx1"/>
                          </a:solidFill>
                          <a:effectLst/>
                          <a:latin typeface="Arial" pitchFamily="34" charset="0"/>
                          <a:cs typeface="Arial" pitchFamily="34" charset="0"/>
                        </a:rPr>
                        <a:t>SE TRATE DE LA SUSCRIPCIÓN DE CONTRATOS ESPECÍFICOS QUE DERIVEN DE UN CONTRATO MARCO </a:t>
                      </a:r>
                      <a:r>
                        <a:rPr kumimoji="0" lang="es-MX" sz="1800" b="0" i="0" u="none" strike="noStrike" cap="none" normalizeH="0" baseline="0" dirty="0" smtClean="0">
                          <a:ln>
                            <a:noFill/>
                          </a:ln>
                          <a:solidFill>
                            <a:schemeClr val="tx1"/>
                          </a:solidFill>
                          <a:effectLst/>
                          <a:latin typeface="Arial" pitchFamily="34" charset="0"/>
                          <a:cs typeface="Arial" pitchFamily="34" charset="0"/>
                        </a:rPr>
                        <a:t>(RAU)</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s-MX"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43726" name="Text Box 14"/>
          <p:cNvSpPr txBox="1">
            <a:spLocks noChangeArrowheads="1"/>
          </p:cNvSpPr>
          <p:nvPr/>
        </p:nvSpPr>
        <p:spPr bwMode="auto">
          <a:xfrm>
            <a:off x="1042988" y="3933825"/>
            <a:ext cx="2468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endParaRPr lang="es-ES" dirty="0">
              <a:solidFill>
                <a:srgbClr val="FFFFFF"/>
              </a:solidFill>
              <a:latin typeface="Arial" charset="0"/>
            </a:endParaRPr>
          </a:p>
        </p:txBody>
      </p:sp>
      <p:sp>
        <p:nvSpPr>
          <p:cNvPr id="243727" name="Rectangle 15"/>
          <p:cNvSpPr>
            <a:spLocks noChangeArrowheads="1"/>
          </p:cNvSpPr>
          <p:nvPr/>
        </p:nvSpPr>
        <p:spPr bwMode="auto">
          <a:xfrm>
            <a:off x="1547813" y="4292600"/>
            <a:ext cx="5976937" cy="168751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336699"/>
              </a:buClr>
              <a:buSzPct val="70000"/>
              <a:buFont typeface="Wingdings" pitchFamily="2" charset="2"/>
              <a:buNone/>
            </a:pPr>
            <a:endParaRPr lang="es-MX" b="1" dirty="0">
              <a:solidFill>
                <a:srgbClr val="000000"/>
              </a:solidFill>
              <a:latin typeface="Arial" charset="0"/>
            </a:endParaRPr>
          </a:p>
          <a:p>
            <a:pPr>
              <a:spcBef>
                <a:spcPct val="20000"/>
              </a:spcBef>
              <a:buClr>
                <a:srgbClr val="336699"/>
              </a:buClr>
              <a:buSzPct val="70000"/>
              <a:buFont typeface="Wingdings" pitchFamily="2" charset="2"/>
              <a:buNone/>
            </a:pPr>
            <a:r>
              <a:rPr lang="es-MX" b="1" dirty="0">
                <a:solidFill>
                  <a:srgbClr val="000000"/>
                </a:solidFill>
                <a:latin typeface="Arial" charset="0"/>
              </a:rPr>
              <a:t>(RAU). DICTAMINACIÓN SERA RESPONSABILIDAD     </a:t>
            </a:r>
          </a:p>
          <a:p>
            <a:pPr>
              <a:spcBef>
                <a:spcPct val="20000"/>
              </a:spcBef>
              <a:buClr>
                <a:srgbClr val="336699"/>
              </a:buClr>
              <a:buSzPct val="70000"/>
              <a:buFont typeface="Wingdings" pitchFamily="2" charset="2"/>
              <a:buNone/>
            </a:pPr>
            <a:r>
              <a:rPr lang="es-MX" b="1" dirty="0">
                <a:solidFill>
                  <a:srgbClr val="000000"/>
                </a:solidFill>
                <a:latin typeface="Arial" charset="0"/>
              </a:rPr>
              <a:t>            DEL </a:t>
            </a:r>
            <a:r>
              <a:rPr lang="es-MX" b="1" dirty="0" smtClean="0">
                <a:solidFill>
                  <a:srgbClr val="000000"/>
                </a:solidFill>
                <a:latin typeface="Arial" charset="0"/>
              </a:rPr>
              <a:t>ÁREA </a:t>
            </a:r>
            <a:r>
              <a:rPr lang="es-MX" b="1" dirty="0">
                <a:solidFill>
                  <a:srgbClr val="000000"/>
                </a:solidFill>
                <a:latin typeface="Arial" charset="0"/>
              </a:rPr>
              <a:t>USUARIA O REQUIRENTE</a:t>
            </a:r>
          </a:p>
          <a:p>
            <a:pPr>
              <a:spcBef>
                <a:spcPct val="20000"/>
              </a:spcBef>
              <a:buClr>
                <a:srgbClr val="336699"/>
              </a:buClr>
              <a:buSzPct val="70000"/>
              <a:buFont typeface="Wingdings" pitchFamily="2" charset="2"/>
              <a:buNone/>
            </a:pPr>
            <a:r>
              <a:rPr lang="es-MX" b="1" dirty="0">
                <a:solidFill>
                  <a:srgbClr val="000000"/>
                </a:solidFill>
                <a:latin typeface="Arial" charset="0"/>
              </a:rPr>
              <a:t>(PI3). PREFERENTEMENTE INVITACIÓN A TRES</a:t>
            </a:r>
          </a:p>
          <a:p>
            <a:pPr>
              <a:spcBef>
                <a:spcPct val="20000"/>
              </a:spcBef>
              <a:buClr>
                <a:srgbClr val="336699"/>
              </a:buClr>
              <a:buSzPct val="70000"/>
              <a:buFont typeface="Wingdings" pitchFamily="2" charset="2"/>
              <a:buNone/>
            </a:pPr>
            <a:endParaRPr lang="es-ES" b="1" dirty="0">
              <a:solidFill>
                <a:srgbClr val="000000"/>
              </a:solidFill>
              <a:latin typeface="Arial" charset="0"/>
            </a:endParaRPr>
          </a:p>
        </p:txBody>
      </p:sp>
    </p:spTree>
    <p:extLst>
      <p:ext uri="{BB962C8B-B14F-4D97-AF65-F5344CB8AC3E}">
        <p14:creationId xmlns:p14="http://schemas.microsoft.com/office/powerpoint/2010/main" val="24273119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idx="4294967295"/>
          </p:nvPr>
        </p:nvSpPr>
        <p:spPr>
          <a:xfrm>
            <a:off x="179388" y="188913"/>
            <a:ext cx="8785225" cy="850900"/>
          </a:xfrm>
          <a:solidFill>
            <a:schemeClr val="tx2">
              <a:lumMod val="20000"/>
              <a:lumOff val="80000"/>
            </a:schemeClr>
          </a:solidFill>
        </p:spPr>
        <p:txBody>
          <a:bodyPr/>
          <a:lstStyle/>
          <a:p>
            <a:pPr eaLnBrk="1" hangingPunct="1">
              <a:defRPr/>
            </a:pPr>
            <a:r>
              <a:rPr lang="es-ES" sz="2400" dirty="0"/>
              <a:t>PROCEDIMIENTO DE ADJUDICACIÓN  ART </a:t>
            </a:r>
            <a:r>
              <a:rPr lang="es-ES" sz="2400" dirty="0" smtClean="0"/>
              <a:t> 42 Y 41</a:t>
            </a:r>
            <a:endParaRPr lang="es-ES" sz="2400" dirty="0"/>
          </a:p>
        </p:txBody>
      </p:sp>
      <p:sp>
        <p:nvSpPr>
          <p:cNvPr id="244739" name="Text Box 4"/>
          <p:cNvSpPr txBox="1">
            <a:spLocks noChangeArrowheads="1"/>
          </p:cNvSpPr>
          <p:nvPr/>
        </p:nvSpPr>
        <p:spPr bwMode="auto">
          <a:xfrm>
            <a:off x="214313" y="1772816"/>
            <a:ext cx="1981200" cy="3693319"/>
          </a:xfrm>
          <a:prstGeom prst="rect">
            <a:avLst/>
          </a:prstGeom>
          <a:solidFill>
            <a:srgbClr val="990033"/>
          </a:solidFill>
          <a:ln w="9525">
            <a:solidFill>
              <a:schemeClr val="tx1"/>
            </a:solidFill>
            <a:miter lim="800000"/>
            <a:headEnd/>
            <a:tailEnd/>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endParaRPr lang="es-ES" dirty="0">
              <a:solidFill>
                <a:srgbClr val="FFFFFF"/>
              </a:solidFill>
              <a:latin typeface="Arial" charset="0"/>
            </a:endParaRPr>
          </a:p>
          <a:p>
            <a:pPr algn="ctr" eaLnBrk="1" hangingPunct="1"/>
            <a:r>
              <a:rPr lang="es-ES" dirty="0">
                <a:solidFill>
                  <a:srgbClr val="FFFFFF"/>
                </a:solidFill>
                <a:latin typeface="Arial" charset="0"/>
              </a:rPr>
              <a:t>SE DETERMINA </a:t>
            </a:r>
          </a:p>
          <a:p>
            <a:pPr algn="ctr" eaLnBrk="1" hangingPunct="1"/>
            <a:r>
              <a:rPr lang="es-ES" dirty="0">
                <a:solidFill>
                  <a:srgbClr val="FFFFFF"/>
                </a:solidFill>
                <a:latin typeface="Arial" charset="0"/>
              </a:rPr>
              <a:t>LA NECESIDAD </a:t>
            </a:r>
          </a:p>
          <a:p>
            <a:pPr algn="ctr" eaLnBrk="1" hangingPunct="1"/>
            <a:r>
              <a:rPr lang="es-ES" dirty="0">
                <a:solidFill>
                  <a:srgbClr val="FFFFFF"/>
                </a:solidFill>
                <a:latin typeface="Arial" charset="0"/>
              </a:rPr>
              <a:t>DE ADJUDICAR</a:t>
            </a:r>
          </a:p>
          <a:p>
            <a:pPr algn="ctr" eaLnBrk="1" hangingPunct="1"/>
            <a:r>
              <a:rPr lang="es-ES" dirty="0">
                <a:solidFill>
                  <a:srgbClr val="FFFFFF"/>
                </a:solidFill>
                <a:latin typeface="Arial" charset="0"/>
              </a:rPr>
              <a:t> UNA  </a:t>
            </a:r>
            <a:r>
              <a:rPr lang="es-ES" dirty="0" smtClean="0">
                <a:solidFill>
                  <a:srgbClr val="FFFFFF"/>
                </a:solidFill>
                <a:latin typeface="Arial" charset="0"/>
              </a:rPr>
              <a:t>OBRA O UNA A.A </a:t>
            </a:r>
            <a:r>
              <a:rPr lang="es-ES" dirty="0">
                <a:solidFill>
                  <a:srgbClr val="FFFFFF"/>
                </a:solidFill>
                <a:latin typeface="Arial" charset="0"/>
              </a:rPr>
              <a:t>y S AL </a:t>
            </a:r>
          </a:p>
          <a:p>
            <a:pPr algn="ctr" eaLnBrk="1" hangingPunct="1"/>
            <a:r>
              <a:rPr lang="es-ES" dirty="0">
                <a:solidFill>
                  <a:srgbClr val="FFFFFF"/>
                </a:solidFill>
                <a:latin typeface="Arial" charset="0"/>
              </a:rPr>
              <a:t>AMPARO DEL</a:t>
            </a:r>
          </a:p>
          <a:p>
            <a:pPr algn="ctr" eaLnBrk="1" hangingPunct="1"/>
            <a:r>
              <a:rPr lang="es-ES" dirty="0">
                <a:solidFill>
                  <a:srgbClr val="FFFFFF"/>
                </a:solidFill>
                <a:latin typeface="Arial" charset="0"/>
              </a:rPr>
              <a:t> ARTICULO </a:t>
            </a:r>
            <a:r>
              <a:rPr lang="es-ES" dirty="0" smtClean="0">
                <a:solidFill>
                  <a:srgbClr val="FFFFFF"/>
                </a:solidFill>
                <a:latin typeface="Arial" charset="0"/>
              </a:rPr>
              <a:t>42 O </a:t>
            </a:r>
            <a:r>
              <a:rPr lang="es-ES" dirty="0">
                <a:solidFill>
                  <a:srgbClr val="FFFFFF"/>
                </a:solidFill>
                <a:latin typeface="Arial" charset="0"/>
              </a:rPr>
              <a:t>41 </a:t>
            </a:r>
          </a:p>
          <a:p>
            <a:pPr algn="ctr" eaLnBrk="1" hangingPunct="1"/>
            <a:endParaRPr lang="es-ES" dirty="0">
              <a:solidFill>
                <a:srgbClr val="FFFFFF"/>
              </a:solidFill>
              <a:latin typeface="Arial" charset="0"/>
            </a:endParaRPr>
          </a:p>
          <a:p>
            <a:pPr algn="ctr" eaLnBrk="1" hangingPunct="1"/>
            <a:r>
              <a:rPr lang="es-ES" dirty="0">
                <a:solidFill>
                  <a:srgbClr val="FFFFFF"/>
                </a:solidFill>
                <a:latin typeface="Arial" charset="0"/>
              </a:rPr>
              <a:t>ADJ. DIRECTA </a:t>
            </a:r>
          </a:p>
          <a:p>
            <a:pPr algn="ctr" eaLnBrk="1" hangingPunct="1"/>
            <a:r>
              <a:rPr lang="es-ES" dirty="0">
                <a:solidFill>
                  <a:srgbClr val="FFFFFF"/>
                </a:solidFill>
                <a:latin typeface="Arial" charset="0"/>
              </a:rPr>
              <a:t>O</a:t>
            </a:r>
          </a:p>
          <a:p>
            <a:pPr algn="ctr" eaLnBrk="1" hangingPunct="1"/>
            <a:r>
              <a:rPr lang="es-ES" dirty="0">
                <a:solidFill>
                  <a:srgbClr val="FFFFFF"/>
                </a:solidFill>
                <a:latin typeface="Arial" charset="0"/>
              </a:rPr>
              <a:t>INV. TRES</a:t>
            </a:r>
          </a:p>
        </p:txBody>
      </p:sp>
      <p:sp>
        <p:nvSpPr>
          <p:cNvPr id="53252" name="Text Box 5"/>
          <p:cNvSpPr txBox="1">
            <a:spLocks noChangeArrowheads="1"/>
          </p:cNvSpPr>
          <p:nvPr/>
        </p:nvSpPr>
        <p:spPr bwMode="auto">
          <a:xfrm>
            <a:off x="2771775" y="1196975"/>
            <a:ext cx="2360613" cy="3000821"/>
          </a:xfrm>
          <a:prstGeom prst="rect">
            <a:avLst/>
          </a:prstGeom>
          <a:solidFill>
            <a:schemeClr val="bg2">
              <a:lumMod val="60000"/>
              <a:lumOff val="40000"/>
            </a:schemeClr>
          </a:solidFill>
          <a:ln w="9525">
            <a:solidFill>
              <a:schemeClr val="tx1"/>
            </a:solidFill>
            <a:miter lim="800000"/>
            <a:headEnd/>
            <a:tailEnd/>
          </a:ln>
        </p:spPr>
        <p:txBody>
          <a:bodyPr>
            <a:spAutoFit/>
          </a:bodyPr>
          <a:lstStyle/>
          <a:p>
            <a:pPr algn="ctr">
              <a:spcBef>
                <a:spcPct val="50000"/>
              </a:spcBef>
              <a:defRPr/>
            </a:pPr>
            <a:r>
              <a:rPr lang="es-ES" dirty="0" smtClean="0">
                <a:latin typeface="Arial" pitchFamily="34" charset="0"/>
                <a:cs typeface="Arial" pitchFamily="34" charset="0"/>
              </a:rPr>
              <a:t>SE </a:t>
            </a:r>
            <a:r>
              <a:rPr lang="es-ES" dirty="0">
                <a:latin typeface="Arial" pitchFamily="34" charset="0"/>
                <a:cs typeface="Arial" pitchFamily="34" charset="0"/>
              </a:rPr>
              <a:t>ELABORA DICTAMEN Y </a:t>
            </a:r>
            <a:r>
              <a:rPr lang="es-ES" dirty="0" smtClean="0">
                <a:latin typeface="Arial" pitchFamily="34" charset="0"/>
                <a:cs typeface="Arial" pitchFamily="34" charset="0"/>
              </a:rPr>
              <a:t>ESCRITO DE EXCEPCIÓN LP Y SE </a:t>
            </a:r>
            <a:r>
              <a:rPr lang="es-ES" dirty="0">
                <a:latin typeface="Arial" pitchFamily="34" charset="0"/>
                <a:cs typeface="Arial" pitchFamily="34" charset="0"/>
              </a:rPr>
              <a:t>PRESENTA ANTE EL COMITÉ PARA SU </a:t>
            </a:r>
            <a:r>
              <a:rPr lang="es-ES" dirty="0" smtClean="0">
                <a:latin typeface="Arial" pitchFamily="34" charset="0"/>
                <a:cs typeface="Arial" pitchFamily="34" charset="0"/>
              </a:rPr>
              <a:t>AUTORIZACIÓN</a:t>
            </a:r>
          </a:p>
          <a:p>
            <a:pPr algn="ctr">
              <a:spcBef>
                <a:spcPct val="50000"/>
              </a:spcBef>
              <a:defRPr/>
            </a:pPr>
            <a:r>
              <a:rPr lang="es-ES" dirty="0" smtClean="0">
                <a:latin typeface="Arial" pitchFamily="34" charset="0"/>
                <a:cs typeface="Arial" pitchFamily="34" charset="0"/>
              </a:rPr>
              <a:t>SEGÚN LA FRACCIÓN</a:t>
            </a:r>
            <a:endParaRPr lang="es-ES" dirty="0">
              <a:latin typeface="Arial" pitchFamily="34" charset="0"/>
              <a:cs typeface="Arial" pitchFamily="34" charset="0"/>
            </a:endParaRPr>
          </a:p>
        </p:txBody>
      </p:sp>
      <p:sp>
        <p:nvSpPr>
          <p:cNvPr id="244741" name="AutoShape 7"/>
          <p:cNvSpPr>
            <a:spLocks noChangeArrowheads="1"/>
          </p:cNvSpPr>
          <p:nvPr/>
        </p:nvSpPr>
        <p:spPr bwMode="auto">
          <a:xfrm>
            <a:off x="5508625" y="1916113"/>
            <a:ext cx="1800225" cy="846137"/>
          </a:xfrm>
          <a:prstGeom prst="rightArrow">
            <a:avLst>
              <a:gd name="adj1" fmla="val 50000"/>
              <a:gd name="adj2" fmla="val 53190"/>
            </a:avLst>
          </a:prstGeom>
          <a:solidFill>
            <a:schemeClr val="accent2">
              <a:lumMod val="40000"/>
              <a:lumOff val="60000"/>
            </a:schemeClr>
          </a:solidFill>
          <a:ln w="9525">
            <a:solidFill>
              <a:schemeClr val="tx1"/>
            </a:solidFill>
            <a:miter lim="800000"/>
            <a:headEnd/>
            <a:tailEnd/>
          </a:ln>
        </p:spPr>
        <p:txBody>
          <a:bodyPr wrap="none" anchor="ctr"/>
          <a:lstStyle/>
          <a:p>
            <a:pPr algn="ctr"/>
            <a:r>
              <a:rPr lang="es-ES" b="1" dirty="0">
                <a:solidFill>
                  <a:srgbClr val="000514"/>
                </a:solidFill>
                <a:latin typeface="Arial" charset="0"/>
              </a:rPr>
              <a:t>AUTORIZA</a:t>
            </a:r>
          </a:p>
        </p:txBody>
      </p:sp>
      <p:sp>
        <p:nvSpPr>
          <p:cNvPr id="244742" name="AutoShape 8"/>
          <p:cNvSpPr>
            <a:spLocks noChangeArrowheads="1"/>
          </p:cNvSpPr>
          <p:nvPr/>
        </p:nvSpPr>
        <p:spPr bwMode="auto">
          <a:xfrm>
            <a:off x="5508625" y="2852738"/>
            <a:ext cx="1800225" cy="846137"/>
          </a:xfrm>
          <a:prstGeom prst="rightArrow">
            <a:avLst>
              <a:gd name="adj1" fmla="val 50000"/>
              <a:gd name="adj2" fmla="val 53190"/>
            </a:avLst>
          </a:prstGeom>
          <a:solidFill>
            <a:srgbClr val="FFFF00"/>
          </a:solidFill>
          <a:ln w="9525">
            <a:solidFill>
              <a:schemeClr val="tx1"/>
            </a:solidFill>
            <a:miter lim="800000"/>
            <a:headEnd/>
            <a:tailEnd/>
          </a:ln>
        </p:spPr>
        <p:txBody>
          <a:bodyPr wrap="none" anchor="ctr"/>
          <a:lstStyle/>
          <a:p>
            <a:pPr algn="ctr"/>
            <a:r>
              <a:rPr lang="es-ES" b="1" dirty="0">
                <a:solidFill>
                  <a:srgbClr val="000514"/>
                </a:solidFill>
                <a:latin typeface="Arial" charset="0"/>
              </a:rPr>
              <a:t>NO AUTORIZA</a:t>
            </a:r>
          </a:p>
        </p:txBody>
      </p:sp>
      <p:sp>
        <p:nvSpPr>
          <p:cNvPr id="244743" name="Rectangle 9"/>
          <p:cNvSpPr>
            <a:spLocks noChangeArrowheads="1"/>
          </p:cNvSpPr>
          <p:nvPr/>
        </p:nvSpPr>
        <p:spPr bwMode="auto">
          <a:xfrm>
            <a:off x="7524750" y="2060575"/>
            <a:ext cx="1274763" cy="431800"/>
          </a:xfrm>
          <a:prstGeom prst="rect">
            <a:avLst/>
          </a:prstGeom>
          <a:solidFill>
            <a:schemeClr val="accent2">
              <a:lumMod val="40000"/>
              <a:lumOff val="60000"/>
            </a:schemeClr>
          </a:solidFill>
          <a:ln w="9525">
            <a:solidFill>
              <a:schemeClr val="tx1"/>
            </a:solidFill>
            <a:miter lim="800000"/>
            <a:headEnd/>
            <a:tailEnd/>
          </a:ln>
        </p:spPr>
        <p:txBody>
          <a:bodyPr wrap="none" anchor="ctr"/>
          <a:lstStyle/>
          <a:p>
            <a:pPr algn="ctr"/>
            <a:r>
              <a:rPr lang="es-ES" b="1" dirty="0">
                <a:solidFill>
                  <a:srgbClr val="000514"/>
                </a:solidFill>
                <a:latin typeface="Arial" charset="0"/>
              </a:rPr>
              <a:t>ADJUDICA</a:t>
            </a:r>
          </a:p>
        </p:txBody>
      </p:sp>
      <p:sp>
        <p:nvSpPr>
          <p:cNvPr id="244744" name="Rectangle 10"/>
          <p:cNvSpPr>
            <a:spLocks noChangeArrowheads="1"/>
          </p:cNvSpPr>
          <p:nvPr/>
        </p:nvSpPr>
        <p:spPr bwMode="auto">
          <a:xfrm>
            <a:off x="7451725" y="2781300"/>
            <a:ext cx="1547813" cy="914400"/>
          </a:xfrm>
          <a:prstGeom prst="rect">
            <a:avLst/>
          </a:prstGeom>
          <a:solidFill>
            <a:srgbClr val="FFFF00"/>
          </a:solidFill>
          <a:ln w="9525">
            <a:solidFill>
              <a:schemeClr val="tx1"/>
            </a:solidFill>
            <a:miter lim="800000"/>
            <a:headEnd/>
            <a:tailEnd/>
          </a:ln>
        </p:spPr>
        <p:txBody>
          <a:bodyPr wrap="none" anchor="ctr"/>
          <a:lstStyle/>
          <a:p>
            <a:pPr algn="ctr"/>
            <a:r>
              <a:rPr lang="es-ES" b="1" dirty="0">
                <a:solidFill>
                  <a:srgbClr val="000514"/>
                </a:solidFill>
                <a:latin typeface="Arial" charset="0"/>
              </a:rPr>
              <a:t>SE </a:t>
            </a:r>
          </a:p>
          <a:p>
            <a:pPr algn="ctr"/>
            <a:r>
              <a:rPr lang="es-ES" b="1" dirty="0">
                <a:solidFill>
                  <a:srgbClr val="000514"/>
                </a:solidFill>
                <a:latin typeface="Arial" charset="0"/>
              </a:rPr>
              <a:t>REPLANTEA</a:t>
            </a:r>
          </a:p>
          <a:p>
            <a:pPr algn="ctr"/>
            <a:r>
              <a:rPr lang="es-ES" b="1" dirty="0">
                <a:solidFill>
                  <a:srgbClr val="000514"/>
                </a:solidFill>
                <a:latin typeface="Arial" charset="0"/>
              </a:rPr>
              <a:t>O SE LICITA</a:t>
            </a:r>
          </a:p>
        </p:txBody>
      </p:sp>
      <p:sp>
        <p:nvSpPr>
          <p:cNvPr id="244745" name="Text Box 11"/>
          <p:cNvSpPr txBox="1">
            <a:spLocks noChangeArrowheads="1"/>
          </p:cNvSpPr>
          <p:nvPr/>
        </p:nvSpPr>
        <p:spPr bwMode="auto">
          <a:xfrm>
            <a:off x="2843213" y="4388911"/>
            <a:ext cx="2233612" cy="1200329"/>
          </a:xfrm>
          <a:prstGeom prst="rect">
            <a:avLst/>
          </a:prstGeom>
          <a:solidFill>
            <a:srgbClr val="FFFF66"/>
          </a:solidFill>
          <a:ln w="9525">
            <a:solidFill>
              <a:schemeClr val="tx1"/>
            </a:solidFill>
            <a:miter lim="800000"/>
            <a:headEnd/>
            <a:tailEnd/>
          </a:ln>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r>
              <a:rPr lang="es-ES" b="1" dirty="0" smtClean="0">
                <a:solidFill>
                  <a:srgbClr val="000514"/>
                </a:solidFill>
                <a:latin typeface="Arial" charset="0"/>
              </a:rPr>
              <a:t>SE ADJUDICA</a:t>
            </a:r>
          </a:p>
          <a:p>
            <a:pPr algn="ctr" eaLnBrk="1" hangingPunct="1"/>
            <a:endParaRPr lang="es-ES" b="1" dirty="0">
              <a:solidFill>
                <a:srgbClr val="000514"/>
              </a:solidFill>
              <a:latin typeface="Arial" charset="0"/>
            </a:endParaRPr>
          </a:p>
          <a:p>
            <a:pPr algn="ctr" eaLnBrk="1" hangingPunct="1"/>
            <a:r>
              <a:rPr lang="es-ES" b="1" dirty="0" smtClean="0">
                <a:solidFill>
                  <a:srgbClr val="000514"/>
                </a:solidFill>
                <a:latin typeface="Arial" charset="0"/>
              </a:rPr>
              <a:t>SEGÚN LA FRACCIÓN</a:t>
            </a:r>
            <a:endParaRPr lang="es-ES" b="1" dirty="0">
              <a:solidFill>
                <a:srgbClr val="000514"/>
              </a:solidFill>
              <a:latin typeface="Arial" charset="0"/>
            </a:endParaRPr>
          </a:p>
        </p:txBody>
      </p:sp>
      <p:sp>
        <p:nvSpPr>
          <p:cNvPr id="53258" name="Rectangle 12"/>
          <p:cNvSpPr>
            <a:spLocks noChangeArrowheads="1"/>
          </p:cNvSpPr>
          <p:nvPr/>
        </p:nvSpPr>
        <p:spPr bwMode="auto">
          <a:xfrm>
            <a:off x="6500813" y="4286250"/>
            <a:ext cx="2066925" cy="1223963"/>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algn="ctr">
              <a:defRPr/>
            </a:pPr>
            <a:r>
              <a:rPr lang="es-ES" b="1" dirty="0">
                <a:latin typeface="Arial" pitchFamily="34" charset="0"/>
                <a:cs typeface="Arial" pitchFamily="34" charset="0"/>
              </a:rPr>
              <a:t>SE AVISA AL </a:t>
            </a:r>
          </a:p>
          <a:p>
            <a:pPr algn="ctr">
              <a:defRPr/>
            </a:pPr>
            <a:r>
              <a:rPr lang="es-ES" b="1" dirty="0">
                <a:latin typeface="Arial" pitchFamily="34" charset="0"/>
                <a:cs typeface="Arial" pitchFamily="34" charset="0"/>
              </a:rPr>
              <a:t>COMITÉ  </a:t>
            </a:r>
          </a:p>
          <a:p>
            <a:pPr algn="ctr">
              <a:defRPr/>
            </a:pPr>
            <a:r>
              <a:rPr lang="es-ES" b="1" dirty="0">
                <a:latin typeface="Arial" pitchFamily="34" charset="0"/>
                <a:cs typeface="Arial" pitchFamily="34" charset="0"/>
              </a:rPr>
              <a:t>DE LA </a:t>
            </a:r>
          </a:p>
          <a:p>
            <a:pPr algn="ctr">
              <a:defRPr/>
            </a:pPr>
            <a:r>
              <a:rPr lang="es-ES" b="1" dirty="0">
                <a:latin typeface="Arial" pitchFamily="34" charset="0"/>
                <a:cs typeface="Arial" pitchFamily="34" charset="0"/>
              </a:rPr>
              <a:t>ADJUDICACIÓN</a:t>
            </a:r>
          </a:p>
        </p:txBody>
      </p:sp>
      <p:sp>
        <p:nvSpPr>
          <p:cNvPr id="244747" name="AutoShape 13"/>
          <p:cNvSpPr>
            <a:spLocks noChangeArrowheads="1"/>
          </p:cNvSpPr>
          <p:nvPr/>
        </p:nvSpPr>
        <p:spPr bwMode="auto">
          <a:xfrm>
            <a:off x="5435600" y="4527079"/>
            <a:ext cx="720725" cy="846137"/>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lstStyle/>
          <a:p>
            <a:pPr algn="ctr"/>
            <a:endParaRPr lang="es-ES" dirty="0">
              <a:solidFill>
                <a:srgbClr val="000514"/>
              </a:solidFill>
              <a:latin typeface="Arial" charset="0"/>
            </a:endParaRPr>
          </a:p>
        </p:txBody>
      </p:sp>
      <p:sp>
        <p:nvSpPr>
          <p:cNvPr id="244748" name="Rectangle 14"/>
          <p:cNvSpPr>
            <a:spLocks noChangeArrowheads="1"/>
          </p:cNvSpPr>
          <p:nvPr/>
        </p:nvSpPr>
        <p:spPr bwMode="auto">
          <a:xfrm>
            <a:off x="323850" y="6021388"/>
            <a:ext cx="8496300" cy="581025"/>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algn="ctr"/>
            <a:r>
              <a:rPr lang="es-ES" b="1" dirty="0">
                <a:solidFill>
                  <a:srgbClr val="000514"/>
                </a:solidFill>
                <a:latin typeface="Arial" charset="0"/>
              </a:rPr>
              <a:t>SE INFORMA AL OIC EN EL MES SIGUIENTE ENVIANDO EL DICTAMEN</a:t>
            </a:r>
          </a:p>
        </p:txBody>
      </p:sp>
      <p:sp>
        <p:nvSpPr>
          <p:cNvPr id="244749" name="AutoShape 15"/>
          <p:cNvSpPr>
            <a:spLocks noChangeArrowheads="1"/>
          </p:cNvSpPr>
          <p:nvPr/>
        </p:nvSpPr>
        <p:spPr bwMode="auto">
          <a:xfrm>
            <a:off x="2268538" y="2997200"/>
            <a:ext cx="287337" cy="1709738"/>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lstStyle/>
          <a:p>
            <a:pPr algn="ctr"/>
            <a:endParaRPr lang="es-ES" dirty="0">
              <a:solidFill>
                <a:srgbClr val="000514"/>
              </a:solidFill>
              <a:latin typeface="Arial" charset="0"/>
            </a:endParaRPr>
          </a:p>
        </p:txBody>
      </p:sp>
    </p:spTree>
    <p:extLst>
      <p:ext uri="{BB962C8B-B14F-4D97-AF65-F5344CB8AC3E}">
        <p14:creationId xmlns:p14="http://schemas.microsoft.com/office/powerpoint/2010/main" val="40987011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sz="half" idx="4294967295"/>
          </p:nvPr>
        </p:nvSpPr>
        <p:spPr>
          <a:xfrm>
            <a:off x="468313" y="476250"/>
            <a:ext cx="4038600" cy="3240088"/>
          </a:xfrm>
          <a:solidFill>
            <a:schemeClr val="accent1"/>
          </a:solidFill>
          <a:ln>
            <a:solidFill>
              <a:schemeClr val="tx1"/>
            </a:solidFill>
          </a:ln>
        </p:spPr>
        <p:txBody>
          <a:bodyPr/>
          <a:lstStyle/>
          <a:p>
            <a:pPr algn="ctr" eaLnBrk="1" hangingPunct="1">
              <a:lnSpc>
                <a:spcPct val="90000"/>
              </a:lnSpc>
              <a:buFont typeface="Wingdings" pitchFamily="2" charset="2"/>
              <a:buNone/>
              <a:defRPr/>
            </a:pPr>
            <a:r>
              <a:rPr lang="es-ES" sz="2000" b="1" dirty="0">
                <a:solidFill>
                  <a:schemeClr val="bg2"/>
                </a:solidFill>
                <a:latin typeface="Arial" charset="0"/>
              </a:rPr>
              <a:t>ART 42</a:t>
            </a:r>
          </a:p>
          <a:p>
            <a:pPr algn="ctr" eaLnBrk="1" hangingPunct="1">
              <a:lnSpc>
                <a:spcPct val="90000"/>
              </a:lnSpc>
              <a:buFont typeface="Wingdings" pitchFamily="2" charset="2"/>
              <a:buNone/>
              <a:defRPr/>
            </a:pPr>
            <a:endParaRPr lang="es-ES" sz="2000" b="1" dirty="0">
              <a:solidFill>
                <a:schemeClr val="bg2"/>
              </a:solidFill>
              <a:latin typeface="Arial" charset="0"/>
            </a:endParaRPr>
          </a:p>
          <a:p>
            <a:pPr algn="ctr" eaLnBrk="1" hangingPunct="1">
              <a:lnSpc>
                <a:spcPct val="90000"/>
              </a:lnSpc>
              <a:buFont typeface="Wingdings" pitchFamily="2" charset="2"/>
              <a:buNone/>
              <a:defRPr/>
            </a:pPr>
            <a:r>
              <a:rPr lang="es-ES" sz="2000" b="1" dirty="0">
                <a:solidFill>
                  <a:schemeClr val="bg2"/>
                </a:solidFill>
                <a:latin typeface="Arial" charset="0"/>
              </a:rPr>
              <a:t>ADJUDICACIONES DIRECTAS </a:t>
            </a:r>
          </a:p>
          <a:p>
            <a:pPr algn="ctr" eaLnBrk="1" hangingPunct="1">
              <a:lnSpc>
                <a:spcPct val="90000"/>
              </a:lnSpc>
              <a:buFont typeface="Wingdings" pitchFamily="2" charset="2"/>
              <a:buNone/>
              <a:defRPr/>
            </a:pPr>
            <a:endParaRPr lang="es-ES" sz="2000" b="1" dirty="0">
              <a:solidFill>
                <a:schemeClr val="bg2"/>
              </a:solidFill>
              <a:latin typeface="Arial" charset="0"/>
            </a:endParaRPr>
          </a:p>
          <a:p>
            <a:pPr algn="ctr" eaLnBrk="1" hangingPunct="1">
              <a:lnSpc>
                <a:spcPct val="90000"/>
              </a:lnSpc>
              <a:buFont typeface="Wingdings" pitchFamily="2" charset="2"/>
              <a:buNone/>
              <a:defRPr/>
            </a:pPr>
            <a:r>
              <a:rPr lang="es-ES" sz="2000" b="1" dirty="0">
                <a:solidFill>
                  <a:schemeClr val="bg2"/>
                </a:solidFill>
                <a:latin typeface="Arial" charset="0"/>
              </a:rPr>
              <a:t>INVITACION A TRES</a:t>
            </a:r>
          </a:p>
          <a:p>
            <a:pPr algn="ctr" eaLnBrk="1" hangingPunct="1">
              <a:lnSpc>
                <a:spcPct val="90000"/>
              </a:lnSpc>
              <a:buFont typeface="Wingdings" pitchFamily="2" charset="2"/>
              <a:buNone/>
              <a:defRPr/>
            </a:pPr>
            <a:endParaRPr lang="es-ES" sz="2000" dirty="0">
              <a:solidFill>
                <a:schemeClr val="bg2"/>
              </a:solidFill>
              <a:effectLst>
                <a:outerShdw blurRad="38100" dist="38100" dir="2700000" algn="tl">
                  <a:srgbClr val="000000"/>
                </a:outerShdw>
              </a:effectLst>
              <a:latin typeface="Arial" charset="0"/>
            </a:endParaRPr>
          </a:p>
          <a:p>
            <a:pPr algn="ctr" eaLnBrk="1" hangingPunct="1">
              <a:lnSpc>
                <a:spcPct val="90000"/>
              </a:lnSpc>
              <a:buFont typeface="Wingdings" pitchFamily="2" charset="2"/>
              <a:buNone/>
              <a:defRPr/>
            </a:pPr>
            <a:endParaRPr lang="es-ES" sz="2000" dirty="0">
              <a:solidFill>
                <a:schemeClr val="bg2"/>
              </a:solidFill>
              <a:effectLst>
                <a:outerShdw blurRad="38100" dist="38100" dir="2700000" algn="tl">
                  <a:srgbClr val="000000"/>
                </a:outerShdw>
              </a:effectLst>
              <a:latin typeface="Arial" charset="0"/>
            </a:endParaRPr>
          </a:p>
          <a:p>
            <a:pPr algn="ctr" eaLnBrk="1" hangingPunct="1">
              <a:lnSpc>
                <a:spcPct val="90000"/>
              </a:lnSpc>
              <a:buFont typeface="Wingdings" pitchFamily="2" charset="2"/>
              <a:buNone/>
              <a:defRPr/>
            </a:pPr>
            <a:r>
              <a:rPr lang="es-ES" sz="2000" b="1" dirty="0">
                <a:latin typeface="Arial" charset="0"/>
              </a:rPr>
              <a:t>CAUSAS ESPECIALES </a:t>
            </a:r>
          </a:p>
        </p:txBody>
      </p:sp>
      <p:sp>
        <p:nvSpPr>
          <p:cNvPr id="90115" name="Rectangle 3"/>
          <p:cNvSpPr>
            <a:spLocks noGrp="1" noChangeArrowheads="1"/>
          </p:cNvSpPr>
          <p:nvPr>
            <p:ph type="body" sz="half" idx="4294967295"/>
          </p:nvPr>
        </p:nvSpPr>
        <p:spPr>
          <a:xfrm>
            <a:off x="4643438" y="476250"/>
            <a:ext cx="4038600" cy="3240088"/>
          </a:xfrm>
          <a:solidFill>
            <a:schemeClr val="accent3">
              <a:lumMod val="40000"/>
              <a:lumOff val="60000"/>
            </a:schemeClr>
          </a:solidFill>
          <a:ln>
            <a:solidFill>
              <a:schemeClr val="tx1"/>
            </a:solidFill>
          </a:ln>
        </p:spPr>
        <p:txBody>
          <a:bodyPr/>
          <a:lstStyle/>
          <a:p>
            <a:pPr algn="ctr" eaLnBrk="1" hangingPunct="1">
              <a:lnSpc>
                <a:spcPct val="90000"/>
              </a:lnSpc>
              <a:buFont typeface="Wingdings" pitchFamily="2" charset="2"/>
              <a:buNone/>
              <a:defRPr/>
            </a:pPr>
            <a:r>
              <a:rPr lang="es-ES" sz="2000" dirty="0">
                <a:latin typeface="Arial" charset="0"/>
              </a:rPr>
              <a:t>ART 43</a:t>
            </a:r>
          </a:p>
          <a:p>
            <a:pPr algn="ctr" eaLnBrk="1" hangingPunct="1">
              <a:lnSpc>
                <a:spcPct val="90000"/>
              </a:lnSpc>
              <a:buFont typeface="Wingdings" pitchFamily="2" charset="2"/>
              <a:buNone/>
              <a:defRPr/>
            </a:pPr>
            <a:endParaRPr lang="es-ES" sz="2000" dirty="0">
              <a:latin typeface="Arial" charset="0"/>
            </a:endParaRPr>
          </a:p>
          <a:p>
            <a:pPr algn="ctr" eaLnBrk="1" hangingPunct="1">
              <a:lnSpc>
                <a:spcPct val="90000"/>
              </a:lnSpc>
              <a:buFont typeface="Wingdings" pitchFamily="2" charset="2"/>
              <a:buNone/>
              <a:defRPr/>
            </a:pPr>
            <a:r>
              <a:rPr lang="es-ES" sz="2000" dirty="0">
                <a:latin typeface="Arial" charset="0"/>
              </a:rPr>
              <a:t>ADJUDICACIONES DIRECTAS </a:t>
            </a:r>
          </a:p>
          <a:p>
            <a:pPr algn="ctr" eaLnBrk="1" hangingPunct="1">
              <a:lnSpc>
                <a:spcPct val="90000"/>
              </a:lnSpc>
              <a:buFont typeface="Wingdings" pitchFamily="2" charset="2"/>
              <a:buNone/>
              <a:defRPr/>
            </a:pPr>
            <a:endParaRPr lang="es-ES" sz="2000" dirty="0">
              <a:latin typeface="Arial" charset="0"/>
            </a:endParaRPr>
          </a:p>
          <a:p>
            <a:pPr algn="ctr" eaLnBrk="1" hangingPunct="1">
              <a:lnSpc>
                <a:spcPct val="90000"/>
              </a:lnSpc>
              <a:buFont typeface="Wingdings" pitchFamily="2" charset="2"/>
              <a:buNone/>
              <a:defRPr/>
            </a:pPr>
            <a:r>
              <a:rPr lang="es-ES" sz="2000" dirty="0">
                <a:latin typeface="Arial" charset="0"/>
              </a:rPr>
              <a:t>INVITACION A TRES</a:t>
            </a:r>
          </a:p>
          <a:p>
            <a:pPr algn="ctr" eaLnBrk="1" hangingPunct="1">
              <a:lnSpc>
                <a:spcPct val="90000"/>
              </a:lnSpc>
              <a:buFont typeface="Wingdings" pitchFamily="2" charset="2"/>
              <a:buNone/>
              <a:defRPr/>
            </a:pPr>
            <a:endParaRPr lang="es-ES" sz="2000" dirty="0">
              <a:latin typeface="Arial" charset="0"/>
            </a:endParaRPr>
          </a:p>
          <a:p>
            <a:pPr algn="ctr" eaLnBrk="1" hangingPunct="1">
              <a:lnSpc>
                <a:spcPct val="90000"/>
              </a:lnSpc>
              <a:buFont typeface="Wingdings" pitchFamily="2" charset="2"/>
              <a:buNone/>
              <a:defRPr/>
            </a:pPr>
            <a:endParaRPr lang="es-ES" sz="2000" dirty="0">
              <a:latin typeface="Arial" charset="0"/>
            </a:endParaRPr>
          </a:p>
          <a:p>
            <a:pPr algn="ctr" eaLnBrk="1" hangingPunct="1">
              <a:lnSpc>
                <a:spcPct val="90000"/>
              </a:lnSpc>
              <a:buFont typeface="Wingdings" pitchFamily="2" charset="2"/>
              <a:buNone/>
              <a:defRPr/>
            </a:pPr>
            <a:r>
              <a:rPr lang="es-ES" sz="2000" b="1" dirty="0">
                <a:latin typeface="Arial" charset="0"/>
              </a:rPr>
              <a:t>MONTO DE LA OBRA</a:t>
            </a:r>
          </a:p>
        </p:txBody>
      </p:sp>
      <p:sp>
        <p:nvSpPr>
          <p:cNvPr id="685059" name="Text Box 4"/>
          <p:cNvSpPr txBox="1">
            <a:spLocks noChangeArrowheads="1"/>
          </p:cNvSpPr>
          <p:nvPr/>
        </p:nvSpPr>
        <p:spPr bwMode="auto">
          <a:xfrm>
            <a:off x="539750" y="4652963"/>
            <a:ext cx="8135938" cy="1754326"/>
          </a:xfrm>
          <a:prstGeom prst="rect">
            <a:avLst/>
          </a:prstGeom>
          <a:solidFill>
            <a:srgbClr val="FFFF00"/>
          </a:solidFill>
          <a:ln w="9525">
            <a:noFill/>
            <a:miter lim="800000"/>
            <a:headEnd/>
            <a:tailEnd/>
          </a:ln>
        </p:spPr>
        <p:txBody>
          <a:bodyPr>
            <a:spAutoFit/>
          </a:bodyPr>
          <a:lstStyle/>
          <a:p>
            <a:pPr algn="ctr" fontAlgn="base">
              <a:spcBef>
                <a:spcPct val="0"/>
              </a:spcBef>
              <a:spcAft>
                <a:spcPct val="0"/>
              </a:spcAft>
            </a:pPr>
            <a:r>
              <a:rPr lang="es-MX" b="1" dirty="0">
                <a:solidFill>
                  <a:srgbClr val="000514"/>
                </a:solidFill>
                <a:latin typeface="Arial" charset="0"/>
              </a:rPr>
              <a:t>MIXTA</a:t>
            </a:r>
          </a:p>
          <a:p>
            <a:pPr algn="ctr" fontAlgn="base">
              <a:spcBef>
                <a:spcPct val="0"/>
              </a:spcBef>
              <a:spcAft>
                <a:spcPct val="0"/>
              </a:spcAft>
            </a:pPr>
            <a:endParaRPr lang="es-MX" b="1" dirty="0">
              <a:solidFill>
                <a:srgbClr val="000514"/>
              </a:solidFill>
              <a:latin typeface="Arial" charset="0"/>
            </a:endParaRPr>
          </a:p>
          <a:p>
            <a:pPr algn="ctr" fontAlgn="base">
              <a:spcBef>
                <a:spcPct val="0"/>
              </a:spcBef>
              <a:spcAft>
                <a:spcPct val="0"/>
              </a:spcAft>
            </a:pPr>
            <a:r>
              <a:rPr lang="es-MX" b="1" dirty="0">
                <a:solidFill>
                  <a:srgbClr val="000514"/>
                </a:solidFill>
                <a:latin typeface="Arial" charset="0"/>
              </a:rPr>
              <a:t>ES UNA OBRA DE MONTO PEQUEÑO QUE SE ENCUADRA EN LOS LIMITES PARA ADJUDICARSE DIRECTAMENTE O POR INVITACION A TRES SEGÚN EL ARTICUILO 43, PERO SU NECESIDAD DE REALIZARSE SE DERIVA DE ALGUNA DE LAS FRACCIONES DEL ARTICULO 42 </a:t>
            </a:r>
            <a:endParaRPr lang="es-ES" b="1" dirty="0">
              <a:solidFill>
                <a:srgbClr val="000514"/>
              </a:solidFill>
              <a:latin typeface="Arial" charset="0"/>
            </a:endParaRPr>
          </a:p>
        </p:txBody>
      </p:sp>
      <p:sp>
        <p:nvSpPr>
          <p:cNvPr id="685060" name="AutoShape 5"/>
          <p:cNvSpPr>
            <a:spLocks noChangeArrowheads="1"/>
          </p:cNvSpPr>
          <p:nvPr/>
        </p:nvSpPr>
        <p:spPr bwMode="auto">
          <a:xfrm>
            <a:off x="1908175" y="4005263"/>
            <a:ext cx="1135063" cy="503237"/>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s-ES" dirty="0">
              <a:solidFill>
                <a:srgbClr val="FFFFFF"/>
              </a:solidFill>
              <a:latin typeface="Arial" charset="0"/>
            </a:endParaRPr>
          </a:p>
        </p:txBody>
      </p:sp>
      <p:sp>
        <p:nvSpPr>
          <p:cNvPr id="685061" name="AutoShape 6"/>
          <p:cNvSpPr>
            <a:spLocks noChangeArrowheads="1"/>
          </p:cNvSpPr>
          <p:nvPr/>
        </p:nvSpPr>
        <p:spPr bwMode="auto">
          <a:xfrm>
            <a:off x="6084888" y="4005263"/>
            <a:ext cx="1135062" cy="503237"/>
          </a:xfrm>
          <a:prstGeom prst="upArrow">
            <a:avLst>
              <a:gd name="adj1" fmla="val 50000"/>
              <a:gd name="adj2" fmla="val 25000"/>
            </a:avLst>
          </a:prstGeom>
          <a:solidFill>
            <a:srgbClr val="800000"/>
          </a:solidFill>
          <a:ln w="9525">
            <a:solidFill>
              <a:schemeClr val="tx1"/>
            </a:solidFill>
            <a:miter lim="800000"/>
            <a:headEnd/>
            <a:tailEnd/>
          </a:ln>
        </p:spPr>
        <p:txBody>
          <a:bodyPr wrap="none" anchor="ctr"/>
          <a:lstStyle/>
          <a:p>
            <a:pPr algn="ctr" fontAlgn="base">
              <a:spcBef>
                <a:spcPct val="0"/>
              </a:spcBef>
              <a:spcAft>
                <a:spcPct val="0"/>
              </a:spcAft>
            </a:pPr>
            <a:endParaRPr lang="es-ES" dirty="0">
              <a:solidFill>
                <a:srgbClr val="FFFFFF"/>
              </a:solidFill>
              <a:latin typeface="Arial" charset="0"/>
            </a:endParaRPr>
          </a:p>
        </p:txBody>
      </p:sp>
    </p:spTree>
    <p:extLst>
      <p:ext uri="{BB962C8B-B14F-4D97-AF65-F5344CB8AC3E}">
        <p14:creationId xmlns:p14="http://schemas.microsoft.com/office/powerpoint/2010/main" val="325417467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7384"/>
            <a:ext cx="9144000" cy="6889065"/>
          </a:xfrm>
          <a:prstGeom prst="rect">
            <a:avLst/>
          </a:prstGeom>
        </p:spPr>
        <p:txBody>
          <a:bodyPr wrap="square">
            <a:spAutoFit/>
          </a:bodyPr>
          <a:lstStyle/>
          <a:p>
            <a:pPr algn="ctr">
              <a:spcBef>
                <a:spcPts val="505"/>
              </a:spcBef>
              <a:spcAft>
                <a:spcPts val="0"/>
              </a:spcAft>
            </a:pPr>
            <a:r>
              <a:rPr lang="x-none" sz="1500" b="1" dirty="0">
                <a:latin typeface="Arial" panose="020B0604020202020204" pitchFamily="34" charset="0"/>
                <a:ea typeface="Calibri" panose="020F0502020204030204" pitchFamily="34" charset="0"/>
                <a:cs typeface="Times New Roman" panose="02020603050405020304" pitchFamily="18" charset="0"/>
              </a:rPr>
              <a:t>LEY DE ADQUISICIONES, ARRENDAMIENTOS Y SERVICIOS DEL SECTOR PÚBLICO</a:t>
            </a:r>
            <a:endParaRPr lang="es-MX" sz="1500" b="1" dirty="0">
              <a:latin typeface="CG Palacio (WN)"/>
              <a:ea typeface="Calibri" panose="020F0502020204030204" pitchFamily="34" charset="0"/>
              <a:cs typeface="Times New Roman" panose="02020603050405020304" pitchFamily="18" charset="0"/>
            </a:endParaRPr>
          </a:p>
          <a:p>
            <a:pPr>
              <a:spcAft>
                <a:spcPts val="800"/>
              </a:spcAft>
            </a:pPr>
            <a:r>
              <a:rPr lang="es-MX" sz="1500" dirty="0">
                <a:latin typeface="Calibri" panose="020F0502020204030204" pitchFamily="34" charset="0"/>
                <a:ea typeface="Calibri" panose="020F0502020204030204" pitchFamily="34" charset="0"/>
                <a:cs typeface="Times New Roman" panose="02020603050405020304" pitchFamily="18" charset="0"/>
              </a:rPr>
              <a:t> </a:t>
            </a:r>
          </a:p>
          <a:p>
            <a:pPr indent="182880" algn="just">
              <a:spcAft>
                <a:spcPts val="0"/>
              </a:spcAft>
            </a:pPr>
            <a:r>
              <a:rPr lang="es-ES" sz="1500" b="1" dirty="0">
                <a:latin typeface="Arial" panose="020B0604020202020204" pitchFamily="34" charset="0"/>
                <a:ea typeface="Times New Roman" panose="02020603050405020304" pitchFamily="18" charset="0"/>
              </a:rPr>
              <a:t>Artículo 42.</a:t>
            </a:r>
            <a:r>
              <a:rPr lang="es-ES" sz="1500" dirty="0">
                <a:latin typeface="Arial" panose="020B0604020202020204" pitchFamily="34" charset="0"/>
                <a:ea typeface="Times New Roman" panose="02020603050405020304" pitchFamily="18" charset="0"/>
              </a:rPr>
              <a:t> Las dependencias y entidades, bajo su responsabilidad, podrán contratar adquisiciones, arrendamientos y servicios, sin sujetarse al procedimiento de licitación pública, a través de los de invitación a cuando menos tres personas o de adjudicación directa, cuando el importe de cada operación no exceda los montos máximos que al efecto se establecerán en el Presupuesto de Egresos de la Federación, siempre que las operaciones no se fraccionen para quedar comprendidas en los supuestos de excepción a la licitación pública a que se refiere este artículo.</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 </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Si el monto de la operación corresponde a una invitación a cuando menos tres personas, la procedencia de la adjudicación directa sólo podrá ser autorizada por el oficial mayor o equivalente.</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 </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Lo dispuesto en el tercer párrafo del artículo 40 de esta Ley resultará aplicable a la contratación mediante los procedimientos de invitación a cuando menos tres personas y de adjudicación directa que se fundamenten en este artículo.</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 </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La suma de las operaciones que se realicen al amparo de este artículo no podrá exceder del treinta por ciento del presupuesto de adquisiciones, arrendamientos y servicios autorizado a la dependencia o entidad en cada ejercicio presupuestario. La contratación deberá ajustarse a los límites establecidos en el Presupuesto de Egresos de la Federación.</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 </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En el supuesto de que un procedimiento de invitación a cuando menos tres personas haya sido declarado desierto, el titular del área responsable de la contratación en la dependencia o entidad podrá adjudicar directamente el contrato.</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 </a:t>
            </a:r>
            <a:endParaRPr lang="es-MX" sz="1500" dirty="0">
              <a:latin typeface="Arial" panose="020B0604020202020204" pitchFamily="34" charset="0"/>
              <a:ea typeface="Times New Roman" panose="02020603050405020304" pitchFamily="18" charset="0"/>
            </a:endParaRPr>
          </a:p>
          <a:p>
            <a:pPr indent="182880" algn="just">
              <a:spcAft>
                <a:spcPts val="0"/>
              </a:spcAft>
            </a:pPr>
            <a:r>
              <a:rPr lang="es-ES" sz="1500" dirty="0">
                <a:latin typeface="Arial" panose="020B0604020202020204" pitchFamily="34" charset="0"/>
                <a:ea typeface="Times New Roman" panose="02020603050405020304" pitchFamily="18" charset="0"/>
              </a:rPr>
              <a:t>Para contratar adjudicaciones directas, cuyo monto sea igual o superior a la cantidad de trescientas veces el salario mínimo diario general vigente en el Distrito Federal, se deberá contar con al menos tres cotizaciones con las mismas condiciones, que se hayan obtenido en los treinta días previos al de la adjudicación y consten en documento en el cual se identifiquen indubitablemente al proveedor oferente.</a:t>
            </a:r>
            <a:endParaRPr lang="es-MX" sz="15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2525982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370010"/>
            <a:ext cx="8964488"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2563"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LEY DE OBRAS PÚBLICAS Y SERVICIOS RELACIONADOS CON LAS MISMAS</a:t>
            </a:r>
          </a:p>
          <a:p>
            <a:pPr marL="0" marR="0" lvl="0" indent="182563"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Artículo 43.</a:t>
            </a:r>
            <a:r>
              <a:rPr kumimoji="0" lang="es-ES" altLang="es-MX"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 Las dependencias y entidades, bajo su responsabilidad, podrán contratar obras públicas o servicios relacionados con las mismas, sin sujetarse al procedimiento de licitación pública, a través de los de invitación a cuando menos tres personas o de adjudicación directa, cuando el importe de cada contrato no exceda de los montos máximos que al efecto se establezcan en el Presupuesto de Egresos de la Federación, siempre que los contratos no se fraccionen para quedar comprendidas en los supuestos de excepción a la licitación pública a que se refiere este artículo.</a:t>
            </a:r>
          </a:p>
          <a:p>
            <a:pPr marL="0" marR="0" lvl="0" indent="182563"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ES" altLang="es-MX"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Lo dispuesto en el tercer párrafo del artículo 41 de esta Ley resultará aplicable a la contratación mediante los procedimientos de invitación a cuando menos tres personas y de adjudicación directa que se fundamenten en este artículo.</a:t>
            </a:r>
          </a:p>
          <a:p>
            <a:pPr marL="0" marR="0" lvl="0" indent="182563"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ES" altLang="es-MX"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La suma de los montos de los contratos que se realicen al amparo de este artículo no podrá exceder del treinta por ciento del presupuesto autorizado a las dependencias y entidades para realizar obras públicas y servicios relacionados con las mismas en cada ejercicio presupuestario. La contratación deberá ajustarse a los límites establecidos en el Presupuesto de Egresos de la Federación.</a:t>
            </a:r>
          </a:p>
          <a:p>
            <a:pPr marL="0" marR="0" lvl="0" indent="182563"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ES" altLang="es-MX"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En casos excepcionales, el titular de la dependencia o el órgano de gobierno de la entidad, bajo su responsabilidad, podrá fijar un porcentaje mayor al indicado en este artículo, debiéndolo hacer del conocimiento del órgano interno de control. Esta facultad podrá delegarse en el oficial mayor o su equivalente en las dependencias o entidades.</a:t>
            </a:r>
            <a:endParaRPr kumimoji="0" lang="es-ES" altLang="es-MX"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0676503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4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9" name="8 Marco"/>
          <p:cNvSpPr/>
          <p:nvPr/>
        </p:nvSpPr>
        <p:spPr>
          <a:xfrm>
            <a:off x="251520" y="836712"/>
            <a:ext cx="9073008"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smtClean="0">
                <a:solidFill>
                  <a:schemeClr val="tx1"/>
                </a:solidFill>
              </a:rPr>
              <a:t>5.- Adquisiciones en Aguascalientes.</a:t>
            </a:r>
          </a:p>
        </p:txBody>
      </p:sp>
      <p:sp>
        <p:nvSpPr>
          <p:cNvPr id="7" name="6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2" name="1 Marcador de número de diapositiva"/>
          <p:cNvSpPr>
            <a:spLocks noGrp="1"/>
          </p:cNvSpPr>
          <p:nvPr>
            <p:ph type="sldNum" sz="quarter" idx="11"/>
          </p:nvPr>
        </p:nvSpPr>
        <p:spPr/>
        <p:txBody>
          <a:bodyPr/>
          <a:lstStyle/>
          <a:p>
            <a:pPr>
              <a:defRPr/>
            </a:pPr>
            <a:r>
              <a:rPr lang="es-MX" smtClean="0"/>
              <a:t>ASF | </a:t>
            </a:r>
            <a:fld id="{C925EB8D-A22E-457C-93E0-4F83338D4BE7}" type="slidenum">
              <a:rPr lang="es-MX" smtClean="0"/>
              <a:pPr>
                <a:defRPr/>
              </a:pPr>
              <a:t>169</a:t>
            </a:fld>
            <a:endParaRPr lang="es-MX"/>
          </a:p>
        </p:txBody>
      </p:sp>
    </p:spTree>
    <p:extLst>
      <p:ext uri="{BB962C8B-B14F-4D97-AF65-F5344CB8AC3E}">
        <p14:creationId xmlns:p14="http://schemas.microsoft.com/office/powerpoint/2010/main" val="497048464"/>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15416"/>
            <a:ext cx="8229600" cy="1143000"/>
          </a:xfrm>
        </p:spPr>
        <p:txBody>
          <a:bodyPr/>
          <a:lstStyle/>
          <a:p>
            <a:r>
              <a:rPr lang="es-MX" dirty="0" smtClean="0"/>
              <a:t>Presupuesto 2011-2017</a:t>
            </a:r>
            <a:endParaRPr lang="es-MX" dirty="0"/>
          </a:p>
        </p:txBody>
      </p:sp>
      <p:sp>
        <p:nvSpPr>
          <p:cNvPr id="3" name="Marcador de contenido 2"/>
          <p:cNvSpPr>
            <a:spLocks noGrp="1"/>
          </p:cNvSpPr>
          <p:nvPr>
            <p:ph idx="1"/>
          </p:nvPr>
        </p:nvSpPr>
        <p:spPr/>
        <p:txBody>
          <a:bodyPr/>
          <a:lstStyle/>
          <a:p>
            <a:endParaRPr lang="es-MX"/>
          </a:p>
        </p:txBody>
      </p:sp>
      <p:sp>
        <p:nvSpPr>
          <p:cNvPr id="5" name="1 Rectángulo"/>
          <p:cNvSpPr/>
          <p:nvPr/>
        </p:nvSpPr>
        <p:spPr>
          <a:xfrm>
            <a:off x="16668" y="1988840"/>
            <a:ext cx="9218041" cy="2308324"/>
          </a:xfrm>
          <a:prstGeom prst="rect">
            <a:avLst/>
          </a:prstGeom>
          <a:solidFill>
            <a:schemeClr val="bg1"/>
          </a:solidFill>
        </p:spPr>
        <p:txBody>
          <a:bodyPr wrap="square">
            <a:spAutoFit/>
          </a:bodyPr>
          <a:lstStyle/>
          <a:p>
            <a:pPr algn="just"/>
            <a:r>
              <a:rPr lang="es-ES" sz="1600" b="1" i="1" dirty="0" smtClean="0"/>
              <a:t>Artículo </a:t>
            </a:r>
            <a:r>
              <a:rPr lang="es-ES" sz="1600" b="1" i="1" dirty="0"/>
              <a:t>1.</a:t>
            </a:r>
            <a:r>
              <a:rPr lang="es-ES" sz="1600" i="1" dirty="0"/>
              <a:t> El ejercicio, el control y la evaluación del gasto público federal para el ejercicio fiscal de </a:t>
            </a:r>
            <a:r>
              <a:rPr lang="es-ES" sz="1600" i="1" dirty="0" smtClean="0"/>
              <a:t>2017, </a:t>
            </a:r>
            <a:r>
              <a:rPr lang="es-ES" sz="1600" i="1" dirty="0"/>
              <a:t>así como la contabilidad y la presentación de la información financiera correspondiente, se realizarán conforme a lo establecido en la Ley Federal de Presupuesto y Responsabilidad Hacendaria, la Ley General de Contabilidad Gubernamental y en las disposiciones que, en el marco de dichas leyes, estén establecidas en otros ordenamientos legales y en este Presupuesto de Egresos.</a:t>
            </a:r>
            <a:endParaRPr lang="es-MX" sz="1600" dirty="0"/>
          </a:p>
          <a:p>
            <a:pPr algn="just"/>
            <a:r>
              <a:rPr lang="es-ES" sz="1600" i="1" dirty="0"/>
              <a:t> </a:t>
            </a:r>
            <a:endParaRPr lang="es-MX" sz="1600" dirty="0"/>
          </a:p>
          <a:p>
            <a:pPr algn="just"/>
            <a:r>
              <a:rPr lang="es-ES" sz="1600" b="1" i="1" dirty="0"/>
              <a:t>Artículo 2. </a:t>
            </a:r>
            <a:r>
              <a:rPr lang="es-ES" sz="1600" i="1" dirty="0"/>
              <a:t>El gasto neto total previsto en el presente Presupuesto de Egresos importa la cantidad de $</a:t>
            </a:r>
            <a:r>
              <a:rPr lang="es-ES" sz="1600" i="1" dirty="0" smtClean="0"/>
              <a:t>4’837,512’300,000 </a:t>
            </a:r>
            <a:r>
              <a:rPr lang="es-ES" sz="1600" i="1" dirty="0"/>
              <a:t>y corresponde al total de los ingresos aprobados en la Ley de Ingresos.</a:t>
            </a:r>
            <a:endParaRPr lang="es-MX" sz="1600" dirty="0"/>
          </a:p>
          <a:p>
            <a:pPr algn="just"/>
            <a:r>
              <a:rPr lang="es-ES" sz="1600" i="1" dirty="0"/>
              <a:t> </a:t>
            </a:r>
            <a:endParaRPr lang="es-MX" sz="1600" dirty="0"/>
          </a:p>
        </p:txBody>
      </p:sp>
      <p:graphicFrame>
        <p:nvGraphicFramePr>
          <p:cNvPr id="6" name="Tabla 5"/>
          <p:cNvGraphicFramePr>
            <a:graphicFrameLocks noGrp="1"/>
          </p:cNvGraphicFramePr>
          <p:nvPr>
            <p:extLst/>
          </p:nvPr>
        </p:nvGraphicFramePr>
        <p:xfrm>
          <a:off x="17686" y="4297164"/>
          <a:ext cx="9217023" cy="918302"/>
        </p:xfrm>
        <a:graphic>
          <a:graphicData uri="http://schemas.openxmlformats.org/drawingml/2006/table">
            <a:tbl>
              <a:tblPr>
                <a:tableStyleId>{5C22544A-7EE6-4342-B048-85BDC9FD1C3A}</a:tableStyleId>
              </a:tblPr>
              <a:tblGrid>
                <a:gridCol w="1368151"/>
                <a:gridCol w="1224136"/>
                <a:gridCol w="1224136"/>
                <a:gridCol w="1080120"/>
                <a:gridCol w="1080120"/>
                <a:gridCol w="1152128"/>
                <a:gridCol w="1008112"/>
                <a:gridCol w="1080120"/>
              </a:tblGrid>
              <a:tr h="288032">
                <a:tc>
                  <a:txBody>
                    <a:bodyPr/>
                    <a:lstStyle/>
                    <a:p>
                      <a:pPr algn="l" fontAlgn="b"/>
                      <a:r>
                        <a:rPr lang="es-MX" sz="1000" u="none" strike="noStrike" dirty="0">
                          <a:effectLst/>
                        </a:rPr>
                        <a:t> </a:t>
                      </a:r>
                      <a:endParaRPr lang="es-MX" sz="1000" b="0" i="0" u="none" strike="noStrike" dirty="0">
                        <a:solidFill>
                          <a:srgbClr val="000000"/>
                        </a:solidFill>
                        <a:effectLst/>
                        <a:latin typeface="Arial" panose="020B0604020202020204" pitchFamily="34" charset="0"/>
                      </a:endParaRPr>
                    </a:p>
                  </a:txBody>
                  <a:tcPr marL="1034" marR="1034" marT="1034" marB="0" anchor="b"/>
                </a:tc>
                <a:tc>
                  <a:txBody>
                    <a:bodyPr/>
                    <a:lstStyle/>
                    <a:p>
                      <a:pPr algn="ctr" rtl="0" fontAlgn="ctr"/>
                      <a:r>
                        <a:rPr lang="es-MX" sz="1000" u="none" strike="noStrike" dirty="0">
                          <a:effectLst/>
                        </a:rPr>
                        <a:t>2011</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2012</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2013</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a:effectLst/>
                        </a:rPr>
                        <a:t>2014</a:t>
                      </a:r>
                      <a:endParaRPr lang="es-MX" sz="10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1000" b="0" i="0" u="none" strike="noStrike" dirty="0" smtClean="0">
                          <a:solidFill>
                            <a:srgbClr val="000000"/>
                          </a:solidFill>
                          <a:effectLst/>
                          <a:latin typeface="Calibri" panose="020F0502020204030204" pitchFamily="34" charset="0"/>
                        </a:rPr>
                        <a:t>2017</a:t>
                      </a:r>
                      <a:endParaRPr lang="es-MX" sz="1000" b="0" i="0" u="none" strike="noStrike" dirty="0">
                        <a:solidFill>
                          <a:srgbClr val="000000"/>
                        </a:solidFill>
                        <a:effectLst/>
                        <a:latin typeface="Calibri" panose="020F0502020204030204" pitchFamily="34" charset="0"/>
                      </a:endParaRPr>
                    </a:p>
                  </a:txBody>
                  <a:tcPr marL="1034" marR="1034" marT="1034" marB="0" anchor="ctr"/>
                </a:tc>
              </a:tr>
              <a:tr h="216024">
                <a:tc>
                  <a:txBody>
                    <a:bodyPr/>
                    <a:lstStyle/>
                    <a:p>
                      <a:pPr algn="l" rtl="0" fontAlgn="b"/>
                      <a:r>
                        <a:rPr lang="es-MX" sz="1000" u="none" strike="noStrike" dirty="0">
                          <a:effectLst/>
                        </a:rPr>
                        <a:t>A: RAMOS AUTÓNOMOS </a:t>
                      </a:r>
                      <a:endParaRPr lang="es-MX" sz="1000" b="0" i="0" u="none" strike="noStrike" dirty="0">
                        <a:solidFill>
                          <a:srgbClr val="000000"/>
                        </a:solidFill>
                        <a:effectLst/>
                        <a:latin typeface="Calibri" panose="020F0502020204030204" pitchFamily="34" charset="0"/>
                      </a:endParaRPr>
                    </a:p>
                  </a:txBody>
                  <a:tcPr marL="1034" marR="1034" marT="1034" marB="0" anchor="b">
                    <a:solidFill>
                      <a:schemeClr val="accent6">
                        <a:lumMod val="60000"/>
                        <a:lumOff val="40000"/>
                      </a:schemeClr>
                    </a:solidFill>
                  </a:tcPr>
                </a:tc>
                <a:tc>
                  <a:txBody>
                    <a:bodyPr/>
                    <a:lstStyle/>
                    <a:p>
                      <a:pPr algn="ctr" rtl="0" fontAlgn="ctr"/>
                      <a:r>
                        <a:rPr lang="es-MX" sz="1000" u="none" strike="noStrike" dirty="0">
                          <a:effectLst/>
                        </a:rPr>
                        <a:t>59,846,749,098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69,804,190,754</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70,822,479,045</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78,784,090,949</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89,597,306,659</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103,894,603,346</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112,292,485,254</a:t>
                      </a:r>
                      <a:endParaRPr lang="es-MX" sz="10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r h="414246">
                <a:tc>
                  <a:txBody>
                    <a:bodyPr/>
                    <a:lstStyle/>
                    <a:p>
                      <a:pPr algn="l" rtl="0" fontAlgn="b"/>
                      <a:r>
                        <a:rPr lang="es-MX" sz="1000" u="none" strike="noStrike" dirty="0">
                          <a:effectLst/>
                        </a:rPr>
                        <a:t>B: RAMOS ADMINISTRATIVOS </a:t>
                      </a:r>
                      <a:endParaRPr lang="es-MX" sz="1000" b="0" i="0" u="none" strike="noStrike" dirty="0">
                        <a:solidFill>
                          <a:srgbClr val="000000"/>
                        </a:solidFill>
                        <a:effectLst/>
                        <a:latin typeface="Calibri" panose="020F0502020204030204" pitchFamily="34" charset="0"/>
                      </a:endParaRPr>
                    </a:p>
                  </a:txBody>
                  <a:tcPr marL="1034" marR="1034" marT="1034" marB="0" anchor="b">
                    <a:solidFill>
                      <a:schemeClr val="accent6">
                        <a:lumMod val="60000"/>
                        <a:lumOff val="40000"/>
                      </a:schemeClr>
                    </a:solidFill>
                  </a:tcPr>
                </a:tc>
                <a:tc>
                  <a:txBody>
                    <a:bodyPr/>
                    <a:lstStyle/>
                    <a:p>
                      <a:pPr algn="ctr" rtl="0" fontAlgn="ctr"/>
                      <a:r>
                        <a:rPr lang="es-MX" sz="1000" u="none" strike="noStrike" dirty="0">
                          <a:effectLst/>
                        </a:rPr>
                        <a:t>862,063,200,276</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932,139,489,151</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976,832,743,458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1,131,486,031,191</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1,184,295,075,588</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1000" u="none" strike="noStrike" dirty="0">
                          <a:effectLst/>
                        </a:rPr>
                        <a:t>1,100,095,436,765</a:t>
                      </a:r>
                      <a:endParaRPr lang="es-MX" sz="10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958,353,557,898</a:t>
                      </a:r>
                      <a:endParaRPr lang="es-MX" sz="10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bl>
          </a:graphicData>
        </a:graphic>
      </p:graphicFrame>
      <p:graphicFrame>
        <p:nvGraphicFramePr>
          <p:cNvPr id="7" name="Tabla 6"/>
          <p:cNvGraphicFramePr>
            <a:graphicFrameLocks noGrp="1"/>
          </p:cNvGraphicFramePr>
          <p:nvPr>
            <p:extLst/>
          </p:nvPr>
        </p:nvGraphicFramePr>
        <p:xfrm>
          <a:off x="35497" y="5229200"/>
          <a:ext cx="9217023" cy="1063978"/>
        </p:xfrm>
        <a:graphic>
          <a:graphicData uri="http://schemas.openxmlformats.org/drawingml/2006/table">
            <a:tbl>
              <a:tblPr>
                <a:tableStyleId>{5C22544A-7EE6-4342-B048-85BDC9FD1C3A}</a:tableStyleId>
              </a:tblPr>
              <a:tblGrid>
                <a:gridCol w="1368151"/>
                <a:gridCol w="1224136"/>
                <a:gridCol w="1224136"/>
                <a:gridCol w="1080120"/>
                <a:gridCol w="1080120"/>
                <a:gridCol w="1152128"/>
                <a:gridCol w="1008112"/>
                <a:gridCol w="1080120"/>
              </a:tblGrid>
              <a:tr h="432048">
                <a:tc>
                  <a:txBody>
                    <a:bodyPr/>
                    <a:lstStyle/>
                    <a:p>
                      <a:pPr algn="l" rtl="0" fontAlgn="b"/>
                      <a:r>
                        <a:rPr lang="es-MX" sz="900" u="none" strike="noStrike" dirty="0">
                          <a:solidFill>
                            <a:schemeClr val="tx1"/>
                          </a:solidFill>
                          <a:effectLst/>
                        </a:rPr>
                        <a:t>C: RAMOS GENERALES </a:t>
                      </a:r>
                      <a:r>
                        <a:rPr lang="es-MX" sz="900" u="none" strike="noStrike" dirty="0" smtClean="0">
                          <a:solidFill>
                            <a:schemeClr val="tx1"/>
                          </a:solidFill>
                          <a:effectLst/>
                        </a:rPr>
                        <a:t>|</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1,633,770,000,000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1,746,440,000,000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1,888,270,000,000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2,113,920,000,000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2,223,540,000,000</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rtl="0" fontAlgn="ctr"/>
                      <a:r>
                        <a:rPr lang="es-MX" sz="900" u="none" strike="noStrike" dirty="0">
                          <a:solidFill>
                            <a:schemeClr val="tx1"/>
                          </a:solidFill>
                          <a:effectLst/>
                        </a:rPr>
                        <a:t>2,430,980,035,411</a:t>
                      </a:r>
                      <a:endParaRPr lang="es-MX" sz="900" b="0" i="0" u="none" strike="noStrike" dirty="0">
                        <a:solidFill>
                          <a:schemeClr val="tx1"/>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900" u="none" strike="noStrike" dirty="0" smtClean="0">
                          <a:effectLst/>
                        </a:rPr>
                        <a:t>2,659,679,781,361</a:t>
                      </a:r>
                      <a:endParaRPr lang="es-MX" sz="900" b="0" i="0" u="none" strike="noStrike" dirty="0" smtClean="0">
                        <a:solidFill>
                          <a:srgbClr val="000000"/>
                        </a:solidFill>
                        <a:effectLst/>
                        <a:latin typeface="+mn-lt"/>
                      </a:endParaRPr>
                    </a:p>
                  </a:txBody>
                  <a:tcPr marL="1034" marR="1034" marT="1034" marB="0" anchor="ctr">
                    <a:solidFill>
                      <a:schemeClr val="accent6">
                        <a:lumMod val="60000"/>
                        <a:lumOff val="40000"/>
                      </a:schemeClr>
                    </a:solidFill>
                  </a:tcPr>
                </a:tc>
              </a:tr>
              <a:tr h="360040">
                <a:tc>
                  <a:txBody>
                    <a:bodyPr/>
                    <a:lstStyle/>
                    <a:p>
                      <a:pPr algn="l" rtl="0" fontAlgn="b"/>
                      <a:r>
                        <a:rPr lang="es-MX" sz="900" u="none" strike="noStrike" dirty="0">
                          <a:effectLst/>
                        </a:rPr>
                        <a:t>D: ENTIDADES SUJETAS A CONTROL PRESUPUESTARIO DIRECTO </a:t>
                      </a:r>
                      <a:endParaRPr lang="es-MX" sz="900" b="0" i="0" u="none" strike="noStrike" dirty="0">
                        <a:solidFill>
                          <a:srgbClr val="000000"/>
                        </a:solidFill>
                        <a:effectLst/>
                        <a:latin typeface="Calibri" panose="020F0502020204030204" pitchFamily="34" charset="0"/>
                      </a:endParaRPr>
                    </a:p>
                  </a:txBody>
                  <a:tcPr marL="1034" marR="1034" marT="1034"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1,160,231,559,521</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1,656,910,946,867</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1,379,124,210,319</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1,571,142,262,782</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706,453,937,895</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algn="ctr">
                        <a:lnSpc>
                          <a:spcPts val="1200"/>
                        </a:lnSpc>
                        <a:spcAft>
                          <a:spcPts val="0"/>
                        </a:spcAft>
                      </a:pPr>
                      <a:r>
                        <a:rPr lang="es-ES" sz="900" dirty="0">
                          <a:solidFill>
                            <a:srgbClr val="000000"/>
                          </a:solidFill>
                          <a:effectLst/>
                          <a:latin typeface="Arial Narrow" panose="020B0606020202030204" pitchFamily="34" charset="0"/>
                          <a:ea typeface="Times New Roman" panose="02020603050405020304" pitchFamily="18" charset="0"/>
                        </a:rPr>
                        <a:t>774,112,136,929</a:t>
                      </a:r>
                      <a:endParaRPr lang="es-MX" sz="900" dirty="0">
                        <a:effectLst/>
                        <a:latin typeface="Times New Roman" panose="02020603050405020304" pitchFamily="18" charset="0"/>
                        <a:ea typeface="Times New Roman" panose="02020603050405020304" pitchFamily="18" charset="0"/>
                      </a:endParaRPr>
                    </a:p>
                  </a:txBody>
                  <a:tcPr marL="1270" marR="1270" marT="1270" marB="0" anchor="ctr">
                    <a:solidFill>
                      <a:schemeClr val="accent6">
                        <a:lumMod val="60000"/>
                        <a:lumOff val="40000"/>
                      </a:schemeClr>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s-MX" sz="900" u="none" strike="noStrike" dirty="0" smtClean="0">
                          <a:effectLst/>
                        </a:rPr>
                        <a:t>886,271,858,636</a:t>
                      </a:r>
                      <a:endParaRPr lang="es-MX" sz="900" b="0" i="0" u="none" strike="noStrike" dirty="0" smtClean="0">
                        <a:solidFill>
                          <a:srgbClr val="000000"/>
                        </a:solidFill>
                        <a:effectLst/>
                        <a:latin typeface="+mn-lt"/>
                      </a:endParaRPr>
                    </a:p>
                  </a:txBody>
                  <a:tcPr marL="1270" marR="1270" marT="1270" marB="0" anchor="ctr">
                    <a:solidFill>
                      <a:schemeClr val="accent6">
                        <a:lumMod val="60000"/>
                        <a:lumOff val="40000"/>
                      </a:schemeClr>
                    </a:solidFill>
                  </a:tcPr>
                </a:tc>
              </a:tr>
              <a:tr h="219416">
                <a:tc>
                  <a:txBody>
                    <a:bodyPr/>
                    <a:lstStyle/>
                    <a:p>
                      <a:pPr algn="l" rtl="0" fontAlgn="b"/>
                      <a:r>
                        <a:rPr lang="es-MX" sz="900" u="none" strike="noStrike" dirty="0">
                          <a:effectLst/>
                        </a:rPr>
                        <a:t>GASTO NETO TOTAL </a:t>
                      </a:r>
                      <a:endParaRPr lang="es-MX" sz="900" b="0" i="0" u="none" strike="noStrike" dirty="0">
                        <a:solidFill>
                          <a:srgbClr val="000000"/>
                        </a:solidFill>
                        <a:effectLst/>
                        <a:latin typeface="Calibri" panose="020F0502020204030204" pitchFamily="34" charset="0"/>
                      </a:endParaRPr>
                    </a:p>
                  </a:txBody>
                  <a:tcPr marL="1034" marR="1034" marT="1034" marB="0" anchor="b"/>
                </a:tc>
                <a:tc>
                  <a:txBody>
                    <a:bodyPr/>
                    <a:lstStyle/>
                    <a:p>
                      <a:pPr algn="ctr" rtl="0" fontAlgn="ctr"/>
                      <a:r>
                        <a:rPr lang="es-MX" sz="900" u="none" strike="noStrike">
                          <a:effectLst/>
                        </a:rPr>
                        <a:t>3,438,900,000,000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dirty="0">
                          <a:effectLst/>
                        </a:rPr>
                        <a:t>3,706,920,000,000</a:t>
                      </a:r>
                      <a:endParaRPr lang="es-MX" sz="900" b="0" i="0" u="none" strike="noStrike" dirty="0">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3,956,360,000,000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4,467,230,000,000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a:effectLst/>
                        </a:rPr>
                        <a:t>4,694,677,400,000</a:t>
                      </a:r>
                      <a:endParaRPr lang="es-MX" sz="900" b="0" i="0" u="none" strike="noStrike">
                        <a:solidFill>
                          <a:srgbClr val="000000"/>
                        </a:solidFill>
                        <a:effectLst/>
                        <a:latin typeface="Calibri" panose="020F0502020204030204" pitchFamily="34" charset="0"/>
                      </a:endParaRPr>
                    </a:p>
                  </a:txBody>
                  <a:tcPr marL="1034" marR="1034" marT="1034" marB="0" anchor="ctr"/>
                </a:tc>
                <a:tc>
                  <a:txBody>
                    <a:bodyPr/>
                    <a:lstStyle/>
                    <a:p>
                      <a:pPr algn="ctr" rtl="0" fontAlgn="ctr"/>
                      <a:r>
                        <a:rPr lang="es-MX" sz="900" u="none" strike="noStrike" dirty="0" smtClean="0">
                          <a:effectLst/>
                        </a:rPr>
                        <a:t>4,763,874,000,000</a:t>
                      </a:r>
                      <a:endParaRPr lang="es-MX" sz="900" b="0" i="0" u="none" strike="noStrike" dirty="0">
                        <a:solidFill>
                          <a:srgbClr val="000000"/>
                        </a:solidFill>
                        <a:effectLst/>
                        <a:latin typeface="Calibri" panose="020F0502020204030204" pitchFamily="34" charset="0"/>
                      </a:endParaRPr>
                    </a:p>
                  </a:txBody>
                  <a:tcPr marL="1034" marR="1034" marT="1034"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900" u="none" strike="noStrike" dirty="0" smtClean="0">
                          <a:effectLst/>
                        </a:rPr>
                        <a:t>4,837,512,300,000</a:t>
                      </a:r>
                      <a:endParaRPr lang="es-MX" sz="900" b="0" i="0" u="none" strike="noStrike" dirty="0" smtClean="0">
                        <a:solidFill>
                          <a:srgbClr val="000000"/>
                        </a:solidFill>
                        <a:effectLst/>
                        <a:latin typeface="+mn-lt"/>
                      </a:endParaRPr>
                    </a:p>
                  </a:txBody>
                  <a:tcPr marL="1034" marR="1034" marT="1034" marB="0" anchor="ctr"/>
                </a:tc>
              </a:tr>
            </a:tbl>
          </a:graphicData>
        </a:graphic>
      </p:graphicFrame>
      <p:pic>
        <p:nvPicPr>
          <p:cNvPr id="4" name="Imagen 3"/>
          <p:cNvPicPr>
            <a:picLocks noChangeAspect="1"/>
          </p:cNvPicPr>
          <p:nvPr/>
        </p:nvPicPr>
        <p:blipFill rotWithShape="1">
          <a:blip r:embed="rId2"/>
          <a:srcRect l="30706" t="36677" r="28738" b="52100"/>
          <a:stretch/>
        </p:blipFill>
        <p:spPr>
          <a:xfrm>
            <a:off x="1" y="570941"/>
            <a:ext cx="9108503" cy="1417899"/>
          </a:xfrm>
          <a:prstGeom prst="rect">
            <a:avLst/>
          </a:prstGeom>
        </p:spPr>
      </p:pic>
    </p:spTree>
    <p:extLst>
      <p:ext uri="{BB962C8B-B14F-4D97-AF65-F5344CB8AC3E}">
        <p14:creationId xmlns:p14="http://schemas.microsoft.com/office/powerpoint/2010/main" val="187699221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6553200" y="6243638"/>
            <a:ext cx="2133600" cy="457200"/>
          </a:xfrm>
          <a:prstGeom prst="rect">
            <a:avLst/>
          </a:prstGeom>
        </p:spPr>
        <p:txBody>
          <a:bodyPr/>
          <a:lstStyle/>
          <a:p>
            <a:pPr>
              <a:defRPr/>
            </a:pPr>
            <a:fld id="{E61AFCD6-BFC0-48AF-BEBF-CB1BA977B8DA}" type="slidenum">
              <a:rPr lang="es-ES" smtClean="0"/>
              <a:pPr>
                <a:defRPr/>
              </a:pPr>
              <a:t>170</a:t>
            </a:fld>
            <a:endParaRPr lang="es-ES"/>
          </a:p>
        </p:txBody>
      </p:sp>
      <p:grpSp>
        <p:nvGrpSpPr>
          <p:cNvPr id="5" name="Group 16"/>
          <p:cNvGrpSpPr>
            <a:grpSpLocks/>
          </p:cNvGrpSpPr>
          <p:nvPr/>
        </p:nvGrpSpPr>
        <p:grpSpPr bwMode="auto">
          <a:xfrm>
            <a:off x="1295400" y="1524000"/>
            <a:ext cx="4419600" cy="4876800"/>
            <a:chOff x="816" y="960"/>
            <a:chExt cx="2784" cy="3072"/>
          </a:xfrm>
        </p:grpSpPr>
        <p:sp>
          <p:nvSpPr>
            <p:cNvPr id="6" name="Line 17"/>
            <p:cNvSpPr>
              <a:spLocks noChangeShapeType="1"/>
            </p:cNvSpPr>
            <p:nvPr/>
          </p:nvSpPr>
          <p:spPr bwMode="auto">
            <a:xfrm>
              <a:off x="816" y="3936"/>
              <a:ext cx="0" cy="96"/>
            </a:xfrm>
            <a:prstGeom prst="line">
              <a:avLst/>
            </a:prstGeom>
            <a:noFill/>
            <a:ln w="57150">
              <a:solidFill>
                <a:schemeClr val="bg1"/>
              </a:solidFill>
              <a:round/>
              <a:headEnd/>
              <a:tailEnd/>
            </a:ln>
          </p:spPr>
          <p:txBody>
            <a:bodyPr wrap="none" anchor="ctr"/>
            <a:lstStyle/>
            <a:p>
              <a:endParaRPr lang="es-MX"/>
            </a:p>
          </p:txBody>
        </p:sp>
        <p:sp>
          <p:nvSpPr>
            <p:cNvPr id="7" name="Line 18"/>
            <p:cNvSpPr>
              <a:spLocks noChangeShapeType="1"/>
            </p:cNvSpPr>
            <p:nvPr/>
          </p:nvSpPr>
          <p:spPr bwMode="auto">
            <a:xfrm>
              <a:off x="816" y="4032"/>
              <a:ext cx="720" cy="0"/>
            </a:xfrm>
            <a:prstGeom prst="line">
              <a:avLst/>
            </a:prstGeom>
            <a:noFill/>
            <a:ln w="57150">
              <a:solidFill>
                <a:schemeClr val="bg1"/>
              </a:solidFill>
              <a:round/>
              <a:headEnd/>
              <a:tailEnd type="triangle" w="med" len="med"/>
            </a:ln>
          </p:spPr>
          <p:txBody>
            <a:bodyPr wrap="none" anchor="ctr"/>
            <a:lstStyle/>
            <a:p>
              <a:endParaRPr lang="es-MX"/>
            </a:p>
          </p:txBody>
        </p:sp>
        <p:sp>
          <p:nvSpPr>
            <p:cNvPr id="8" name="Line 19"/>
            <p:cNvSpPr>
              <a:spLocks noChangeShapeType="1"/>
            </p:cNvSpPr>
            <p:nvPr/>
          </p:nvSpPr>
          <p:spPr bwMode="auto">
            <a:xfrm flipV="1">
              <a:off x="1536" y="960"/>
              <a:ext cx="0" cy="3072"/>
            </a:xfrm>
            <a:prstGeom prst="line">
              <a:avLst/>
            </a:prstGeom>
            <a:noFill/>
            <a:ln w="57150">
              <a:solidFill>
                <a:schemeClr val="bg1"/>
              </a:solidFill>
              <a:round/>
              <a:headEnd/>
              <a:tailEnd type="triangle" w="med" len="med"/>
            </a:ln>
          </p:spPr>
          <p:txBody>
            <a:bodyPr wrap="none" anchor="ctr"/>
            <a:lstStyle/>
            <a:p>
              <a:endParaRPr lang="es-MX"/>
            </a:p>
          </p:txBody>
        </p:sp>
        <p:sp>
          <p:nvSpPr>
            <p:cNvPr id="9" name="Line 20"/>
            <p:cNvSpPr>
              <a:spLocks noChangeShapeType="1"/>
            </p:cNvSpPr>
            <p:nvPr/>
          </p:nvSpPr>
          <p:spPr bwMode="auto">
            <a:xfrm>
              <a:off x="1536" y="960"/>
              <a:ext cx="2064" cy="0"/>
            </a:xfrm>
            <a:prstGeom prst="line">
              <a:avLst/>
            </a:prstGeom>
            <a:noFill/>
            <a:ln w="57150">
              <a:solidFill>
                <a:schemeClr val="bg1"/>
              </a:solidFill>
              <a:round/>
              <a:headEnd/>
              <a:tailEnd/>
            </a:ln>
          </p:spPr>
          <p:txBody>
            <a:bodyPr wrap="none" anchor="ctr"/>
            <a:lstStyle/>
            <a:p>
              <a:endParaRPr lang="es-MX"/>
            </a:p>
          </p:txBody>
        </p:sp>
        <p:sp>
          <p:nvSpPr>
            <p:cNvPr id="10" name="Line 21"/>
            <p:cNvSpPr>
              <a:spLocks noChangeShapeType="1"/>
            </p:cNvSpPr>
            <p:nvPr/>
          </p:nvSpPr>
          <p:spPr bwMode="auto">
            <a:xfrm flipV="1">
              <a:off x="3600" y="960"/>
              <a:ext cx="0" cy="192"/>
            </a:xfrm>
            <a:prstGeom prst="line">
              <a:avLst/>
            </a:prstGeom>
            <a:noFill/>
            <a:ln w="57150">
              <a:solidFill>
                <a:schemeClr val="bg1"/>
              </a:solidFill>
              <a:round/>
              <a:headEnd/>
              <a:tailEnd/>
            </a:ln>
          </p:spPr>
          <p:txBody>
            <a:bodyPr wrap="none" anchor="ctr"/>
            <a:lstStyle/>
            <a:p>
              <a:endParaRPr lang="es-MX"/>
            </a:p>
          </p:txBody>
        </p:sp>
      </p:grpSp>
      <p:sp>
        <p:nvSpPr>
          <p:cNvPr id="11" name="Text Box 67"/>
          <p:cNvSpPr txBox="1">
            <a:spLocks noChangeArrowheads="1"/>
          </p:cNvSpPr>
          <p:nvPr/>
        </p:nvSpPr>
        <p:spPr bwMode="auto">
          <a:xfrm>
            <a:off x="468313" y="576263"/>
            <a:ext cx="8064500" cy="620712"/>
          </a:xfrm>
          <a:prstGeom prst="rect">
            <a:avLst/>
          </a:prstGeom>
          <a:solidFill>
            <a:srgbClr val="00FF00"/>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FF00"/>
            </a:extrusionClr>
          </a:sp3d>
        </p:spPr>
        <p:txBody>
          <a:bodyPr>
            <a:spAutoFit/>
            <a:flatTx/>
          </a:bodyPr>
          <a:lstStyle/>
          <a:p>
            <a:pPr algn="ctr" eaLnBrk="0" hangingPunct="0">
              <a:spcBef>
                <a:spcPct val="50000"/>
              </a:spcBef>
            </a:pPr>
            <a:r>
              <a:rPr lang="es-ES_tradnl" sz="1600" dirty="0">
                <a:latin typeface="Arial Black" pitchFamily="34" charset="0"/>
              </a:rPr>
              <a:t>PROCESOS DE ADJUDICACION DE LAS ADQUISICIONES, ARRENDAMIENTOS Y SERVICIOS</a:t>
            </a:r>
            <a:r>
              <a:rPr lang="es-ES_tradnl" sz="1800" dirty="0">
                <a:latin typeface="Arial Black" pitchFamily="34" charset="0"/>
              </a:rPr>
              <a:t> </a:t>
            </a:r>
            <a:endParaRPr lang="es-ES_tradnl" sz="800" b="1" dirty="0">
              <a:latin typeface="Arial" charset="0"/>
            </a:endParaRPr>
          </a:p>
        </p:txBody>
      </p:sp>
      <p:grpSp>
        <p:nvGrpSpPr>
          <p:cNvPr id="12" name="Group 68"/>
          <p:cNvGrpSpPr>
            <a:grpSpLocks/>
          </p:cNvGrpSpPr>
          <p:nvPr/>
        </p:nvGrpSpPr>
        <p:grpSpPr bwMode="auto">
          <a:xfrm>
            <a:off x="604838" y="3860800"/>
            <a:ext cx="1158875" cy="844550"/>
            <a:chOff x="384" y="2352"/>
            <a:chExt cx="720" cy="576"/>
          </a:xfrm>
        </p:grpSpPr>
        <p:sp>
          <p:nvSpPr>
            <p:cNvPr id="13" name="Line 69"/>
            <p:cNvSpPr>
              <a:spLocks noChangeShapeType="1"/>
            </p:cNvSpPr>
            <p:nvPr/>
          </p:nvSpPr>
          <p:spPr bwMode="auto">
            <a:xfrm>
              <a:off x="816" y="2352"/>
              <a:ext cx="1" cy="144"/>
            </a:xfrm>
            <a:prstGeom prst="line">
              <a:avLst/>
            </a:prstGeom>
            <a:noFill/>
            <a:ln w="28575">
              <a:solidFill>
                <a:srgbClr val="CC0000"/>
              </a:solidFill>
              <a:round/>
              <a:headEnd/>
              <a:tailEnd/>
            </a:ln>
          </p:spPr>
          <p:txBody>
            <a:bodyPr wrap="none" anchor="ctr"/>
            <a:lstStyle/>
            <a:p>
              <a:endParaRPr lang="es-MX"/>
            </a:p>
          </p:txBody>
        </p:sp>
        <p:sp>
          <p:nvSpPr>
            <p:cNvPr id="14" name="Rectangle 70"/>
            <p:cNvSpPr>
              <a:spLocks noChangeArrowheads="1"/>
            </p:cNvSpPr>
            <p:nvPr/>
          </p:nvSpPr>
          <p:spPr bwMode="auto">
            <a:xfrm>
              <a:off x="384" y="2592"/>
              <a:ext cx="720" cy="336"/>
            </a:xfrm>
            <a:prstGeom prst="rect">
              <a:avLst/>
            </a:prstGeom>
            <a:solidFill>
              <a:srgbClr val="00CC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00"/>
              </a:extrusionClr>
            </a:sp3d>
          </p:spPr>
          <p:txBody>
            <a:bodyPr wrap="none" anchor="ctr">
              <a:flatTx/>
            </a:bodyPr>
            <a:lstStyle/>
            <a:p>
              <a:endParaRPr lang="es-MX"/>
            </a:p>
          </p:txBody>
        </p:sp>
        <p:sp>
          <p:nvSpPr>
            <p:cNvPr id="15" name="Text Box 71"/>
            <p:cNvSpPr txBox="1">
              <a:spLocks noChangeArrowheads="1"/>
            </p:cNvSpPr>
            <p:nvPr/>
          </p:nvSpPr>
          <p:spPr bwMode="auto">
            <a:xfrm>
              <a:off x="432" y="2602"/>
              <a:ext cx="624" cy="210"/>
            </a:xfrm>
            <a:prstGeom prst="rect">
              <a:avLst/>
            </a:prstGeom>
            <a:noFill/>
            <a:ln w="9525">
              <a:solidFill>
                <a:srgbClr val="CC0000"/>
              </a:solidFill>
              <a:miter lim="800000"/>
              <a:headEnd/>
              <a:tailEnd/>
            </a:ln>
          </p:spPr>
          <p:txBody>
            <a:bodyPr>
              <a:spAutoFit/>
            </a:bodyPr>
            <a:lstStyle/>
            <a:p>
              <a:pPr algn="ctr" eaLnBrk="0" hangingPunct="0">
                <a:spcBef>
                  <a:spcPct val="50000"/>
                </a:spcBef>
              </a:pPr>
              <a:r>
                <a:rPr lang="es-ES_tradnl" sz="1400" b="1" dirty="0">
                  <a:solidFill>
                    <a:schemeClr val="bg1"/>
                  </a:solidFill>
                  <a:latin typeface="Arial" charset="0"/>
                </a:rPr>
                <a:t>CAAS                   </a:t>
              </a:r>
              <a:endParaRPr lang="es-ES_tradnl" sz="1000" b="1" dirty="0">
                <a:solidFill>
                  <a:schemeClr val="bg1"/>
                </a:solidFill>
                <a:latin typeface="Arial" charset="0"/>
              </a:endParaRPr>
            </a:p>
          </p:txBody>
        </p:sp>
      </p:grpSp>
      <p:grpSp>
        <p:nvGrpSpPr>
          <p:cNvPr id="16" name="Group 72"/>
          <p:cNvGrpSpPr>
            <a:grpSpLocks/>
          </p:cNvGrpSpPr>
          <p:nvPr/>
        </p:nvGrpSpPr>
        <p:grpSpPr bwMode="auto">
          <a:xfrm>
            <a:off x="323850" y="4724400"/>
            <a:ext cx="1776413" cy="1479550"/>
            <a:chOff x="288" y="2928"/>
            <a:chExt cx="1104" cy="1008"/>
          </a:xfrm>
        </p:grpSpPr>
        <p:sp>
          <p:nvSpPr>
            <p:cNvPr id="17" name="Line 73"/>
            <p:cNvSpPr>
              <a:spLocks noChangeShapeType="1"/>
            </p:cNvSpPr>
            <p:nvPr/>
          </p:nvSpPr>
          <p:spPr bwMode="auto">
            <a:xfrm>
              <a:off x="816" y="2928"/>
              <a:ext cx="1" cy="140"/>
            </a:xfrm>
            <a:prstGeom prst="line">
              <a:avLst/>
            </a:prstGeom>
            <a:noFill/>
            <a:ln w="28575">
              <a:solidFill>
                <a:srgbClr val="CC0000"/>
              </a:solidFill>
              <a:round/>
              <a:headEnd/>
              <a:tailEnd/>
            </a:ln>
          </p:spPr>
          <p:txBody>
            <a:bodyPr wrap="none" anchor="ctr"/>
            <a:lstStyle/>
            <a:p>
              <a:endParaRPr lang="es-MX"/>
            </a:p>
          </p:txBody>
        </p:sp>
        <p:sp>
          <p:nvSpPr>
            <p:cNvPr id="18" name="AutoShape 74"/>
            <p:cNvSpPr>
              <a:spLocks noChangeArrowheads="1"/>
            </p:cNvSpPr>
            <p:nvPr/>
          </p:nvSpPr>
          <p:spPr bwMode="auto">
            <a:xfrm>
              <a:off x="288" y="3024"/>
              <a:ext cx="1056" cy="912"/>
            </a:xfrm>
            <a:prstGeom prst="diamond">
              <a:avLst/>
            </a:prstGeom>
            <a:solidFill>
              <a:srgbClr val="FF0000"/>
            </a:solidFill>
            <a:ln w="9525">
              <a:noFill/>
              <a:miter lim="800000"/>
              <a:headEnd/>
              <a:tailEnd/>
            </a:ln>
          </p:spPr>
          <p:txBody>
            <a:bodyPr wrap="none" anchor="ctr"/>
            <a:lstStyle/>
            <a:p>
              <a:endParaRPr lang="es-MX"/>
            </a:p>
          </p:txBody>
        </p:sp>
        <p:sp>
          <p:nvSpPr>
            <p:cNvPr id="19" name="Text Box 75"/>
            <p:cNvSpPr txBox="1">
              <a:spLocks noChangeArrowheads="1"/>
            </p:cNvSpPr>
            <p:nvPr/>
          </p:nvSpPr>
          <p:spPr bwMode="auto">
            <a:xfrm>
              <a:off x="288" y="3360"/>
              <a:ext cx="1104" cy="210"/>
            </a:xfrm>
            <a:prstGeom prst="rect">
              <a:avLst/>
            </a:prstGeom>
            <a:noFill/>
            <a:ln w="9525">
              <a:noFill/>
              <a:miter lim="800000"/>
              <a:headEnd/>
              <a:tailEnd/>
            </a:ln>
          </p:spPr>
          <p:txBody>
            <a:bodyPr>
              <a:spAutoFit/>
            </a:bodyPr>
            <a:lstStyle/>
            <a:p>
              <a:pPr algn="ctr" eaLnBrk="0" hangingPunct="0">
                <a:spcBef>
                  <a:spcPct val="50000"/>
                </a:spcBef>
              </a:pPr>
              <a:r>
                <a:rPr lang="es-ES_tradnl" sz="1400" b="1" dirty="0">
                  <a:solidFill>
                    <a:schemeClr val="bg1"/>
                  </a:solidFill>
                  <a:latin typeface="Arial" charset="0"/>
                </a:rPr>
                <a:t>Procedimientos                                         </a:t>
              </a:r>
              <a:endParaRPr lang="es-ES_tradnl" sz="1000" b="1" dirty="0">
                <a:solidFill>
                  <a:schemeClr val="bg1"/>
                </a:solidFill>
                <a:latin typeface="Arial" charset="0"/>
              </a:endParaRPr>
            </a:p>
          </p:txBody>
        </p:sp>
      </p:grpSp>
      <p:grpSp>
        <p:nvGrpSpPr>
          <p:cNvPr id="20" name="Group 76"/>
          <p:cNvGrpSpPr>
            <a:grpSpLocks/>
          </p:cNvGrpSpPr>
          <p:nvPr/>
        </p:nvGrpSpPr>
        <p:grpSpPr bwMode="auto">
          <a:xfrm>
            <a:off x="276225" y="1555750"/>
            <a:ext cx="2085975" cy="563563"/>
            <a:chOff x="192" y="816"/>
            <a:chExt cx="1296" cy="384"/>
          </a:xfrm>
        </p:grpSpPr>
        <p:sp>
          <p:nvSpPr>
            <p:cNvPr id="21" name="AutoShape 77"/>
            <p:cNvSpPr>
              <a:spLocks noChangeArrowheads="1"/>
            </p:cNvSpPr>
            <p:nvPr/>
          </p:nvSpPr>
          <p:spPr bwMode="auto">
            <a:xfrm>
              <a:off x="240" y="816"/>
              <a:ext cx="1200" cy="384"/>
            </a:xfrm>
            <a:prstGeom prst="flowChartTerminator">
              <a:avLst/>
            </a:prstGeom>
            <a:solidFill>
              <a:srgbClr val="FFFF00"/>
            </a:solidFill>
            <a:ln w="9525">
              <a:noFill/>
              <a:miter lim="800000"/>
              <a:headEnd/>
              <a:tailEnd/>
            </a:ln>
          </p:spPr>
          <p:txBody>
            <a:bodyPr wrap="none" anchor="ctr"/>
            <a:lstStyle/>
            <a:p>
              <a:endParaRPr lang="es-MX"/>
            </a:p>
          </p:txBody>
        </p:sp>
        <p:sp>
          <p:nvSpPr>
            <p:cNvPr id="22" name="Text Box 78"/>
            <p:cNvSpPr txBox="1">
              <a:spLocks noChangeArrowheads="1"/>
            </p:cNvSpPr>
            <p:nvPr/>
          </p:nvSpPr>
          <p:spPr bwMode="auto">
            <a:xfrm>
              <a:off x="192" y="864"/>
              <a:ext cx="1296" cy="210"/>
            </a:xfrm>
            <a:prstGeom prst="rect">
              <a:avLst/>
            </a:prstGeom>
            <a:noFill/>
            <a:ln w="9525">
              <a:noFill/>
              <a:miter lim="800000"/>
              <a:headEnd/>
              <a:tailEnd/>
            </a:ln>
          </p:spPr>
          <p:txBody>
            <a:bodyPr>
              <a:spAutoFit/>
            </a:bodyPr>
            <a:lstStyle/>
            <a:p>
              <a:pPr algn="ctr" eaLnBrk="0" hangingPunct="0">
                <a:spcBef>
                  <a:spcPct val="50000"/>
                </a:spcBef>
              </a:pPr>
              <a:r>
                <a:rPr lang="es-ES_tradnl" sz="1400" b="1" dirty="0">
                  <a:latin typeface="Arial" charset="0"/>
                </a:rPr>
                <a:t>Definición de “AAS”                   </a:t>
              </a:r>
            </a:p>
          </p:txBody>
        </p:sp>
      </p:grpSp>
      <p:grpSp>
        <p:nvGrpSpPr>
          <p:cNvPr id="23" name="Group 79"/>
          <p:cNvGrpSpPr>
            <a:grpSpLocks/>
          </p:cNvGrpSpPr>
          <p:nvPr/>
        </p:nvGrpSpPr>
        <p:grpSpPr bwMode="auto">
          <a:xfrm>
            <a:off x="1233488" y="1784350"/>
            <a:ext cx="4481512" cy="4508500"/>
            <a:chOff x="816" y="960"/>
            <a:chExt cx="2784" cy="3072"/>
          </a:xfrm>
        </p:grpSpPr>
        <p:sp>
          <p:nvSpPr>
            <p:cNvPr id="24" name="Line 80"/>
            <p:cNvSpPr>
              <a:spLocks noChangeShapeType="1"/>
            </p:cNvSpPr>
            <p:nvPr/>
          </p:nvSpPr>
          <p:spPr bwMode="auto">
            <a:xfrm>
              <a:off x="816" y="3936"/>
              <a:ext cx="0" cy="96"/>
            </a:xfrm>
            <a:prstGeom prst="line">
              <a:avLst/>
            </a:prstGeom>
            <a:noFill/>
            <a:ln w="57150">
              <a:solidFill>
                <a:srgbClr val="0000FF"/>
              </a:solidFill>
              <a:round/>
              <a:headEnd/>
              <a:tailEnd/>
            </a:ln>
          </p:spPr>
          <p:txBody>
            <a:bodyPr wrap="none" anchor="ctr"/>
            <a:lstStyle/>
            <a:p>
              <a:endParaRPr lang="es-MX"/>
            </a:p>
          </p:txBody>
        </p:sp>
        <p:sp>
          <p:nvSpPr>
            <p:cNvPr id="25" name="Line 81"/>
            <p:cNvSpPr>
              <a:spLocks noChangeShapeType="1"/>
            </p:cNvSpPr>
            <p:nvPr/>
          </p:nvSpPr>
          <p:spPr bwMode="auto">
            <a:xfrm>
              <a:off x="816" y="4032"/>
              <a:ext cx="720" cy="0"/>
            </a:xfrm>
            <a:prstGeom prst="line">
              <a:avLst/>
            </a:prstGeom>
            <a:noFill/>
            <a:ln w="57150">
              <a:solidFill>
                <a:srgbClr val="0000FF"/>
              </a:solidFill>
              <a:round/>
              <a:headEnd/>
              <a:tailEnd type="triangle" w="med" len="med"/>
            </a:ln>
          </p:spPr>
          <p:txBody>
            <a:bodyPr wrap="none" anchor="ctr"/>
            <a:lstStyle/>
            <a:p>
              <a:endParaRPr lang="es-MX"/>
            </a:p>
          </p:txBody>
        </p:sp>
        <p:sp>
          <p:nvSpPr>
            <p:cNvPr id="26" name="Line 82"/>
            <p:cNvSpPr>
              <a:spLocks noChangeShapeType="1"/>
            </p:cNvSpPr>
            <p:nvPr/>
          </p:nvSpPr>
          <p:spPr bwMode="auto">
            <a:xfrm flipV="1">
              <a:off x="1536" y="960"/>
              <a:ext cx="0" cy="3072"/>
            </a:xfrm>
            <a:prstGeom prst="line">
              <a:avLst/>
            </a:prstGeom>
            <a:noFill/>
            <a:ln w="57150">
              <a:solidFill>
                <a:srgbClr val="0000FF"/>
              </a:solidFill>
              <a:round/>
              <a:headEnd/>
              <a:tailEnd type="triangle" w="med" len="med"/>
            </a:ln>
          </p:spPr>
          <p:txBody>
            <a:bodyPr wrap="none" anchor="ctr"/>
            <a:lstStyle/>
            <a:p>
              <a:endParaRPr lang="es-MX"/>
            </a:p>
          </p:txBody>
        </p:sp>
        <p:sp>
          <p:nvSpPr>
            <p:cNvPr id="27" name="Line 83"/>
            <p:cNvSpPr>
              <a:spLocks noChangeShapeType="1"/>
            </p:cNvSpPr>
            <p:nvPr/>
          </p:nvSpPr>
          <p:spPr bwMode="auto">
            <a:xfrm>
              <a:off x="1536" y="960"/>
              <a:ext cx="2064" cy="0"/>
            </a:xfrm>
            <a:prstGeom prst="line">
              <a:avLst/>
            </a:prstGeom>
            <a:noFill/>
            <a:ln w="57150">
              <a:solidFill>
                <a:srgbClr val="0000FF"/>
              </a:solidFill>
              <a:round/>
              <a:headEnd/>
              <a:tailEnd/>
            </a:ln>
          </p:spPr>
          <p:txBody>
            <a:bodyPr wrap="none" anchor="ctr"/>
            <a:lstStyle/>
            <a:p>
              <a:endParaRPr lang="es-MX"/>
            </a:p>
          </p:txBody>
        </p:sp>
        <p:sp>
          <p:nvSpPr>
            <p:cNvPr id="28" name="Line 84"/>
            <p:cNvSpPr>
              <a:spLocks noChangeShapeType="1"/>
            </p:cNvSpPr>
            <p:nvPr/>
          </p:nvSpPr>
          <p:spPr bwMode="auto">
            <a:xfrm flipV="1">
              <a:off x="3600" y="960"/>
              <a:ext cx="0" cy="192"/>
            </a:xfrm>
            <a:prstGeom prst="line">
              <a:avLst/>
            </a:prstGeom>
            <a:noFill/>
            <a:ln w="57150">
              <a:solidFill>
                <a:srgbClr val="0000FF"/>
              </a:solidFill>
              <a:round/>
              <a:headEnd/>
              <a:tailEnd/>
            </a:ln>
          </p:spPr>
          <p:txBody>
            <a:bodyPr wrap="none" anchor="ctr"/>
            <a:lstStyle/>
            <a:p>
              <a:endParaRPr lang="es-MX"/>
            </a:p>
          </p:txBody>
        </p:sp>
      </p:grpSp>
      <p:grpSp>
        <p:nvGrpSpPr>
          <p:cNvPr id="29" name="Group 85"/>
          <p:cNvGrpSpPr>
            <a:grpSpLocks/>
          </p:cNvGrpSpPr>
          <p:nvPr/>
        </p:nvGrpSpPr>
        <p:grpSpPr bwMode="auto">
          <a:xfrm>
            <a:off x="5292725" y="3500438"/>
            <a:ext cx="3013075" cy="3141662"/>
            <a:chOff x="3360" y="2112"/>
            <a:chExt cx="1872" cy="2064"/>
          </a:xfrm>
        </p:grpSpPr>
        <p:sp>
          <p:nvSpPr>
            <p:cNvPr id="30" name="AutoShape 86"/>
            <p:cNvSpPr>
              <a:spLocks noChangeArrowheads="1"/>
            </p:cNvSpPr>
            <p:nvPr/>
          </p:nvSpPr>
          <p:spPr bwMode="auto">
            <a:xfrm>
              <a:off x="3936" y="3792"/>
              <a:ext cx="912" cy="384"/>
            </a:xfrm>
            <a:prstGeom prst="flowChartTerminator">
              <a:avLst/>
            </a:prstGeom>
            <a:solidFill>
              <a:srgbClr val="00CC00"/>
            </a:solidFill>
            <a:ln w="9525">
              <a:solidFill>
                <a:srgbClr val="008000"/>
              </a:solidFill>
              <a:miter lim="800000"/>
              <a:headEnd/>
              <a:tailEnd/>
            </a:ln>
          </p:spPr>
          <p:txBody>
            <a:bodyPr wrap="none" anchor="ctr"/>
            <a:lstStyle/>
            <a:p>
              <a:endParaRPr lang="es-MX"/>
            </a:p>
          </p:txBody>
        </p:sp>
        <p:sp>
          <p:nvSpPr>
            <p:cNvPr id="31" name="Line 87"/>
            <p:cNvSpPr>
              <a:spLocks noChangeShapeType="1"/>
            </p:cNvSpPr>
            <p:nvPr/>
          </p:nvSpPr>
          <p:spPr bwMode="auto">
            <a:xfrm>
              <a:off x="3792" y="2304"/>
              <a:ext cx="1056" cy="0"/>
            </a:xfrm>
            <a:prstGeom prst="line">
              <a:avLst/>
            </a:prstGeom>
            <a:noFill/>
            <a:ln w="28575">
              <a:solidFill>
                <a:srgbClr val="008000"/>
              </a:solidFill>
              <a:round/>
              <a:headEnd/>
              <a:tailEnd/>
            </a:ln>
          </p:spPr>
          <p:txBody>
            <a:bodyPr wrap="none" anchor="ctr"/>
            <a:lstStyle/>
            <a:p>
              <a:endParaRPr lang="es-MX"/>
            </a:p>
          </p:txBody>
        </p:sp>
        <p:sp>
          <p:nvSpPr>
            <p:cNvPr id="32" name="Line 88"/>
            <p:cNvSpPr>
              <a:spLocks noChangeShapeType="1"/>
            </p:cNvSpPr>
            <p:nvPr/>
          </p:nvSpPr>
          <p:spPr bwMode="auto">
            <a:xfrm flipV="1">
              <a:off x="3792" y="2304"/>
              <a:ext cx="0" cy="336"/>
            </a:xfrm>
            <a:prstGeom prst="line">
              <a:avLst/>
            </a:prstGeom>
            <a:noFill/>
            <a:ln w="28575">
              <a:solidFill>
                <a:srgbClr val="008000"/>
              </a:solidFill>
              <a:round/>
              <a:headEnd type="triangle" w="med" len="med"/>
              <a:tailEnd/>
            </a:ln>
          </p:spPr>
          <p:txBody>
            <a:bodyPr wrap="none" anchor="ctr"/>
            <a:lstStyle/>
            <a:p>
              <a:endParaRPr lang="es-MX"/>
            </a:p>
          </p:txBody>
        </p:sp>
        <p:sp>
          <p:nvSpPr>
            <p:cNvPr id="33" name="Line 89"/>
            <p:cNvSpPr>
              <a:spLocks noChangeShapeType="1"/>
            </p:cNvSpPr>
            <p:nvPr/>
          </p:nvSpPr>
          <p:spPr bwMode="auto">
            <a:xfrm>
              <a:off x="4848" y="2304"/>
              <a:ext cx="0" cy="336"/>
            </a:xfrm>
            <a:prstGeom prst="line">
              <a:avLst/>
            </a:prstGeom>
            <a:noFill/>
            <a:ln w="28575">
              <a:solidFill>
                <a:srgbClr val="008000"/>
              </a:solidFill>
              <a:round/>
              <a:headEnd/>
              <a:tailEnd type="triangle" w="med" len="med"/>
            </a:ln>
          </p:spPr>
          <p:txBody>
            <a:bodyPr wrap="none" anchor="ctr"/>
            <a:lstStyle/>
            <a:p>
              <a:endParaRPr lang="es-MX"/>
            </a:p>
          </p:txBody>
        </p:sp>
        <p:sp>
          <p:nvSpPr>
            <p:cNvPr id="34" name="Line 90"/>
            <p:cNvSpPr>
              <a:spLocks noChangeShapeType="1"/>
            </p:cNvSpPr>
            <p:nvPr/>
          </p:nvSpPr>
          <p:spPr bwMode="auto">
            <a:xfrm flipV="1">
              <a:off x="4272" y="2112"/>
              <a:ext cx="0" cy="192"/>
            </a:xfrm>
            <a:prstGeom prst="line">
              <a:avLst/>
            </a:prstGeom>
            <a:noFill/>
            <a:ln w="28575">
              <a:solidFill>
                <a:srgbClr val="008000"/>
              </a:solidFill>
              <a:round/>
              <a:headEnd type="triangle" w="med" len="med"/>
              <a:tailEnd/>
            </a:ln>
          </p:spPr>
          <p:txBody>
            <a:bodyPr wrap="none" anchor="ctr"/>
            <a:lstStyle/>
            <a:p>
              <a:endParaRPr lang="es-MX"/>
            </a:p>
          </p:txBody>
        </p:sp>
        <p:sp>
          <p:nvSpPr>
            <p:cNvPr id="35" name="Line 91"/>
            <p:cNvSpPr>
              <a:spLocks noChangeShapeType="1"/>
            </p:cNvSpPr>
            <p:nvPr/>
          </p:nvSpPr>
          <p:spPr bwMode="auto">
            <a:xfrm flipH="1">
              <a:off x="3792" y="3004"/>
              <a:ext cx="8" cy="788"/>
            </a:xfrm>
            <a:prstGeom prst="line">
              <a:avLst/>
            </a:prstGeom>
            <a:noFill/>
            <a:ln w="28575">
              <a:solidFill>
                <a:srgbClr val="008000"/>
              </a:solidFill>
              <a:round/>
              <a:headEnd/>
              <a:tailEnd/>
            </a:ln>
          </p:spPr>
          <p:txBody>
            <a:bodyPr wrap="none" anchor="ctr"/>
            <a:lstStyle/>
            <a:p>
              <a:endParaRPr lang="es-MX"/>
            </a:p>
          </p:txBody>
        </p:sp>
        <p:sp>
          <p:nvSpPr>
            <p:cNvPr id="36" name="Line 92"/>
            <p:cNvSpPr>
              <a:spLocks noChangeShapeType="1"/>
            </p:cNvSpPr>
            <p:nvPr/>
          </p:nvSpPr>
          <p:spPr bwMode="auto">
            <a:xfrm flipH="1">
              <a:off x="3792" y="3792"/>
              <a:ext cx="240" cy="0"/>
            </a:xfrm>
            <a:prstGeom prst="line">
              <a:avLst/>
            </a:prstGeom>
            <a:noFill/>
            <a:ln w="28575">
              <a:solidFill>
                <a:srgbClr val="008000"/>
              </a:solidFill>
              <a:round/>
              <a:headEnd type="triangle" w="med" len="med"/>
              <a:tailEnd/>
            </a:ln>
          </p:spPr>
          <p:txBody>
            <a:bodyPr wrap="none" anchor="ctr"/>
            <a:lstStyle/>
            <a:p>
              <a:endParaRPr lang="es-MX"/>
            </a:p>
          </p:txBody>
        </p:sp>
        <p:sp>
          <p:nvSpPr>
            <p:cNvPr id="37" name="Line 93"/>
            <p:cNvSpPr>
              <a:spLocks noChangeShapeType="1"/>
            </p:cNvSpPr>
            <p:nvPr/>
          </p:nvSpPr>
          <p:spPr bwMode="auto">
            <a:xfrm flipH="1">
              <a:off x="4896" y="2863"/>
              <a:ext cx="13" cy="929"/>
            </a:xfrm>
            <a:prstGeom prst="line">
              <a:avLst/>
            </a:prstGeom>
            <a:noFill/>
            <a:ln w="28575">
              <a:solidFill>
                <a:srgbClr val="008000"/>
              </a:solidFill>
              <a:round/>
              <a:headEnd/>
              <a:tailEnd/>
            </a:ln>
          </p:spPr>
          <p:txBody>
            <a:bodyPr wrap="none" anchor="ctr"/>
            <a:lstStyle/>
            <a:p>
              <a:endParaRPr lang="es-MX"/>
            </a:p>
          </p:txBody>
        </p:sp>
        <p:sp>
          <p:nvSpPr>
            <p:cNvPr id="38" name="Line 94"/>
            <p:cNvSpPr>
              <a:spLocks noChangeShapeType="1"/>
            </p:cNvSpPr>
            <p:nvPr/>
          </p:nvSpPr>
          <p:spPr bwMode="auto">
            <a:xfrm flipH="1">
              <a:off x="4752" y="3792"/>
              <a:ext cx="144" cy="0"/>
            </a:xfrm>
            <a:prstGeom prst="line">
              <a:avLst/>
            </a:prstGeom>
            <a:noFill/>
            <a:ln w="28575">
              <a:solidFill>
                <a:srgbClr val="008000"/>
              </a:solidFill>
              <a:round/>
              <a:headEnd/>
              <a:tailEnd type="triangle" w="med" len="med"/>
            </a:ln>
          </p:spPr>
          <p:txBody>
            <a:bodyPr wrap="none" anchor="ctr"/>
            <a:lstStyle/>
            <a:p>
              <a:endParaRPr lang="es-MX"/>
            </a:p>
          </p:txBody>
        </p:sp>
        <p:sp>
          <p:nvSpPr>
            <p:cNvPr id="39" name="Text Box 95"/>
            <p:cNvSpPr txBox="1">
              <a:spLocks noChangeArrowheads="1"/>
            </p:cNvSpPr>
            <p:nvPr/>
          </p:nvSpPr>
          <p:spPr bwMode="auto">
            <a:xfrm>
              <a:off x="3360" y="2640"/>
              <a:ext cx="912" cy="344"/>
            </a:xfrm>
            <a:prstGeom prst="rect">
              <a:avLst/>
            </a:prstGeom>
            <a:solidFill>
              <a:srgbClr val="CC3300"/>
            </a:solidFill>
            <a:ln w="9525">
              <a:solidFill>
                <a:srgbClr val="008000"/>
              </a:solidFill>
              <a:miter lim="800000"/>
              <a:headEnd/>
              <a:tailEnd/>
            </a:ln>
          </p:spPr>
          <p:txBody>
            <a:bodyPr>
              <a:spAutoFit/>
            </a:bodyPr>
            <a:lstStyle/>
            <a:p>
              <a:pPr algn="ctr" eaLnBrk="0" hangingPunct="0">
                <a:spcBef>
                  <a:spcPct val="50000"/>
                </a:spcBef>
              </a:pPr>
              <a:r>
                <a:rPr lang="es-ES_tradnl" sz="1400" b="1" dirty="0">
                  <a:solidFill>
                    <a:schemeClr val="bg1"/>
                  </a:solidFill>
                  <a:latin typeface="Arial" charset="0"/>
                </a:rPr>
                <a:t>Por naturaleza o fin del acto                 </a:t>
              </a:r>
              <a:endParaRPr lang="es-ES_tradnl" sz="1000" b="1" dirty="0">
                <a:solidFill>
                  <a:schemeClr val="bg1"/>
                </a:solidFill>
                <a:latin typeface="Arial" charset="0"/>
              </a:endParaRPr>
            </a:p>
          </p:txBody>
        </p:sp>
        <p:sp>
          <p:nvSpPr>
            <p:cNvPr id="40" name="AutoShape 96"/>
            <p:cNvSpPr>
              <a:spLocks noChangeArrowheads="1"/>
            </p:cNvSpPr>
            <p:nvPr/>
          </p:nvSpPr>
          <p:spPr bwMode="auto">
            <a:xfrm>
              <a:off x="3936" y="3408"/>
              <a:ext cx="912" cy="384"/>
            </a:xfrm>
            <a:prstGeom prst="flowChartTerminator">
              <a:avLst/>
            </a:prstGeom>
            <a:solidFill>
              <a:srgbClr val="0000FF"/>
            </a:solidFill>
            <a:ln w="9525">
              <a:solidFill>
                <a:srgbClr val="008000"/>
              </a:solidFill>
              <a:miter lim="800000"/>
              <a:headEnd/>
              <a:tailEnd/>
            </a:ln>
          </p:spPr>
          <p:txBody>
            <a:bodyPr wrap="none" anchor="ctr"/>
            <a:lstStyle/>
            <a:p>
              <a:endParaRPr lang="es-MX"/>
            </a:p>
          </p:txBody>
        </p:sp>
        <p:sp>
          <p:nvSpPr>
            <p:cNvPr id="41" name="Text Box 97"/>
            <p:cNvSpPr txBox="1">
              <a:spLocks noChangeArrowheads="1"/>
            </p:cNvSpPr>
            <p:nvPr/>
          </p:nvSpPr>
          <p:spPr bwMode="auto">
            <a:xfrm>
              <a:off x="3888" y="3486"/>
              <a:ext cx="1008" cy="625"/>
            </a:xfrm>
            <a:prstGeom prst="rect">
              <a:avLst/>
            </a:prstGeom>
            <a:noFill/>
            <a:ln w="9525">
              <a:noFill/>
              <a:miter lim="800000"/>
              <a:headEnd/>
              <a:tailEnd/>
            </a:ln>
          </p:spPr>
          <p:txBody>
            <a:bodyPr>
              <a:spAutoFit/>
            </a:bodyPr>
            <a:lstStyle/>
            <a:p>
              <a:pPr algn="ctr" eaLnBrk="0" hangingPunct="0">
                <a:spcBef>
                  <a:spcPct val="50000"/>
                </a:spcBef>
              </a:pPr>
              <a:r>
                <a:rPr lang="es-ES_tradnl" sz="1400" b="1">
                  <a:solidFill>
                    <a:schemeClr val="bg1"/>
                  </a:solidFill>
                  <a:latin typeface="Arial" charset="0"/>
                </a:rPr>
                <a:t>Nacionales                    </a:t>
              </a:r>
            </a:p>
            <a:p>
              <a:pPr algn="ctr" eaLnBrk="0" hangingPunct="0">
                <a:spcBef>
                  <a:spcPct val="50000"/>
                </a:spcBef>
              </a:pPr>
              <a:r>
                <a:rPr lang="es-ES_tradnl" sz="1400" b="1">
                  <a:solidFill>
                    <a:schemeClr val="bg1"/>
                  </a:solidFill>
                  <a:latin typeface="Arial" charset="0"/>
                </a:rPr>
                <a:t>o                 </a:t>
              </a:r>
            </a:p>
            <a:p>
              <a:pPr algn="ctr" eaLnBrk="0" hangingPunct="0">
                <a:spcBef>
                  <a:spcPct val="50000"/>
                </a:spcBef>
              </a:pPr>
              <a:r>
                <a:rPr lang="es-ES_tradnl" sz="1400" b="1">
                  <a:latin typeface="Arial" charset="0"/>
                </a:rPr>
                <a:t>Internacionales</a:t>
              </a:r>
              <a:endParaRPr lang="es-ES_tradnl" sz="1400" b="1">
                <a:solidFill>
                  <a:schemeClr val="bg1"/>
                </a:solidFill>
                <a:latin typeface="Arial" charset="0"/>
              </a:endParaRPr>
            </a:p>
          </p:txBody>
        </p:sp>
        <p:sp>
          <p:nvSpPr>
            <p:cNvPr id="42" name="Text Box 98"/>
            <p:cNvSpPr txBox="1">
              <a:spLocks noChangeArrowheads="1"/>
            </p:cNvSpPr>
            <p:nvPr/>
          </p:nvSpPr>
          <p:spPr bwMode="auto">
            <a:xfrm>
              <a:off x="4512" y="2643"/>
              <a:ext cx="720" cy="202"/>
            </a:xfrm>
            <a:prstGeom prst="rect">
              <a:avLst/>
            </a:prstGeom>
            <a:solidFill>
              <a:srgbClr val="008080"/>
            </a:solidFill>
            <a:ln w="9525">
              <a:solidFill>
                <a:srgbClr val="008000"/>
              </a:solidFill>
              <a:miter lim="800000"/>
              <a:headEnd/>
              <a:tailEnd/>
            </a:ln>
          </p:spPr>
          <p:txBody>
            <a:bodyPr wrap="square">
              <a:spAutoFit/>
            </a:bodyPr>
            <a:lstStyle/>
            <a:p>
              <a:pPr algn="ctr" eaLnBrk="0" hangingPunct="0">
                <a:spcBef>
                  <a:spcPct val="50000"/>
                </a:spcBef>
              </a:pPr>
              <a:r>
                <a:rPr lang="es-ES_tradnl" sz="1400" b="1" dirty="0">
                  <a:solidFill>
                    <a:schemeClr val="bg1"/>
                  </a:solidFill>
                  <a:latin typeface="Arial" charset="0"/>
                </a:rPr>
                <a:t>Por </a:t>
              </a:r>
              <a:r>
                <a:rPr lang="es-ES_tradnl" sz="1400" b="1" dirty="0" smtClean="0">
                  <a:solidFill>
                    <a:schemeClr val="bg1"/>
                  </a:solidFill>
                  <a:latin typeface="Arial" charset="0"/>
                </a:rPr>
                <a:t>Monto </a:t>
              </a:r>
              <a:endParaRPr lang="es-ES_tradnl" sz="1000" b="1" dirty="0">
                <a:solidFill>
                  <a:schemeClr val="bg1"/>
                </a:solidFill>
                <a:latin typeface="Arial" charset="0"/>
              </a:endParaRPr>
            </a:p>
          </p:txBody>
        </p:sp>
      </p:grpSp>
      <p:sp>
        <p:nvSpPr>
          <p:cNvPr id="43" name="Line 100"/>
          <p:cNvSpPr>
            <a:spLocks noChangeShapeType="1"/>
          </p:cNvSpPr>
          <p:nvPr/>
        </p:nvSpPr>
        <p:spPr bwMode="auto">
          <a:xfrm>
            <a:off x="5673725" y="3497263"/>
            <a:ext cx="2085975" cy="0"/>
          </a:xfrm>
          <a:prstGeom prst="line">
            <a:avLst/>
          </a:prstGeom>
          <a:noFill/>
          <a:ln w="28575">
            <a:solidFill>
              <a:srgbClr val="0000FF"/>
            </a:solidFill>
            <a:round/>
            <a:headEnd/>
            <a:tailEnd/>
          </a:ln>
        </p:spPr>
        <p:txBody>
          <a:bodyPr wrap="none" anchor="ctr"/>
          <a:lstStyle/>
          <a:p>
            <a:endParaRPr lang="es-MX"/>
          </a:p>
        </p:txBody>
      </p:sp>
      <p:sp>
        <p:nvSpPr>
          <p:cNvPr id="44" name="Line 101"/>
          <p:cNvSpPr>
            <a:spLocks noChangeShapeType="1"/>
          </p:cNvSpPr>
          <p:nvPr/>
        </p:nvSpPr>
        <p:spPr bwMode="auto">
          <a:xfrm flipV="1">
            <a:off x="7759700" y="3005138"/>
            <a:ext cx="0" cy="492125"/>
          </a:xfrm>
          <a:prstGeom prst="line">
            <a:avLst/>
          </a:prstGeom>
          <a:noFill/>
          <a:ln w="28575">
            <a:solidFill>
              <a:srgbClr val="0000FF"/>
            </a:solidFill>
            <a:round/>
            <a:headEnd type="triangle" w="med" len="med"/>
            <a:tailEnd/>
          </a:ln>
        </p:spPr>
        <p:txBody>
          <a:bodyPr wrap="none" anchor="ctr"/>
          <a:lstStyle/>
          <a:p>
            <a:endParaRPr lang="es-MX"/>
          </a:p>
        </p:txBody>
      </p:sp>
      <p:sp>
        <p:nvSpPr>
          <p:cNvPr id="45" name="Line 102"/>
          <p:cNvSpPr>
            <a:spLocks noChangeShapeType="1"/>
          </p:cNvSpPr>
          <p:nvPr/>
        </p:nvSpPr>
        <p:spPr bwMode="auto">
          <a:xfrm flipV="1">
            <a:off x="5673725" y="3216275"/>
            <a:ext cx="0" cy="280988"/>
          </a:xfrm>
          <a:prstGeom prst="line">
            <a:avLst/>
          </a:prstGeom>
          <a:noFill/>
          <a:ln w="28575">
            <a:solidFill>
              <a:srgbClr val="0000FF"/>
            </a:solidFill>
            <a:round/>
            <a:headEnd type="triangle" w="med" len="med"/>
            <a:tailEnd/>
          </a:ln>
        </p:spPr>
        <p:txBody>
          <a:bodyPr wrap="none" anchor="ctr"/>
          <a:lstStyle/>
          <a:p>
            <a:endParaRPr lang="es-MX"/>
          </a:p>
        </p:txBody>
      </p:sp>
      <p:sp>
        <p:nvSpPr>
          <p:cNvPr id="46" name="Line 103"/>
          <p:cNvSpPr>
            <a:spLocks noChangeShapeType="1"/>
          </p:cNvSpPr>
          <p:nvPr/>
        </p:nvSpPr>
        <p:spPr bwMode="auto">
          <a:xfrm>
            <a:off x="7759700" y="2100263"/>
            <a:ext cx="0" cy="341312"/>
          </a:xfrm>
          <a:prstGeom prst="line">
            <a:avLst/>
          </a:prstGeom>
          <a:noFill/>
          <a:ln w="28575">
            <a:solidFill>
              <a:srgbClr val="0000FF"/>
            </a:solidFill>
            <a:round/>
            <a:headEnd/>
            <a:tailEnd type="triangle" w="med" len="med"/>
          </a:ln>
        </p:spPr>
        <p:txBody>
          <a:bodyPr wrap="none" anchor="ctr"/>
          <a:lstStyle/>
          <a:p>
            <a:endParaRPr lang="es-MX"/>
          </a:p>
        </p:txBody>
      </p:sp>
      <p:sp>
        <p:nvSpPr>
          <p:cNvPr id="47" name="Text Box 105"/>
          <p:cNvSpPr txBox="1">
            <a:spLocks noChangeArrowheads="1"/>
          </p:cNvSpPr>
          <p:nvPr/>
        </p:nvSpPr>
        <p:spPr bwMode="auto">
          <a:xfrm>
            <a:off x="4746625" y="2452688"/>
            <a:ext cx="1931988" cy="523220"/>
          </a:xfrm>
          <a:prstGeom prst="rect">
            <a:avLst/>
          </a:prstGeom>
          <a:solidFill>
            <a:srgbClr val="6600CC"/>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6600CC"/>
            </a:extrusionClr>
          </a:sp3d>
        </p:spPr>
        <p:txBody>
          <a:bodyPr>
            <a:spAutoFit/>
            <a:flatTx/>
          </a:bodyPr>
          <a:lstStyle/>
          <a:p>
            <a:pPr algn="ctr" eaLnBrk="0" hangingPunct="0">
              <a:spcBef>
                <a:spcPct val="50000"/>
              </a:spcBef>
            </a:pPr>
            <a:r>
              <a:rPr lang="es-ES_tradnl" sz="1400" b="1" dirty="0">
                <a:solidFill>
                  <a:schemeClr val="bg1"/>
                </a:solidFill>
                <a:latin typeface="Arial" charset="0"/>
              </a:rPr>
              <a:t>Invitación a cuando menos 3 </a:t>
            </a:r>
            <a:r>
              <a:rPr lang="es-ES_tradnl" sz="1400" b="1" dirty="0" smtClean="0">
                <a:solidFill>
                  <a:schemeClr val="bg1"/>
                </a:solidFill>
                <a:latin typeface="Arial" charset="0"/>
              </a:rPr>
              <a:t>personas</a:t>
            </a:r>
            <a:endParaRPr lang="es-ES_tradnl" sz="1000" b="1" dirty="0">
              <a:solidFill>
                <a:schemeClr val="bg1"/>
              </a:solidFill>
              <a:latin typeface="Arial" charset="0"/>
            </a:endParaRPr>
          </a:p>
        </p:txBody>
      </p:sp>
      <p:sp>
        <p:nvSpPr>
          <p:cNvPr id="48" name="Text Box 106"/>
          <p:cNvSpPr txBox="1">
            <a:spLocks noChangeArrowheads="1"/>
          </p:cNvSpPr>
          <p:nvPr/>
        </p:nvSpPr>
        <p:spPr bwMode="auto">
          <a:xfrm>
            <a:off x="6832600" y="2581275"/>
            <a:ext cx="1854200" cy="307777"/>
          </a:xfrm>
          <a:prstGeom prst="rect">
            <a:avLst/>
          </a:prstGeom>
          <a:solidFill>
            <a:srgbClr val="FF99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9900"/>
            </a:extrusionClr>
          </a:sp3d>
        </p:spPr>
        <p:txBody>
          <a:bodyPr>
            <a:spAutoFit/>
            <a:flatTx/>
          </a:bodyPr>
          <a:lstStyle/>
          <a:p>
            <a:pPr algn="ctr" eaLnBrk="0" hangingPunct="0">
              <a:spcBef>
                <a:spcPct val="50000"/>
              </a:spcBef>
            </a:pPr>
            <a:r>
              <a:rPr lang="es-ES_tradnl" sz="1400" b="1" dirty="0" smtClean="0">
                <a:solidFill>
                  <a:schemeClr val="bg1"/>
                </a:solidFill>
                <a:latin typeface="Arial" charset="0"/>
              </a:rPr>
              <a:t>Asignación </a:t>
            </a:r>
            <a:r>
              <a:rPr lang="es-ES_tradnl" sz="1400" b="1" dirty="0">
                <a:solidFill>
                  <a:schemeClr val="bg1"/>
                </a:solidFill>
                <a:latin typeface="Arial" charset="0"/>
              </a:rPr>
              <a:t>Directa </a:t>
            </a:r>
            <a:endParaRPr lang="es-ES_tradnl" sz="1000" b="1" dirty="0">
              <a:solidFill>
                <a:schemeClr val="bg1"/>
              </a:solidFill>
              <a:latin typeface="Arial" charset="0"/>
            </a:endParaRPr>
          </a:p>
        </p:txBody>
      </p:sp>
      <p:sp>
        <p:nvSpPr>
          <p:cNvPr id="49" name="Line 107"/>
          <p:cNvSpPr>
            <a:spLocks noChangeShapeType="1"/>
          </p:cNvSpPr>
          <p:nvPr/>
        </p:nvSpPr>
        <p:spPr bwMode="auto">
          <a:xfrm>
            <a:off x="5673725" y="2089150"/>
            <a:ext cx="2085975" cy="0"/>
          </a:xfrm>
          <a:prstGeom prst="line">
            <a:avLst/>
          </a:prstGeom>
          <a:noFill/>
          <a:ln w="28575">
            <a:solidFill>
              <a:srgbClr val="0000FF"/>
            </a:solidFill>
            <a:round/>
            <a:headEnd/>
            <a:tailEnd/>
          </a:ln>
        </p:spPr>
        <p:txBody>
          <a:bodyPr wrap="none" anchor="ctr"/>
          <a:lstStyle/>
          <a:p>
            <a:endParaRPr lang="es-MX"/>
          </a:p>
        </p:txBody>
      </p:sp>
      <p:grpSp>
        <p:nvGrpSpPr>
          <p:cNvPr id="50" name="Group 109"/>
          <p:cNvGrpSpPr>
            <a:grpSpLocks/>
          </p:cNvGrpSpPr>
          <p:nvPr/>
        </p:nvGrpSpPr>
        <p:grpSpPr bwMode="auto">
          <a:xfrm>
            <a:off x="444500" y="2105025"/>
            <a:ext cx="1714500" cy="1790788"/>
            <a:chOff x="288" y="1152"/>
            <a:chExt cx="1065" cy="1220"/>
          </a:xfrm>
        </p:grpSpPr>
        <p:sp>
          <p:nvSpPr>
            <p:cNvPr id="51" name="Line 110"/>
            <p:cNvSpPr>
              <a:spLocks noChangeShapeType="1"/>
            </p:cNvSpPr>
            <p:nvPr/>
          </p:nvSpPr>
          <p:spPr bwMode="auto">
            <a:xfrm>
              <a:off x="816" y="1152"/>
              <a:ext cx="1" cy="144"/>
            </a:xfrm>
            <a:prstGeom prst="line">
              <a:avLst/>
            </a:prstGeom>
            <a:noFill/>
            <a:ln w="28575">
              <a:solidFill>
                <a:srgbClr val="CC0000"/>
              </a:solidFill>
              <a:round/>
              <a:headEnd/>
              <a:tailEnd/>
            </a:ln>
          </p:spPr>
          <p:txBody>
            <a:bodyPr wrap="none" anchor="ctr"/>
            <a:lstStyle/>
            <a:p>
              <a:endParaRPr lang="es-MX"/>
            </a:p>
          </p:txBody>
        </p:sp>
        <p:sp>
          <p:nvSpPr>
            <p:cNvPr id="52" name="Line 111"/>
            <p:cNvSpPr>
              <a:spLocks noChangeShapeType="1"/>
            </p:cNvSpPr>
            <p:nvPr/>
          </p:nvSpPr>
          <p:spPr bwMode="auto">
            <a:xfrm>
              <a:off x="816" y="1728"/>
              <a:ext cx="1" cy="144"/>
            </a:xfrm>
            <a:prstGeom prst="line">
              <a:avLst/>
            </a:prstGeom>
            <a:noFill/>
            <a:ln w="28575">
              <a:solidFill>
                <a:srgbClr val="CC0000"/>
              </a:solidFill>
              <a:round/>
              <a:headEnd/>
              <a:tailEnd/>
            </a:ln>
          </p:spPr>
          <p:txBody>
            <a:bodyPr wrap="none" anchor="ctr"/>
            <a:lstStyle/>
            <a:p>
              <a:endParaRPr lang="es-MX"/>
            </a:p>
          </p:txBody>
        </p:sp>
        <p:sp>
          <p:nvSpPr>
            <p:cNvPr id="53" name="Rectangle 112"/>
            <p:cNvSpPr>
              <a:spLocks noChangeArrowheads="1"/>
            </p:cNvSpPr>
            <p:nvPr/>
          </p:nvSpPr>
          <p:spPr bwMode="auto">
            <a:xfrm>
              <a:off x="384" y="1392"/>
              <a:ext cx="816" cy="336"/>
            </a:xfrm>
            <a:prstGeom prst="rect">
              <a:avLst/>
            </a:prstGeom>
            <a:solidFill>
              <a:srgbClr val="00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sp3d>
          </p:spPr>
          <p:txBody>
            <a:bodyPr wrap="none" anchor="ctr">
              <a:flatTx/>
            </a:bodyPr>
            <a:lstStyle/>
            <a:p>
              <a:endParaRPr lang="es-MX"/>
            </a:p>
          </p:txBody>
        </p:sp>
        <p:sp>
          <p:nvSpPr>
            <p:cNvPr id="54" name="Text Box 113"/>
            <p:cNvSpPr txBox="1">
              <a:spLocks noChangeArrowheads="1"/>
            </p:cNvSpPr>
            <p:nvPr/>
          </p:nvSpPr>
          <p:spPr bwMode="auto">
            <a:xfrm>
              <a:off x="288" y="1440"/>
              <a:ext cx="1033" cy="210"/>
            </a:xfrm>
            <a:prstGeom prst="rect">
              <a:avLst/>
            </a:prstGeom>
            <a:noFill/>
            <a:ln w="9525">
              <a:noFill/>
              <a:miter lim="800000"/>
              <a:headEnd/>
              <a:tailEnd/>
            </a:ln>
          </p:spPr>
          <p:txBody>
            <a:bodyPr>
              <a:spAutoFit/>
            </a:bodyPr>
            <a:lstStyle/>
            <a:p>
              <a:pPr algn="ctr" eaLnBrk="0" hangingPunct="0">
                <a:spcBef>
                  <a:spcPct val="50000"/>
                </a:spcBef>
              </a:pPr>
              <a:r>
                <a:rPr lang="es-ES_tradnl" sz="1400" b="1" dirty="0">
                  <a:solidFill>
                    <a:schemeClr val="bg1"/>
                  </a:solidFill>
                  <a:latin typeface="Arial" charset="0"/>
                </a:rPr>
                <a:t>Planeación                                               </a:t>
              </a:r>
              <a:endParaRPr lang="es-ES_tradnl" sz="1000" b="1" dirty="0">
                <a:solidFill>
                  <a:schemeClr val="bg1"/>
                </a:solidFill>
                <a:latin typeface="Arial" charset="0"/>
              </a:endParaRPr>
            </a:p>
          </p:txBody>
        </p:sp>
        <p:sp>
          <p:nvSpPr>
            <p:cNvPr id="55" name="Rectangle 114"/>
            <p:cNvSpPr>
              <a:spLocks noChangeArrowheads="1"/>
            </p:cNvSpPr>
            <p:nvPr/>
          </p:nvSpPr>
          <p:spPr bwMode="auto">
            <a:xfrm>
              <a:off x="335" y="1940"/>
              <a:ext cx="1009" cy="432"/>
            </a:xfrm>
            <a:prstGeom prst="rect">
              <a:avLst/>
            </a:prstGeom>
            <a:solidFill>
              <a:srgbClr val="00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00FF"/>
              </a:extrusionClr>
            </a:sp3d>
          </p:spPr>
          <p:txBody>
            <a:bodyPr wrap="none" anchor="ctr">
              <a:flatTx/>
            </a:bodyPr>
            <a:lstStyle/>
            <a:p>
              <a:endParaRPr lang="es-MX"/>
            </a:p>
          </p:txBody>
        </p:sp>
        <p:sp>
          <p:nvSpPr>
            <p:cNvPr id="56" name="Text Box 115"/>
            <p:cNvSpPr txBox="1">
              <a:spLocks noChangeArrowheads="1"/>
            </p:cNvSpPr>
            <p:nvPr/>
          </p:nvSpPr>
          <p:spPr bwMode="auto">
            <a:xfrm>
              <a:off x="288" y="1930"/>
              <a:ext cx="1065" cy="356"/>
            </a:xfrm>
            <a:prstGeom prst="rect">
              <a:avLst/>
            </a:prstGeom>
            <a:noFill/>
            <a:ln w="9525">
              <a:noFill/>
              <a:miter lim="800000"/>
              <a:headEnd/>
              <a:tailEnd/>
            </a:ln>
          </p:spPr>
          <p:txBody>
            <a:bodyPr>
              <a:spAutoFit/>
            </a:bodyPr>
            <a:lstStyle/>
            <a:p>
              <a:pPr algn="ctr" eaLnBrk="0" hangingPunct="0">
                <a:spcBef>
                  <a:spcPct val="50000"/>
                </a:spcBef>
              </a:pPr>
              <a:r>
                <a:rPr lang="es-ES_tradnl" sz="1400" b="1" dirty="0">
                  <a:solidFill>
                    <a:schemeClr val="bg1"/>
                  </a:solidFill>
                  <a:latin typeface="Arial" charset="0"/>
                </a:rPr>
                <a:t>Programación y </a:t>
              </a:r>
              <a:r>
                <a:rPr lang="es-ES_tradnl" sz="1400" b="1" dirty="0" err="1">
                  <a:solidFill>
                    <a:schemeClr val="bg1"/>
                  </a:solidFill>
                  <a:latin typeface="Arial" charset="0"/>
                </a:rPr>
                <a:t>Presupuestación</a:t>
              </a:r>
              <a:r>
                <a:rPr lang="es-ES_tradnl" sz="1400" b="1" dirty="0">
                  <a:solidFill>
                    <a:schemeClr val="bg1"/>
                  </a:solidFill>
                  <a:latin typeface="Arial" charset="0"/>
                </a:rPr>
                <a:t>                     </a:t>
              </a:r>
              <a:endParaRPr lang="es-ES_tradnl" sz="1000" b="1" dirty="0">
                <a:solidFill>
                  <a:schemeClr val="bg1"/>
                </a:solidFill>
                <a:latin typeface="Arial" charset="0"/>
              </a:endParaRPr>
            </a:p>
          </p:txBody>
        </p:sp>
      </p:grpSp>
      <p:sp>
        <p:nvSpPr>
          <p:cNvPr id="57" name="Line 117"/>
          <p:cNvSpPr>
            <a:spLocks noChangeShapeType="1"/>
          </p:cNvSpPr>
          <p:nvPr/>
        </p:nvSpPr>
        <p:spPr bwMode="auto">
          <a:xfrm>
            <a:off x="3715489" y="2089150"/>
            <a:ext cx="2009036" cy="0"/>
          </a:xfrm>
          <a:prstGeom prst="line">
            <a:avLst/>
          </a:prstGeom>
          <a:noFill/>
          <a:ln w="28575">
            <a:solidFill>
              <a:srgbClr val="0000FF"/>
            </a:solidFill>
            <a:round/>
            <a:headEnd/>
            <a:tailEnd/>
          </a:ln>
        </p:spPr>
        <p:txBody>
          <a:bodyPr wrap="none" anchor="ctr"/>
          <a:lstStyle/>
          <a:p>
            <a:endParaRPr lang="es-MX"/>
          </a:p>
        </p:txBody>
      </p:sp>
      <p:sp>
        <p:nvSpPr>
          <p:cNvPr id="58" name="Line 118"/>
          <p:cNvSpPr>
            <a:spLocks noChangeShapeType="1"/>
          </p:cNvSpPr>
          <p:nvPr/>
        </p:nvSpPr>
        <p:spPr bwMode="auto">
          <a:xfrm>
            <a:off x="3715489" y="2100888"/>
            <a:ext cx="0" cy="340398"/>
          </a:xfrm>
          <a:prstGeom prst="line">
            <a:avLst/>
          </a:prstGeom>
          <a:noFill/>
          <a:ln w="28575">
            <a:solidFill>
              <a:srgbClr val="0000FF"/>
            </a:solidFill>
            <a:round/>
            <a:headEnd/>
            <a:tailEnd type="triangle" w="med" len="med"/>
          </a:ln>
        </p:spPr>
        <p:txBody>
          <a:bodyPr wrap="none" anchor="ctr"/>
          <a:lstStyle/>
          <a:p>
            <a:endParaRPr lang="es-MX"/>
          </a:p>
        </p:txBody>
      </p:sp>
      <p:sp>
        <p:nvSpPr>
          <p:cNvPr id="59" name="Line 119"/>
          <p:cNvSpPr>
            <a:spLocks noChangeShapeType="1"/>
          </p:cNvSpPr>
          <p:nvPr/>
        </p:nvSpPr>
        <p:spPr bwMode="auto">
          <a:xfrm>
            <a:off x="3715489" y="3004705"/>
            <a:ext cx="0" cy="2183245"/>
          </a:xfrm>
          <a:prstGeom prst="line">
            <a:avLst/>
          </a:prstGeom>
          <a:noFill/>
          <a:ln w="28575">
            <a:solidFill>
              <a:srgbClr val="0000FF"/>
            </a:solidFill>
            <a:round/>
            <a:headEnd/>
            <a:tailEnd type="triangle" w="med" len="med"/>
          </a:ln>
        </p:spPr>
        <p:txBody>
          <a:bodyPr wrap="none" anchor="ctr"/>
          <a:lstStyle/>
          <a:p>
            <a:endParaRPr lang="es-MX"/>
          </a:p>
        </p:txBody>
      </p:sp>
      <p:sp>
        <p:nvSpPr>
          <p:cNvPr id="60" name="Line 120"/>
          <p:cNvSpPr>
            <a:spLocks noChangeShapeType="1"/>
          </p:cNvSpPr>
          <p:nvPr/>
        </p:nvSpPr>
        <p:spPr bwMode="auto">
          <a:xfrm flipV="1">
            <a:off x="3071802" y="5187950"/>
            <a:ext cx="1570934" cy="27000"/>
          </a:xfrm>
          <a:prstGeom prst="line">
            <a:avLst/>
          </a:prstGeom>
          <a:noFill/>
          <a:ln w="28575">
            <a:solidFill>
              <a:srgbClr val="0000FF"/>
            </a:solidFill>
            <a:round/>
            <a:headEnd/>
            <a:tailEnd/>
          </a:ln>
        </p:spPr>
        <p:txBody>
          <a:bodyPr wrap="none" anchor="ctr"/>
          <a:lstStyle/>
          <a:p>
            <a:endParaRPr lang="es-MX"/>
          </a:p>
        </p:txBody>
      </p:sp>
      <p:sp>
        <p:nvSpPr>
          <p:cNvPr id="61" name="Line 121"/>
          <p:cNvSpPr>
            <a:spLocks noChangeShapeType="1"/>
          </p:cNvSpPr>
          <p:nvPr/>
        </p:nvSpPr>
        <p:spPr bwMode="auto">
          <a:xfrm>
            <a:off x="4642736" y="5187950"/>
            <a:ext cx="0" cy="217151"/>
          </a:xfrm>
          <a:prstGeom prst="line">
            <a:avLst/>
          </a:prstGeom>
          <a:noFill/>
          <a:ln w="28575">
            <a:solidFill>
              <a:srgbClr val="0000FF"/>
            </a:solidFill>
            <a:round/>
            <a:headEnd/>
            <a:tailEnd type="triangle" w="med" len="med"/>
          </a:ln>
        </p:spPr>
        <p:txBody>
          <a:bodyPr wrap="none" anchor="ctr"/>
          <a:lstStyle/>
          <a:p>
            <a:endParaRPr lang="es-MX"/>
          </a:p>
        </p:txBody>
      </p:sp>
      <p:sp>
        <p:nvSpPr>
          <p:cNvPr id="62" name="Line 122"/>
          <p:cNvSpPr>
            <a:spLocks noChangeShapeType="1"/>
          </p:cNvSpPr>
          <p:nvPr/>
        </p:nvSpPr>
        <p:spPr bwMode="auto">
          <a:xfrm>
            <a:off x="3071802" y="5187950"/>
            <a:ext cx="1610" cy="217151"/>
          </a:xfrm>
          <a:prstGeom prst="line">
            <a:avLst/>
          </a:prstGeom>
          <a:noFill/>
          <a:ln w="28575">
            <a:solidFill>
              <a:srgbClr val="0000FF"/>
            </a:solidFill>
            <a:round/>
            <a:headEnd/>
            <a:tailEnd type="triangle" w="med" len="med"/>
          </a:ln>
        </p:spPr>
        <p:txBody>
          <a:bodyPr wrap="none" anchor="ctr"/>
          <a:lstStyle/>
          <a:p>
            <a:endParaRPr lang="es-MX"/>
          </a:p>
        </p:txBody>
      </p:sp>
      <p:sp>
        <p:nvSpPr>
          <p:cNvPr id="63" name="AutoShape 123"/>
          <p:cNvSpPr>
            <a:spLocks noChangeArrowheads="1"/>
          </p:cNvSpPr>
          <p:nvPr/>
        </p:nvSpPr>
        <p:spPr bwMode="auto">
          <a:xfrm>
            <a:off x="2479159" y="5437350"/>
            <a:ext cx="1390871" cy="563418"/>
          </a:xfrm>
          <a:prstGeom prst="flowChartTerminator">
            <a:avLst/>
          </a:prstGeom>
          <a:solidFill>
            <a:srgbClr val="0000FF"/>
          </a:solidFill>
          <a:ln w="9525">
            <a:solidFill>
              <a:srgbClr val="0000FF"/>
            </a:solidFill>
            <a:miter lim="800000"/>
            <a:headEnd/>
            <a:tailEnd/>
          </a:ln>
        </p:spPr>
        <p:txBody>
          <a:bodyPr wrap="none" anchor="ctr"/>
          <a:lstStyle/>
          <a:p>
            <a:endParaRPr lang="es-MX"/>
          </a:p>
        </p:txBody>
      </p:sp>
      <p:sp>
        <p:nvSpPr>
          <p:cNvPr id="65" name="AutoShape 125"/>
          <p:cNvSpPr>
            <a:spLocks noChangeArrowheads="1"/>
          </p:cNvSpPr>
          <p:nvPr/>
        </p:nvSpPr>
        <p:spPr bwMode="auto">
          <a:xfrm>
            <a:off x="4098157" y="5429264"/>
            <a:ext cx="1545413" cy="642942"/>
          </a:xfrm>
          <a:prstGeom prst="flowChartTerminator">
            <a:avLst/>
          </a:prstGeom>
          <a:solidFill>
            <a:srgbClr val="00CC00"/>
          </a:solidFill>
          <a:ln w="9525">
            <a:solidFill>
              <a:srgbClr val="0000FF"/>
            </a:solidFill>
            <a:miter lim="800000"/>
            <a:headEnd/>
            <a:tailEnd/>
          </a:ln>
        </p:spPr>
        <p:txBody>
          <a:bodyPr wrap="none" anchor="ctr"/>
          <a:lstStyle/>
          <a:p>
            <a:endParaRPr lang="es-MX"/>
          </a:p>
        </p:txBody>
      </p:sp>
      <p:sp>
        <p:nvSpPr>
          <p:cNvPr id="67" name="Line 127"/>
          <p:cNvSpPr>
            <a:spLocks noChangeShapeType="1"/>
          </p:cNvSpPr>
          <p:nvPr/>
        </p:nvSpPr>
        <p:spPr bwMode="auto">
          <a:xfrm>
            <a:off x="5724525" y="2089150"/>
            <a:ext cx="0" cy="340398"/>
          </a:xfrm>
          <a:prstGeom prst="line">
            <a:avLst/>
          </a:prstGeom>
          <a:noFill/>
          <a:ln w="57150">
            <a:solidFill>
              <a:srgbClr val="0000FF"/>
            </a:solidFill>
            <a:round/>
            <a:headEnd/>
            <a:tailEnd type="triangle" w="med" len="med"/>
          </a:ln>
        </p:spPr>
        <p:txBody>
          <a:bodyPr wrap="none" anchor="ctr"/>
          <a:lstStyle/>
          <a:p>
            <a:endParaRPr lang="es-MX"/>
          </a:p>
        </p:txBody>
      </p:sp>
      <p:sp>
        <p:nvSpPr>
          <p:cNvPr id="68" name="Text Box 128"/>
          <p:cNvSpPr txBox="1">
            <a:spLocks noChangeArrowheads="1"/>
          </p:cNvSpPr>
          <p:nvPr/>
        </p:nvSpPr>
        <p:spPr bwMode="auto">
          <a:xfrm>
            <a:off x="2865512" y="2582141"/>
            <a:ext cx="1777224" cy="307777"/>
          </a:xfrm>
          <a:prstGeom prst="rect">
            <a:avLst/>
          </a:prstGeom>
          <a:solidFill>
            <a:srgbClr val="FF0066"/>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0066"/>
            </a:extrusionClr>
          </a:sp3d>
        </p:spPr>
        <p:txBody>
          <a:bodyPr>
            <a:spAutoFit/>
            <a:flatTx/>
          </a:bodyPr>
          <a:lstStyle/>
          <a:p>
            <a:pPr algn="ctr" eaLnBrk="0" hangingPunct="0">
              <a:spcBef>
                <a:spcPct val="50000"/>
              </a:spcBef>
            </a:pPr>
            <a:r>
              <a:rPr lang="es-ES_tradnl" sz="1400" b="1" dirty="0">
                <a:solidFill>
                  <a:schemeClr val="bg1"/>
                </a:solidFill>
                <a:latin typeface="Arial" charset="0"/>
              </a:rPr>
              <a:t>Licitación Pública </a:t>
            </a:r>
            <a:endParaRPr lang="es-ES_tradnl" sz="1200" b="1" dirty="0">
              <a:solidFill>
                <a:schemeClr val="bg1"/>
              </a:solidFill>
              <a:latin typeface="Arial" charset="0"/>
            </a:endParaRPr>
          </a:p>
        </p:txBody>
      </p:sp>
      <p:sp>
        <p:nvSpPr>
          <p:cNvPr id="69" name="68 CuadroTexto"/>
          <p:cNvSpPr txBox="1"/>
          <p:nvPr/>
        </p:nvSpPr>
        <p:spPr>
          <a:xfrm>
            <a:off x="2571736" y="5500702"/>
            <a:ext cx="1357322" cy="276999"/>
          </a:xfrm>
          <a:prstGeom prst="rect">
            <a:avLst/>
          </a:prstGeom>
          <a:noFill/>
        </p:spPr>
        <p:txBody>
          <a:bodyPr wrap="square" rtlCol="0">
            <a:spAutoFit/>
          </a:bodyPr>
          <a:lstStyle/>
          <a:p>
            <a:pPr algn="ctr">
              <a:spcBef>
                <a:spcPts val="600"/>
              </a:spcBef>
            </a:pPr>
            <a:r>
              <a:rPr lang="es-MX" sz="1200" b="1" dirty="0" smtClean="0">
                <a:solidFill>
                  <a:schemeClr val="bg1"/>
                </a:solidFill>
              </a:rPr>
              <a:t>NACIONALES</a:t>
            </a:r>
            <a:endParaRPr lang="es-MX" sz="1000" dirty="0" smtClean="0">
              <a:solidFill>
                <a:schemeClr val="bg1"/>
              </a:solidFill>
              <a:latin typeface="Arial" pitchFamily="34" charset="0"/>
              <a:cs typeface="Arial" pitchFamily="34" charset="0"/>
            </a:endParaRPr>
          </a:p>
        </p:txBody>
      </p:sp>
      <p:sp>
        <p:nvSpPr>
          <p:cNvPr id="70" name="69 CuadroTexto"/>
          <p:cNvSpPr txBox="1"/>
          <p:nvPr/>
        </p:nvSpPr>
        <p:spPr>
          <a:xfrm>
            <a:off x="4143372" y="5500702"/>
            <a:ext cx="1500198" cy="276999"/>
          </a:xfrm>
          <a:prstGeom prst="rect">
            <a:avLst/>
          </a:prstGeom>
          <a:noFill/>
        </p:spPr>
        <p:txBody>
          <a:bodyPr wrap="square" rtlCol="0">
            <a:spAutoFit/>
          </a:bodyPr>
          <a:lstStyle/>
          <a:p>
            <a:pPr algn="ctr"/>
            <a:r>
              <a:rPr lang="es-MX" sz="1200" b="1" dirty="0" smtClean="0">
                <a:solidFill>
                  <a:srgbClr val="002060"/>
                </a:solidFill>
              </a:rPr>
              <a:t>INTERNACIONALES </a:t>
            </a:r>
            <a:endParaRPr lang="es-MX" sz="1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547077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963488"/>
            <a:ext cx="18288000" cy="10287000"/>
          </a:xfrm>
          <a:prstGeom prst="rect">
            <a:avLst/>
          </a:prstGeom>
        </p:spPr>
      </p:pic>
    </p:spTree>
    <p:extLst>
      <p:ext uri="{BB962C8B-B14F-4D97-AF65-F5344CB8AC3E}">
        <p14:creationId xmlns:p14="http://schemas.microsoft.com/office/powerpoint/2010/main" val="15262693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260648"/>
            <a:ext cx="8892480" cy="7017306"/>
          </a:xfrm>
          <a:prstGeom prst="rect">
            <a:avLst/>
          </a:prstGeom>
        </p:spPr>
        <p:txBody>
          <a:bodyPr wrap="square">
            <a:spAutoFit/>
          </a:bodyPr>
          <a:lstStyle/>
          <a:p>
            <a:pPr algn="just"/>
            <a:r>
              <a:rPr lang="es-MX" dirty="0"/>
              <a:t>TÍTULO SEGUNDO De la Oficialía Mayor y el Comité Capítulo Primero De las Atribuciones de la Oficialía Mayor Artículo 12.- La Oficialía Mayor tendrá las atribuciones siguientes: </a:t>
            </a:r>
            <a:endParaRPr lang="es-MX" dirty="0" smtClean="0"/>
          </a:p>
          <a:p>
            <a:pPr marL="400050" indent="-400050" algn="just">
              <a:buAutoNum type="romanUcPeriod"/>
            </a:pPr>
            <a:r>
              <a:rPr lang="es-MX" dirty="0" smtClean="0"/>
              <a:t>Solicitar </a:t>
            </a:r>
            <a:r>
              <a:rPr lang="es-MX" dirty="0"/>
              <a:t>a las Dependencias de Ejecutivo, la presentación de sus proyectos de planes de adquisiciones, arrendamientos y de la contratación de servicios; </a:t>
            </a:r>
            <a:endParaRPr lang="es-MX" dirty="0" smtClean="0"/>
          </a:p>
          <a:p>
            <a:pPr marL="400050" indent="-400050" algn="just">
              <a:buAutoNum type="romanUcPeriod"/>
            </a:pPr>
            <a:r>
              <a:rPr lang="es-MX" dirty="0" smtClean="0"/>
              <a:t>II</a:t>
            </a:r>
            <a:r>
              <a:rPr lang="es-MX" dirty="0"/>
              <a:t>. Celebrar las contrataciones de las Dependencias del Ejecutivo y sus órganos desconcentrados, en materia de adquisiciones, arrendamientos y prestaciones de </a:t>
            </a:r>
            <a:r>
              <a:rPr lang="es-MX" dirty="0" smtClean="0"/>
              <a:t>servicios</a:t>
            </a:r>
            <a:r>
              <a:rPr lang="es-MX" dirty="0"/>
              <a:t>, excepto aquellas que por el monto, o de conformidad con la normatividad aplicable, puedan efectuarlas directamente las Dependencias del Ejecutivo; </a:t>
            </a:r>
            <a:endParaRPr lang="es-MX" dirty="0" smtClean="0"/>
          </a:p>
          <a:p>
            <a:pPr marL="400050" indent="-400050" algn="just">
              <a:buAutoNum type="romanUcPeriod"/>
            </a:pPr>
            <a:r>
              <a:rPr lang="es-MX" dirty="0" smtClean="0"/>
              <a:t>III</a:t>
            </a:r>
            <a:r>
              <a:rPr lang="es-MX" dirty="0"/>
              <a:t>. Rechazar de manera fundada y motivada las requisiciones de compra hechas por los Entes requirentes que a su juicio no se justifiquen; </a:t>
            </a:r>
            <a:endParaRPr lang="es-MX" dirty="0" smtClean="0"/>
          </a:p>
          <a:p>
            <a:pPr marL="400050" indent="-400050" algn="just">
              <a:buAutoNum type="romanUcPeriod"/>
            </a:pPr>
            <a:r>
              <a:rPr lang="es-MX" dirty="0" smtClean="0"/>
              <a:t>IV</a:t>
            </a:r>
            <a:r>
              <a:rPr lang="es-MX" dirty="0"/>
              <a:t>. Integrar el Comité en los términos de la presente Ley; </a:t>
            </a:r>
            <a:endParaRPr lang="es-MX" dirty="0" smtClean="0"/>
          </a:p>
          <a:p>
            <a:pPr marL="400050" indent="-400050" algn="just">
              <a:buAutoNum type="romanUcPeriod"/>
            </a:pPr>
            <a:r>
              <a:rPr lang="es-MX" dirty="0" smtClean="0"/>
              <a:t>V</a:t>
            </a:r>
            <a:r>
              <a:rPr lang="es-MX" dirty="0"/>
              <a:t>. Formular lineamientos generales en materia de adquisiciones, arrendamientos de bienes muebles y prestación de servicios de cualquier naturaleza y, obtener la opinión favorable del Comité para su expedición cuando el monto de la contratación corresponda al de licitación; </a:t>
            </a:r>
            <a:endParaRPr lang="es-MX" dirty="0" smtClean="0"/>
          </a:p>
          <a:p>
            <a:pPr marL="400050" indent="-400050" algn="just">
              <a:buAutoNum type="romanUcPeriod"/>
            </a:pPr>
            <a:r>
              <a:rPr lang="es-MX" dirty="0" smtClean="0"/>
              <a:t>VI</a:t>
            </a:r>
            <a:r>
              <a:rPr lang="es-MX" dirty="0"/>
              <a:t>. Fijar la política y procedimientos de contratación de la Administración Pública Estatal en materia de arrendamiento de bienes inmuebles, cuando ésta tenga el carácter de arrendataria; </a:t>
            </a:r>
            <a:endParaRPr lang="es-MX" dirty="0" smtClean="0"/>
          </a:p>
          <a:p>
            <a:pPr marL="400050" indent="-400050" algn="just">
              <a:buAutoNum type="romanUcPeriod"/>
            </a:pPr>
            <a:r>
              <a:rPr lang="es-MX" dirty="0" smtClean="0"/>
              <a:t>VII</a:t>
            </a:r>
            <a:r>
              <a:rPr lang="es-MX" dirty="0"/>
              <a:t>. Aprobar los formatos conforme a los cuales se celebren las contrataciones de adquisiciones, arrendamientos y prestaciones de servicios; VIII. Elaborar el Manual Único de Adquisiciones, Arrendamientos y Servicios, y modificarlo en los términos que considere conveniente; IX. En el ámbito de su competencia atender y ejecutar las resoluciones emitidas por el Comité; X. Nombrar a los servidores públicos encargados de recibir ofertas, garantías, poderes, y demás análogos, esto es, las personas encargadas de organizar y coordinar todas las actividades y actos de los procedimientos de contratación;</a:t>
            </a:r>
          </a:p>
        </p:txBody>
      </p:sp>
    </p:spTree>
    <p:extLst>
      <p:ext uri="{BB962C8B-B14F-4D97-AF65-F5344CB8AC3E}">
        <p14:creationId xmlns:p14="http://schemas.microsoft.com/office/powerpoint/2010/main" val="268516348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260648"/>
            <a:ext cx="8892480" cy="13942278"/>
          </a:xfrm>
          <a:prstGeom prst="rect">
            <a:avLst/>
          </a:prstGeom>
        </p:spPr>
        <p:txBody>
          <a:bodyPr wrap="square">
            <a:spAutoFit/>
          </a:bodyPr>
          <a:lstStyle/>
          <a:p>
            <a:pPr algn="just"/>
            <a:r>
              <a:rPr lang="es-MX" dirty="0"/>
              <a:t>TÍTULO SEGUNDO De la Oficialía Mayor y el Comité Capítulo Primero De las Atribuciones de la Oficialía Mayor Artículo 12.- La Oficialía Mayor tendrá las atribuciones siguientes: I. Solicitar a las Dependencias de Ejecutivo, la presentación de sus proyectos de planes de adquisiciones, arrendamientos y de la contratación de servicios; II. Celebrar las contrataciones de las Dependencias del Ejecutivo y sus órganos desconcentrados, en materia de adquisiciones, arrendamientos y prestaciones de </a:t>
            </a:r>
            <a:r>
              <a:rPr lang="es-MX" dirty="0" smtClean="0"/>
              <a:t>servicios</a:t>
            </a:r>
            <a:r>
              <a:rPr lang="es-MX" dirty="0"/>
              <a:t>, excepto aquellas que por el monto, o de conformidad con la normatividad aplicable, puedan efectuarlas directamente las Dependencias del Ejecutivo; III. Rechazar de manera fundada y motivada las requisiciones de compra hechas por los Entes requirentes que a su juicio no se justifiquen; IV. Integrar el Comité en los términos de la presente Ley; V. Formular lineamientos generales en materia de adquisiciones, arrendamientos de bienes muebles y prestación de servicios de cualquier naturaleza y, obtener la opinión favorable del Comité para su expedición cuando el monto de la contratación corresponda al de licitación; VI. Fijar la política y procedimientos de contratación de la Administración Pública Estatal en materia de arrendamiento de bienes inmuebles, cuando ésta tenga el carácter de arrendataria; VII. Aprobar los formatos conforme a los cuales se celebren las contrataciones de adquisiciones, arrendamientos y prestaciones de servicios; VIII. Elaborar el Manual Único de Adquisiciones, Arrendamientos y Servicios, y modificarlo en los términos que considere conveniente; IX. En el ámbito de su competencia atender y ejecutar las resoluciones emitidas por el Comité; X. Nombrar a los servidores públicos encargados de recibir ofertas, garantías, poderes, y demás análogos, esto es, las personas encargadas de organizar y coordinar todas las actividades y actos de los procedimientos de contratación</a:t>
            </a:r>
            <a:r>
              <a:rPr lang="es-MX" dirty="0" smtClean="0"/>
              <a:t>;</a:t>
            </a:r>
          </a:p>
          <a:p>
            <a:endParaRPr lang="es-MX" dirty="0"/>
          </a:p>
          <a:p>
            <a:r>
              <a:rPr lang="es-MX" dirty="0"/>
              <a:t>XI. Emitir su resolución respecto de las mejores condiciones de precio, pago y entrega ofertadas por los Proveedores para la contratación de adquisiciones, arrendamiento de bienes y prestación de servicios, previo dictamen técnico emitido por el Ente requirente en cuanto a especificaciones y calidad; XII. Exigir, a solicitud del Ente requirente, en su caso, la restitución de los pagos en exceso, la reposición de mercancías o servicios, el ajuste de precios, la oportunidad del cumplimiento en la entrega o correcciones necesarias, cuando por las circunstancias que se determinen así se requiera</a:t>
            </a:r>
            <a:r>
              <a:rPr lang="es-MX" dirty="0" smtClean="0"/>
              <a:t>;</a:t>
            </a:r>
          </a:p>
          <a:p>
            <a:endParaRPr lang="es-MX" dirty="0"/>
          </a:p>
          <a:p>
            <a:r>
              <a:rPr lang="es-MX" dirty="0"/>
              <a:t>De los Procedimientos de Contratación Capítulo Primero Generalidades Artículo 39.- Las adquisiciones, arrendamientos de bienes muebles y prestación de servicios se podrán contratar mediante los procedimientos que a continuación se señalan, asegurando las mejores condiciones disponibles en cuanto a precio, calidad, financiamiento, oportunidad y demás circunstancias pertinentes: I. Licitación pública; II. Invitación a cuando menos tres personas por excepción, III. Invitación a cuando menos tres personas por monto; y, IV. Adjudicación directa por tabla comparativa. Las contrataciones de adquisiciones, arrendamientos de bienes muebles y servicios con valor superior a quince mil veces el salario mínimo general vigente en el Estado, se adjudicarán, por regla general, a través de licitaciones, mediante convocatoria pública, para que libremente se presenten proposiciones solventes en sobre cerrado que será abierto públicamente, a fin de asegurar las mejores condiciones disponibles en cuanto a precio, calidad, financiamiento, oportunidad, crecimiento económico, generación de empleo, eficiencia energética, uso responsable del agua, optimización y uso sustentable de los recursos, así como la protección al medio ambiente y demás circunstancias pertinentes, de acuerdo con lo que establece la presente Ley. Las contrataciones de adquisiciones, arrendamientos de bienes muebles o prestación de servicios con valor inferior a quince mil veces el salario mínimo vigente en el Estado, se adjudicarán mediante los procedimientos de contratación previstos en las fracciones III y </a:t>
            </a:r>
          </a:p>
        </p:txBody>
      </p:sp>
    </p:spTree>
    <p:extLst>
      <p:ext uri="{BB962C8B-B14F-4D97-AF65-F5344CB8AC3E}">
        <p14:creationId xmlns:p14="http://schemas.microsoft.com/office/powerpoint/2010/main" val="266415582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737320"/>
            <a:ext cx="18288000" cy="10287000"/>
          </a:xfrm>
          <a:prstGeom prst="rect">
            <a:avLst/>
          </a:prstGeom>
        </p:spPr>
      </p:pic>
    </p:spTree>
    <p:extLst>
      <p:ext uri="{BB962C8B-B14F-4D97-AF65-F5344CB8AC3E}">
        <p14:creationId xmlns:p14="http://schemas.microsoft.com/office/powerpoint/2010/main" val="232273029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221206891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260648"/>
            <a:ext cx="8892480" cy="6894195"/>
          </a:xfrm>
          <a:prstGeom prst="rect">
            <a:avLst/>
          </a:prstGeom>
        </p:spPr>
        <p:txBody>
          <a:bodyPr wrap="square">
            <a:spAutoFit/>
          </a:bodyPr>
          <a:lstStyle/>
          <a:p>
            <a:pPr algn="just"/>
            <a:r>
              <a:rPr lang="es-MX" sz="1700" dirty="0" smtClean="0"/>
              <a:t>De </a:t>
            </a:r>
            <a:r>
              <a:rPr lang="es-MX" sz="1700" dirty="0"/>
              <a:t>los Procedimientos de Contratación Capítulo Primero Generalidades Artículo 39.- Las adquisiciones, arrendamientos de bienes muebles y prestación de servicios se podrán contratar mediante los procedimientos que a continuación se señalan, asegurando las mejores condiciones disponibles en cuanto a precio, calidad, financiamiento, oportunidad y demás circunstancias pertinentes: </a:t>
            </a:r>
            <a:endParaRPr lang="es-MX" sz="1700" dirty="0" smtClean="0"/>
          </a:p>
          <a:p>
            <a:pPr marL="400050" indent="-400050" algn="just">
              <a:buAutoNum type="romanUcPeriod"/>
            </a:pPr>
            <a:r>
              <a:rPr lang="es-MX" sz="1700" dirty="0" smtClean="0"/>
              <a:t>Licitación </a:t>
            </a:r>
            <a:r>
              <a:rPr lang="es-MX" sz="1700" dirty="0"/>
              <a:t>pública; </a:t>
            </a:r>
            <a:endParaRPr lang="es-MX" sz="1700" dirty="0" smtClean="0"/>
          </a:p>
          <a:p>
            <a:pPr marL="400050" indent="-400050" algn="just">
              <a:buAutoNum type="romanUcPeriod"/>
            </a:pPr>
            <a:r>
              <a:rPr lang="es-MX" sz="1700" dirty="0" smtClean="0"/>
              <a:t>II</a:t>
            </a:r>
            <a:r>
              <a:rPr lang="es-MX" sz="1700" dirty="0"/>
              <a:t>. Invitación a cuando menos tres personas por excepción, </a:t>
            </a:r>
            <a:endParaRPr lang="es-MX" sz="1700" dirty="0" smtClean="0"/>
          </a:p>
          <a:p>
            <a:pPr marL="400050" indent="-400050" algn="just">
              <a:buAutoNum type="romanUcPeriod"/>
            </a:pPr>
            <a:r>
              <a:rPr lang="es-MX" sz="1700" dirty="0" smtClean="0"/>
              <a:t>III</a:t>
            </a:r>
            <a:r>
              <a:rPr lang="es-MX" sz="1700" dirty="0"/>
              <a:t>. Invitación a cuando menos tres personas por monto; y, </a:t>
            </a:r>
            <a:endParaRPr lang="es-MX" sz="1700" dirty="0" smtClean="0"/>
          </a:p>
          <a:p>
            <a:pPr marL="400050" indent="-400050" algn="just">
              <a:buAutoNum type="romanUcPeriod"/>
            </a:pPr>
            <a:r>
              <a:rPr lang="es-MX" sz="1700" dirty="0" smtClean="0"/>
              <a:t>IV</a:t>
            </a:r>
            <a:r>
              <a:rPr lang="es-MX" sz="1700" dirty="0"/>
              <a:t>. Adjudicación directa por tabla comparativa. </a:t>
            </a:r>
            <a:endParaRPr lang="es-MX" sz="1700" dirty="0" smtClean="0"/>
          </a:p>
          <a:p>
            <a:pPr algn="just"/>
            <a:endParaRPr lang="es-MX" sz="1700" dirty="0"/>
          </a:p>
          <a:p>
            <a:pPr algn="just"/>
            <a:r>
              <a:rPr lang="es-MX" sz="1700" dirty="0" smtClean="0"/>
              <a:t>Las </a:t>
            </a:r>
            <a:r>
              <a:rPr lang="es-MX" sz="1700" dirty="0"/>
              <a:t>contrataciones de adquisiciones, arrendamientos de bienes muebles y servicios con valor superior a quince mil veces el salario mínimo general vigente en el Estado, se adjudicarán, por regla general, a través de licitaciones, mediante convocatoria pública, para que libremente se presenten proposiciones solventes en sobre cerrado que será abierto públicamente, a fin de asegurar las mejores condiciones disponibles en cuanto a precio, calidad, financiamiento, oportunidad, crecimiento económico, generación de empleo, eficiencia energética, uso responsable del agua, optimización y uso sustentable de los recursos, así como la protección al medio ambiente y demás circunstancias pertinentes, de acuerdo con lo que establece la presente Ley. </a:t>
            </a:r>
            <a:r>
              <a:rPr lang="es-MX" sz="1700" b="1" dirty="0"/>
              <a:t>Las contrataciones de adquisiciones, arrendamientos de bienes muebles o prestación de servicios con valor inferior a quince mil veces el salario mínimo vigente en el Estado, se adjudicarán mediante los procedimientos de contratación previstos en las fracciones III y IV de este artículo, y en los términos establecidos en el artículo 64. </a:t>
            </a:r>
            <a:endParaRPr lang="es-MX" sz="1700" b="1" dirty="0" smtClean="0"/>
          </a:p>
          <a:p>
            <a:pPr algn="just"/>
            <a:r>
              <a:rPr lang="es-MX" sz="1700" dirty="0" smtClean="0"/>
              <a:t>Las </a:t>
            </a:r>
            <a:r>
              <a:rPr lang="es-MX" sz="1700" dirty="0"/>
              <a:t>contrataciones de adquisiciones, arrendamientos de bienes muebles o prestación de servicios no podrán fraccionarse para simular y evadir los topes establecidos en esta Ley. Para el cálculo de dichos topes se tomará el precio de los bienes o servicios sin considerar el Impuesto al Valor Agregado.  </a:t>
            </a:r>
          </a:p>
        </p:txBody>
      </p:sp>
    </p:spTree>
    <p:extLst>
      <p:ext uri="{BB962C8B-B14F-4D97-AF65-F5344CB8AC3E}">
        <p14:creationId xmlns:p14="http://schemas.microsoft.com/office/powerpoint/2010/main" val="407324971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332656"/>
            <a:ext cx="8892480" cy="14496276"/>
          </a:xfrm>
          <a:prstGeom prst="rect">
            <a:avLst/>
          </a:prstGeom>
        </p:spPr>
        <p:txBody>
          <a:bodyPr wrap="square">
            <a:spAutoFit/>
          </a:bodyPr>
          <a:lstStyle/>
          <a:p>
            <a:pPr algn="just"/>
            <a:r>
              <a:rPr lang="es-MX" dirty="0" smtClean="0"/>
              <a:t>Capítulo </a:t>
            </a:r>
            <a:r>
              <a:rPr lang="es-MX" dirty="0"/>
              <a:t>Segundo De la Licitación Pública </a:t>
            </a:r>
            <a:endParaRPr lang="es-MX" dirty="0" smtClean="0"/>
          </a:p>
          <a:p>
            <a:pPr algn="just"/>
            <a:r>
              <a:rPr lang="es-MX" dirty="0" smtClean="0"/>
              <a:t>Artículo </a:t>
            </a:r>
            <a:r>
              <a:rPr lang="es-MX" dirty="0"/>
              <a:t>45.- La licitación pública conforme a los medios que se utilicen, podrá ser: </a:t>
            </a:r>
            <a:endParaRPr lang="es-MX" dirty="0" smtClean="0"/>
          </a:p>
          <a:p>
            <a:pPr marL="400050" indent="-400050" algn="just">
              <a:buAutoNum type="romanUcPeriod"/>
            </a:pPr>
            <a:r>
              <a:rPr lang="es-MX" dirty="0" smtClean="0"/>
              <a:t>Presencial</a:t>
            </a:r>
            <a:r>
              <a:rPr lang="es-MX" dirty="0"/>
              <a:t>, en la cual los Licitantes exclusivamente podrán presentar sus proposiciones en forma documental y por escrito, en sobre cerrado, durante el acto de presentación y apertura de proposiciones, o bien, si así se prevé en la convocatoria a la licitación, mediante el uso del servicio postal o de mensajería. La o las juntas de aclaraciones, el acto de presentación y apertura de proposiciones y el acto de fallo, se realizarán de manera presencial, a los cuales podrán asistir los Licitantes, sin perjuicio de que el fallo pueda notificarse por escrito conforme a lo dispuesto por el artículo 58 de esta Ley; </a:t>
            </a:r>
            <a:endParaRPr lang="es-MX" dirty="0" smtClean="0"/>
          </a:p>
          <a:p>
            <a:pPr marL="400050" indent="-400050" algn="just">
              <a:buAutoNum type="romanUcPeriod"/>
            </a:pPr>
            <a:r>
              <a:rPr lang="es-MX" dirty="0" smtClean="0"/>
              <a:t>Electrónica</a:t>
            </a:r>
            <a:r>
              <a:rPr lang="es-MX" dirty="0"/>
              <a:t>, en la cual exclusivamente se permitirá la participación de los Licitantes a través del Sistema Electrónico, se utilizarán medios de identificación electrónica y las comunicaciones producirán los efectos que señala el artículo 46 de esta Ley. La publicación de la convocatoria, la o las juntas de aclaraciones, el acto de presentación y apertura de proposiciones y el acto de fallo, sólo se realizarán a través del Sistema Electrónico y sin la presencia de los Licitantes en dichos actos, y </a:t>
            </a:r>
            <a:endParaRPr lang="es-MX" dirty="0" smtClean="0"/>
          </a:p>
          <a:p>
            <a:pPr marL="400050" indent="-400050" algn="just">
              <a:buAutoNum type="romanUcPeriod"/>
            </a:pPr>
            <a:r>
              <a:rPr lang="es-MX" dirty="0" smtClean="0"/>
              <a:t>Mixta</a:t>
            </a:r>
            <a:r>
              <a:rPr lang="es-MX" dirty="0"/>
              <a:t>, en la cual, la convocatoria se publicará en el Sistema Electrónico, los Licitantes, a su elección, podrán participar en forma presencial o electrónica en la o las juntas de aclaraciones, el acto de presentación y apertura de proposiciones y el acto de fallo. Artículo 46.- El sistema de certificación de los medios de identificación electrónica que utilicen los Sujetos de la Ley Contratantes o los Licitantes se regulará por la Ley Sobre el Uso de Medios Electrónicos para el Estado y su Reglamento</a:t>
            </a:r>
            <a:r>
              <a:rPr lang="es-MX" dirty="0" smtClean="0"/>
              <a:t>.</a:t>
            </a:r>
          </a:p>
          <a:p>
            <a:pPr algn="just"/>
            <a:r>
              <a:rPr lang="es-MX" dirty="0"/>
              <a:t>El sobre o el archivo electrónico que contengan las proposiciones de los Licitantes, deberá entregarse en la forma y medios que prevea la convocatoria a la licitación. Las proposiciones presentadas deberán ser firmadas autógrafamente por los Licitantes o sus apoderados; en el caso de que éstas sean enviadas a través de medios remotos de comunicación electrónica, se emplearán medios de identificación electrónica, los cuales producirán los mismos efectos que las leyes otorgan a los documentos correspondientes y, en consecuencia, tendrán el mismo valor probatorio. Artículo 47.- El carácter de las licitaciones públicas, podrá ser: I. Internacional abierta, en las que podrán participar licitantes mexicanos y extranjeros, cualquiera que sea el origen de los bienes a adquirir o arrendar y de los servicios a contratar, cuando: a) De la investigación de mercado se desprenda la existencia de bienes, servicios o de proveedores a nivel internacional. Se considerará que los bienes son internacionales cuando no sean producidos en el país o no cuenten por lo menos con un sesenta y cinco por ciento de contenido nacional, el que se determinará tomando en cuenta la mano de obra, insumos de los bienes y demás aspectos que establezcan las autoridades federales mediante reglas de carácter general; o b) El Ente requirente acredite fehacientemente que no existe en el país proveedor nacional, o que el o los existentes no pueden atender el requerimiento de la dependencia o entidad en lo que respecta a cantidad, calidad y oportunidad, o que el precio no es aceptable. En las licitaciones previstas en esta fracción, para determinar la conveniencia de precio de los bienes, arrendamientos o servicios, se considerará un margen hasta del quince por ciento a favor del precio más bajo prevaleciente en el mercado nacional, en igualdad de condiciones, respecto de los precios de bienes, arrendamientos o servicios de procedencia extranjera que resulten de la investigación de mercado correspondiente. En los supuestos de licitación previstos en esta fracción y en los casos en que la autoridad federal determine mediante publicación en el Diario Oficial de la Federación, los participantes deberán manifestar ante la convocante que los precios que presentan en su propuesta económica no se cotizan en condiciones de prácticas desleales de comercio internacional en su modalidad de discriminación de precios o subsidios. II. Nacional, en la cual únicamente podrán participar personas de nacionalidad mexicana o los bienes a adquirir sean producidos en el país y cuenten, por lo menos, con un sesenta y cinco por ciento de contenido nacional, el que se determinará tomando en cuenta la mano de obra, insumos de los bienes y demás aspectos que establezcan las autoridades federales mediante reglas de carácter general. </a:t>
            </a:r>
          </a:p>
        </p:txBody>
      </p:sp>
    </p:spTree>
    <p:extLst>
      <p:ext uri="{BB962C8B-B14F-4D97-AF65-F5344CB8AC3E}">
        <p14:creationId xmlns:p14="http://schemas.microsoft.com/office/powerpoint/2010/main" val="191534837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44624"/>
            <a:ext cx="8892480" cy="13942278"/>
          </a:xfrm>
          <a:prstGeom prst="rect">
            <a:avLst/>
          </a:prstGeom>
        </p:spPr>
        <p:txBody>
          <a:bodyPr wrap="square">
            <a:spAutoFit/>
          </a:bodyPr>
          <a:lstStyle/>
          <a:p>
            <a:pPr algn="just"/>
            <a:r>
              <a:rPr lang="es-MX" dirty="0" smtClean="0"/>
              <a:t>Capítulo </a:t>
            </a:r>
            <a:r>
              <a:rPr lang="es-MX" dirty="0"/>
              <a:t>Segundo De la Licitación Pública Artículo 45.- La licitación pública conforme a los medios que se utilicen, podrá ser: I. Presencial, en la cual los Licitantes exclusivamente podrán presentar sus proposiciones en forma documental y por escrito, en sobre cerrado, durante el acto de presentación y apertura de proposiciones, o bien, si así se prevé en la convocatoria a la licitación, mediante el uso del servicio postal o de mensajería. La o las juntas de aclaraciones, el acto de presentación y apertura de proposiciones y el acto de fallo, se realizarán de manera presencial, a los cuales podrán asistir los Licitantes, sin perjuicio de que el fallo pueda notificarse por escrito conforme a lo dispuesto por el artículo 58 de esta Ley; II. Electrónica, en la cual exclusivamente se permitirá la participación de los Licitantes a través del Sistema Electrónico, se utilizarán medios de identificación electrónica y las comunicaciones producirán los efectos que señala el artículo 46 de esta Ley. La publicación de la convocatoria, la o las juntas de aclaraciones, el acto de presentación y apertura de proposiciones y el acto de fallo, sólo se realizarán a través del Sistema Electrónico y sin la presencia de los Licitantes en dichos actos, y </a:t>
            </a:r>
            <a:r>
              <a:rPr lang="es-MX" dirty="0" err="1"/>
              <a:t>III.Mixta</a:t>
            </a:r>
            <a:r>
              <a:rPr lang="es-MX" dirty="0"/>
              <a:t>, en la cual, la convocatoria se publicará en el Sistema Electrónico, los Licitantes, a su elección, podrán participar en forma presencial o electrónica en la o las juntas de aclaraciones, el acto de presentación y apertura de proposiciones y el acto de fallo. Artículo 46.- El sistema de certificación de los medios de identificación electrónica que utilicen los Sujetos de la Ley Contratantes o los Licitantes se regulará por la Ley Sobre el Uso de Medios Electrónicos para el Estado y su Reglamento</a:t>
            </a:r>
            <a:r>
              <a:rPr lang="es-MX" dirty="0" smtClean="0"/>
              <a:t>.</a:t>
            </a:r>
          </a:p>
          <a:p>
            <a:pPr algn="just"/>
            <a:r>
              <a:rPr lang="es-MX" dirty="0"/>
              <a:t>El sobre o el archivo electrónico que contengan las proposiciones de los Licitantes, deberá entregarse en la forma y medios que prevea la convocatoria a la licitación. Las proposiciones presentadas deberán ser firmadas autógrafamente por los Licitantes o sus apoderados; en el caso de que éstas sean enviadas a través de medios remotos de comunicación electrónica, se emplearán medios de identificación electrónica, los cuales producirán los mismos efectos que las leyes otorgan a los documentos correspondientes y, en consecuencia, tendrán el mismo valor probatorio. Artículo 47.- El carácter de las licitaciones públicas, podrá ser: I. Internacional abierta, en las que podrán participar licitantes mexicanos y extranjeros, cualquiera que sea el origen de los bienes a adquirir o arrendar y de los servicios a contratar, cuando: a) De la investigación de mercado se desprenda la existencia de bienes, servicios o de proveedores a nivel internacional. Se considerará que los bienes son internacionales cuando no sean producidos en el país o no cuenten por lo menos con un sesenta y cinco por ciento de contenido nacional, el que se determinará tomando en cuenta la mano de obra, insumos de los bienes y demás aspectos que establezcan las autoridades federales mediante reglas de carácter general; o b) El Ente requirente acredite fehacientemente que no existe en el país proveedor nacional, o que el o los existentes no pueden atender el requerimiento de la dependencia o entidad en lo que respecta a cantidad, calidad y oportunidad, o que el precio no es aceptable. En las licitaciones previstas en esta fracción, para determinar la conveniencia de precio de los bienes, arrendamientos o servicios, se considerará un margen hasta del quince por ciento a favor del precio más bajo prevaleciente en el mercado nacional, en igualdad de condiciones, respecto de los precios de bienes, arrendamientos o servicios de procedencia extranjera que resulten de la investigación de mercado correspondiente. En los supuestos de licitación previstos en esta fracción y en los casos en que la autoridad federal determine mediante publicación en el Diario Oficial de la Federación, los participantes deberán manifestar ante la convocante que los precios que presentan en su propuesta económica no se cotizan en condiciones de prácticas desleales de comercio internacional en su modalidad de discriminación de precios o subsidios. II. Nacional, en la cual únicamente podrán participar personas de nacionalidad mexicana o los bienes a adquirir sean producidos en el país y cuenten, por lo menos, con un sesenta y cinco por ciento de contenido nacional, el que se determinará tomando en cuenta la mano de obra, insumos de los bienes y demás aspectos que establezcan las autoridades federales mediante reglas de carácter general. </a:t>
            </a:r>
          </a:p>
        </p:txBody>
      </p:sp>
    </p:spTree>
    <p:extLst>
      <p:ext uri="{BB962C8B-B14F-4D97-AF65-F5344CB8AC3E}">
        <p14:creationId xmlns:p14="http://schemas.microsoft.com/office/powerpoint/2010/main" val="392261964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260648"/>
            <a:ext cx="8892480" cy="16158270"/>
          </a:xfrm>
          <a:prstGeom prst="rect">
            <a:avLst/>
          </a:prstGeom>
        </p:spPr>
        <p:txBody>
          <a:bodyPr wrap="square">
            <a:spAutoFit/>
          </a:bodyPr>
          <a:lstStyle/>
          <a:p>
            <a:pPr algn="just"/>
            <a:r>
              <a:rPr lang="es-MX" dirty="0" smtClean="0"/>
              <a:t>Artículo </a:t>
            </a:r>
            <a:r>
              <a:rPr lang="es-MX" dirty="0"/>
              <a:t>47.- El carácter de las licitaciones públicas, podrá ser: </a:t>
            </a:r>
            <a:endParaRPr lang="es-MX" dirty="0" smtClean="0"/>
          </a:p>
          <a:p>
            <a:pPr marL="400050" indent="-400050" algn="just">
              <a:buAutoNum type="romanUcPeriod"/>
            </a:pPr>
            <a:r>
              <a:rPr lang="es-MX" dirty="0" smtClean="0"/>
              <a:t>Internacional </a:t>
            </a:r>
            <a:r>
              <a:rPr lang="es-MX" dirty="0"/>
              <a:t>abierta, en las que podrán participar licitantes mexicanos y extranjeros, cualquiera que sea el origen de los bienes a adquirir o arrendar y de los servicios a contratar, cuando: </a:t>
            </a:r>
            <a:endParaRPr lang="es-MX" dirty="0" smtClean="0"/>
          </a:p>
          <a:p>
            <a:pPr marL="800100" lvl="1" indent="-342900" algn="just">
              <a:buAutoNum type="alphaLcParenR"/>
            </a:pPr>
            <a:r>
              <a:rPr lang="es-MX" dirty="0" smtClean="0"/>
              <a:t>De </a:t>
            </a:r>
            <a:r>
              <a:rPr lang="es-MX" dirty="0"/>
              <a:t>la investigación de mercado se desprenda la existencia de bienes, servicios o de proveedores a nivel internacional. Se considerará que los bienes son internacionales cuando no sean producidos en el país o no cuenten por lo menos con un sesenta y cinco por ciento de contenido nacional, el que se determinará tomando en cuenta la mano de obra, insumos de los bienes y demás aspectos que establezcan las autoridades federales mediante reglas de carácter general; o </a:t>
            </a:r>
            <a:endParaRPr lang="es-MX" dirty="0" smtClean="0"/>
          </a:p>
          <a:p>
            <a:pPr marL="800100" lvl="1" indent="-342900" algn="just">
              <a:buAutoNum type="alphaLcParenR"/>
            </a:pPr>
            <a:r>
              <a:rPr lang="es-MX" dirty="0" smtClean="0"/>
              <a:t>El </a:t>
            </a:r>
            <a:r>
              <a:rPr lang="es-MX" dirty="0"/>
              <a:t>Ente requirente acredite fehacientemente que no existe en el país proveedor nacional, o que el o los existentes no pueden atender el requerimiento de la dependencia o entidad en lo que respecta a cantidad, calidad y oportunidad, o que el precio no es aceptable. </a:t>
            </a:r>
            <a:endParaRPr lang="es-MX" dirty="0" smtClean="0"/>
          </a:p>
          <a:p>
            <a:pPr lvl="1" algn="just"/>
            <a:r>
              <a:rPr lang="es-MX" dirty="0" smtClean="0"/>
              <a:t>En </a:t>
            </a:r>
            <a:r>
              <a:rPr lang="es-MX" dirty="0"/>
              <a:t>las licitaciones previstas en esta fracción, para determinar la conveniencia de precio de los bienes, arrendamientos o servicios, se considerará un margen hasta del quince por ciento a favor del precio más bajo prevaleciente en el mercado nacional, en igualdad de condiciones, respecto de los precios de bienes, arrendamientos o servicios de procedencia extranjera que resulten de la investigación de mercado correspondiente. En los supuestos de licitación previstos en esta fracción y en los casos en que la autoridad federal determine mediante publicación en el Diario Oficial de la Federación, los participantes deberán manifestar ante la convocante que los precios que presentan en su propuesta económica no se cotizan en condiciones de prácticas desleales de comercio internacional en su modalidad de discriminación de precios o subsidios. </a:t>
            </a:r>
            <a:endParaRPr lang="es-MX" dirty="0" smtClean="0"/>
          </a:p>
          <a:p>
            <a:pPr lvl="1" algn="just"/>
            <a:r>
              <a:rPr lang="es-MX" dirty="0" smtClean="0"/>
              <a:t>II</a:t>
            </a:r>
            <a:r>
              <a:rPr lang="es-MX" dirty="0"/>
              <a:t>. Nacional, en la cual únicamente podrán participar personas de nacionalidad mexicana o los bienes a adquirir sean producidos en el país y cuenten, por lo menos, con un sesenta y cinco por ciento de contenido nacional, el que se determinará tomando en cuenta la mano de obra, insumos de los bienes y demás aspectos que establezcan las autoridades federales mediante reglas de carácter general. Los casos de excepción correspondientes a dicho contenido, así como el procedimiento para determinar el porcentaje del mismo será el establecido por autoridades federales mediante reglas de carácter general. En las licitaciones públicas se podrá utilizar la modalidad de ofertas subsecuentes de descuentos para la adquisición de bienes muebles o servicios cuya descripción y características técnicas puedan ser objetivamente definidas y la evaluación legal y técnica de las proposiciones de los Licitantes se pueda realizar en forma inmediata, al concluir la celebración del acto de presentación y apertura de proposiciones, conforme a los lineamientos que expida la Oficialía o su similar en los Municipios o en las Entidades, siempre que los Entes requirentes justifiquen debidamente el uso de dicha modalidad y que constaten que existe competitividad suficiente de conformidad con la investigación de mercado correspondiente. Tratándose de licitaciones públicas en las que participen de manera individual micro, pequeñas y medianas empresas nacionales, no se aplicará la modalidad de ofertas subsecuentes de descuento. Artículo 48.- La publicación de la convocatoria a la licitación se realizará, conforme a lo siguiente: I. En el caso de licitaciones presenciales, se publicará un resumen de la convocatoria en uno de los diarios de mayor circulación estatal. Si la convocante es de los Sujetos de la Ley Contratantes señalados en la fracción III del Artículo 1º de esta Ley, adicionalmente deberá publicarse en un periódico de circulación local o regional. Dicho resumen deberá contener: a) Nombre de la convocante responsable de la licitación; b) Número de licitación; c) Lugar, fecha y horario en que los interesados podrán obtener la convocatoria para participar en la licitación, así como su costo y la forma de pago; d) La descripción de los bienes, arrendamientos o servicios a contratar; e) Lugar, fecha y hora de la junta de aclaraciones, así como de la presentación y apertura de proposiciones; y, de la emisión y notificación del fallo; y f) Los demás datos que sean necesarios a criterio de la convocante. II. Tratándose de licitaciones electrónicas o mixtas, la convocatoria se realizará a través del Sistema Electrónico y su obtención será gratuita. Además, simultáneamente se enviará para su publicación en el Periódico Oficial del Estado, un resumen de la </a:t>
            </a:r>
          </a:p>
        </p:txBody>
      </p:sp>
    </p:spTree>
    <p:extLst>
      <p:ext uri="{BB962C8B-B14F-4D97-AF65-F5344CB8AC3E}">
        <p14:creationId xmlns:p14="http://schemas.microsoft.com/office/powerpoint/2010/main" val="2178860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1" y="-8"/>
          <a:ext cx="9143998" cy="6737236"/>
        </p:xfrm>
        <a:graphic>
          <a:graphicData uri="http://schemas.openxmlformats.org/drawingml/2006/table">
            <a:tbl>
              <a:tblPr>
                <a:tableStyleId>{5C22544A-7EE6-4342-B048-85BDC9FD1C3A}</a:tableStyleId>
              </a:tblPr>
              <a:tblGrid>
                <a:gridCol w="1387571"/>
                <a:gridCol w="1108061"/>
                <a:gridCol w="1108061"/>
                <a:gridCol w="1108061"/>
                <a:gridCol w="1108061"/>
                <a:gridCol w="1108061"/>
                <a:gridCol w="1108061"/>
                <a:gridCol w="1108061"/>
              </a:tblGrid>
              <a:tr h="45717">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solidFill>
                      <a:schemeClr val="accent6">
                        <a:lumMod val="20000"/>
                        <a:lumOff val="80000"/>
                      </a:schemeClr>
                    </a:solidFill>
                  </a:tcPr>
                </a:tc>
                <a:tc>
                  <a:txBody>
                    <a:bodyPr/>
                    <a:lstStyle/>
                    <a:p>
                      <a:pPr algn="ctr" rtl="0" fontAlgn="ctr"/>
                      <a:r>
                        <a:rPr lang="es-MX" sz="1000" u="none" strike="noStrike">
                          <a:effectLst/>
                        </a:rPr>
                        <a:t>2011</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2012</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2013</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2017</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r>
              <a:tr h="45717">
                <a:tc>
                  <a:txBody>
                    <a:bodyPr/>
                    <a:lstStyle/>
                    <a:p>
                      <a:pPr algn="l" rtl="0" fontAlgn="ctr"/>
                      <a:r>
                        <a:rPr lang="es-MX" sz="1000" u="none" strike="noStrike">
                          <a:effectLst/>
                        </a:rPr>
                        <a:t>A: RAMOS AUTÓNOMOS </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dirty="0">
                          <a:effectLst/>
                        </a:rPr>
                        <a:t>59,846,749,098</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dirty="0">
                          <a:effectLst/>
                        </a:rPr>
                        <a:t>69,804,190,754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a:effectLst/>
                        </a:rPr>
                        <a:t>70,822,479,045</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a:effectLst/>
                        </a:rPr>
                        <a:t>78,784,090,949</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a:effectLst/>
                        </a:rPr>
                        <a:t>89,597,306,659</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dirty="0">
                          <a:effectLst/>
                        </a:rPr>
                        <a:t>103,894,603,346</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r" rtl="0" fontAlgn="ctr"/>
                      <a:r>
                        <a:rPr lang="es-MX" sz="1000" u="none" strike="noStrike" dirty="0">
                          <a:effectLst/>
                        </a:rPr>
                        <a:t>112,292,485,254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r>
              <a:tr h="45717">
                <a:tc>
                  <a:txBody>
                    <a:bodyPr/>
                    <a:lstStyle/>
                    <a:p>
                      <a:pPr algn="l" rtl="0" fontAlgn="ctr"/>
                      <a:r>
                        <a:rPr lang="es-MX" sz="1000" u="none" strike="noStrike" dirty="0">
                          <a:effectLst/>
                        </a:rPr>
                        <a:t>Gasto Programable</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dirty="0">
                          <a:effectLst/>
                        </a:rPr>
                        <a:t>1 Poder Legislativo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10,210,266,797</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10,987,231,607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11,948,011,682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12,381,688,301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13,398,337,841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14,101,599,051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15,088,510,579</a:t>
                      </a:r>
                      <a:endParaRPr lang="es-MX" sz="1000" b="0" i="0" u="none" strike="noStrike">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Cámara de Senadores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3,585,047,913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3,556,947,913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3,756,977,222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3,722,428,466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4,019,177,269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4,421,972,587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4,761,743,392</a:t>
                      </a:r>
                      <a:endParaRPr lang="es-MX" sz="1000" b="0" i="0" u="none" strike="noStrike">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Cámara de Diputados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5,293,124,208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5,944,198,699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6,529,590,684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6,795,524,255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7,339,166,195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7,559,432,185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8,051,000,487</a:t>
                      </a:r>
                      <a:endParaRPr lang="es-MX" sz="1000" b="0" i="0" u="none" strike="noStrike">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Auditoría Superior de la Federación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1,332,094,676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1,486,084,995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1,661,443,776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1,863,735,580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2,039,994,377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2,120,194,279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2,275,766,700</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3 Poder Judicial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38,035,758,006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42,582,776,139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46,479,491,963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50,241,566,172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51,769,068,710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68,116,316,565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75,477,231,563</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Suprema Corte de Justicia de la Nación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4,653,880,323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4,656,440,517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4,664,040,517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4,553,898,691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4,654,922,804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5,087,491,930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5,488,046,962</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Consejo de la Judicatura Federal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31,383,022,583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35,557,372,822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39,663,043,446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43,199,052,003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44,052,127,906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60,372,115,835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66,863,904,601</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Tribunal Electoral del Poder Judicial de la Federación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1,998,855,100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2,368,962,800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2,152,408,000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2,488,615,478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3,062,018,000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2,656,708,800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3,125,280,000</a:t>
                      </a:r>
                      <a:endParaRPr lang="es-MX" sz="1000" b="0" i="0" u="none" strike="noStrike">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22 Instituto Nacional Electoral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10,499,006,365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15,953,900,000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11,019,848,180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11,833,978,178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18,572,411,236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15,473,834,466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15,371,176,879</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35 Comisión Nacional de los Derechos Humanos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1,101,717,930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1,280,276,629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1,375,127,220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1,416,381,046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1,465,956,043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1,546,934,935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1,728,566,039</a:t>
                      </a:r>
                      <a:endParaRPr lang="es-MX" sz="1000" b="0" i="0" u="none" strike="noStrike">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41 Comisión Federal de Competencia Económica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297,126,371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478,332,005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478,057,454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537,243,760</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42 Instituto Nacional para la Evaluación de la Educación</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613,350,881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1,020,000,000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1,240,000,000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1,153,895,078</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dirty="0">
                          <a:effectLst/>
                        </a:rPr>
                        <a:t>43 Instituto Federal de Telecomunicaciones</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2,000,000,000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2,000,000,000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2,000,000,000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1,980,000,000</a:t>
                      </a:r>
                      <a:endParaRPr lang="es-MX" sz="1000" b="0" i="0" u="none" strike="noStrike" dirty="0">
                        <a:solidFill>
                          <a:srgbClr val="000000"/>
                        </a:solidFill>
                        <a:effectLst/>
                        <a:latin typeface="Calibri"/>
                      </a:endParaRPr>
                    </a:p>
                  </a:txBody>
                  <a:tcPr marL="1438" marR="1438" marT="1438" marB="0" anchor="ctr"/>
                </a:tc>
              </a:tr>
              <a:tr h="211169">
                <a:tc>
                  <a:txBody>
                    <a:bodyPr/>
                    <a:lstStyle/>
                    <a:p>
                      <a:pPr algn="l" rtl="0" fontAlgn="ctr"/>
                      <a:r>
                        <a:rPr lang="es-MX" sz="1000" u="none" strike="noStrike" dirty="0">
                          <a:effectLst/>
                        </a:rPr>
                        <a:t>44 Instituto Nacional de Transparencia, Acceso a la Información y Protección de Datos Personales</a:t>
                      </a:r>
                      <a:endParaRPr lang="es-MX" sz="1000" b="0" i="0" u="none" strike="noStrike" dirty="0">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a:effectLst/>
                        </a:rPr>
                        <a:t>893,200,824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937,860,865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955,861,356</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a:effectLst/>
                        </a:rPr>
                        <a:t>RAMO: 40 INFORMACIÓN NACIONAL ESTADÍSTICA Y GEOGRÁFICA</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7290704504</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Instituto Nacional de Estadística y Geografía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4,551,100,000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4,931,600,000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5,429,182,914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7,839,972,647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8,498,664,643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8,123,519,682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7,290,704,504</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a:effectLst/>
                        </a:rPr>
                        <a:t>RAMO: 32 TRIBUNAL FEDERAL DE JUSTICIA FISCAL Y ADMINISTRATIVA</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2554777815</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pt-BR" sz="1000" u="none" strike="noStrike">
                          <a:effectLst/>
                        </a:rPr>
                        <a:t>Tribunal Federal de Justicia Administrativa </a:t>
                      </a:r>
                      <a:endParaRPr lang="pt-BR"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1,849,561,100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2,065,878,000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2,138,183,730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2,226,881,319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2,526,869,053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2,447,483,112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2,554,777,815</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a:effectLst/>
                        </a:rPr>
                        <a:t>Consejo Nacional de Evaluación de la Política de Desarrollo Social</a:t>
                      </a:r>
                      <a:endParaRPr lang="es-MX" sz="1000" b="0" i="0" u="none" strike="noStrike">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a:effectLst/>
                        </a:rPr>
                        <a:t>490,604,860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bl>
          </a:graphicData>
        </a:graphic>
      </p:graphicFrame>
    </p:spTree>
    <p:extLst>
      <p:ext uri="{BB962C8B-B14F-4D97-AF65-F5344CB8AC3E}">
        <p14:creationId xmlns:p14="http://schemas.microsoft.com/office/powerpoint/2010/main" val="354031179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260648"/>
            <a:ext cx="8892480" cy="10895290"/>
          </a:xfrm>
          <a:prstGeom prst="rect">
            <a:avLst/>
          </a:prstGeom>
        </p:spPr>
        <p:txBody>
          <a:bodyPr wrap="square">
            <a:spAutoFit/>
          </a:bodyPr>
          <a:lstStyle/>
          <a:p>
            <a:pPr algn="just"/>
            <a:r>
              <a:rPr lang="es-MX" dirty="0" smtClean="0"/>
              <a:t>Artículo </a:t>
            </a:r>
            <a:r>
              <a:rPr lang="es-MX" dirty="0"/>
              <a:t>47.- El carácter de las licitaciones públicas, podrá ser: </a:t>
            </a:r>
            <a:endParaRPr lang="es-MX" dirty="0" smtClean="0"/>
          </a:p>
          <a:p>
            <a:pPr marL="400050" indent="-400050" algn="just">
              <a:buAutoNum type="romanUcPeriod"/>
            </a:pPr>
            <a:endParaRPr lang="es-MX" dirty="0" smtClean="0"/>
          </a:p>
          <a:p>
            <a:pPr lvl="1" algn="just"/>
            <a:r>
              <a:rPr lang="es-MX" dirty="0" smtClean="0"/>
              <a:t>II</a:t>
            </a:r>
            <a:r>
              <a:rPr lang="es-MX" dirty="0"/>
              <a:t>. Nacional, en la cual únicamente podrán participar personas de nacionalidad mexicana o los bienes a adquirir sean producidos en el país y cuenten, por lo menos, con un sesenta y cinco por ciento de contenido nacional, el que se determinará tomando en cuenta la mano de obra, insumos de los bienes y demás aspectos que establezcan las autoridades federales mediante reglas de carácter general. Los casos de excepción correspondientes a dicho contenido, así como el procedimiento para determinar el porcentaje del mismo será el establecido por autoridades federales mediante reglas de carácter general. </a:t>
            </a:r>
            <a:endParaRPr lang="es-MX" dirty="0" smtClean="0"/>
          </a:p>
          <a:p>
            <a:pPr lvl="1" algn="just"/>
            <a:endParaRPr lang="es-MX" dirty="0" smtClean="0"/>
          </a:p>
          <a:p>
            <a:pPr lvl="1" algn="just"/>
            <a:r>
              <a:rPr lang="es-MX" dirty="0" smtClean="0"/>
              <a:t>En </a:t>
            </a:r>
            <a:r>
              <a:rPr lang="es-MX" dirty="0"/>
              <a:t>las licitaciones públicas se podrá utilizar la modalidad de ofertas subsecuentes de descuentos para la adquisición de bienes muebles o servicios cuya descripción y características técnicas puedan ser objetivamente definidas y la evaluación legal y técnica de las proposiciones de los Licitantes se pueda realizar en forma inmediata, al concluir la celebración del acto de presentación y apertura de proposiciones, conforme a los lineamientos que expida la Oficialía o su similar en los Municipios o en las Entidades, siempre que los Entes requirentes justifiquen debidamente el uso de dicha modalidad y que constaten que existe competitividad suficiente de conformidad con la investigación de mercado correspondiente. Tratándose de licitaciones públicas en las que participen de manera individual micro, pequeñas y medianas empresas nacionales, no se aplicará la modalidad de ofertas subsecuentes de descuento. </a:t>
            </a:r>
            <a:endParaRPr lang="es-MX" dirty="0" smtClean="0"/>
          </a:p>
          <a:p>
            <a:pPr lvl="1" algn="just"/>
            <a:endParaRPr lang="es-MX" dirty="0"/>
          </a:p>
          <a:p>
            <a:pPr lvl="1" algn="just"/>
            <a:endParaRPr lang="es-MX" dirty="0" smtClean="0"/>
          </a:p>
          <a:p>
            <a:pPr lvl="1" algn="just"/>
            <a:r>
              <a:rPr lang="es-MX" dirty="0" smtClean="0"/>
              <a:t>Artículo </a:t>
            </a:r>
            <a:r>
              <a:rPr lang="es-MX" dirty="0"/>
              <a:t>48.- La publicación de la convocatoria a la licitación se realizará, conforme a lo siguiente: I. En el caso de licitaciones presenciales, se publicará un resumen de la convocatoria en uno de los diarios de mayor circulación estatal. Si la convocante es de los Sujetos de la Ley Contratantes señalados en la fracción III del Artículo 1º de esta Ley, adicionalmente deberá publicarse en un periódico de circulación local o regional. Dicho resumen deberá contener: a) Nombre de la convocante responsable de la licitación; b) Número de licitación; c) Lugar, fecha y horario en que los interesados podrán obtener la convocatoria para participar en la licitación, así como su costo y la forma de pago; d) La descripción de los bienes, arrendamientos o servicios a contratar; e) Lugar, fecha y hora de la junta de aclaraciones, así como de la presentación y apertura de proposiciones; y, de la emisión y notificación del fallo; y f) Los demás datos que sean necesarios a criterio de la convocante. II. Tratándose de licitaciones electrónicas o mixtas, la convocatoria se realizará a través del Sistema Electrónico y su obtención será gratuita. Además, simultáneamente se enviará para su publicación en el Periódico Oficial del Estado, un resumen de la </a:t>
            </a:r>
          </a:p>
        </p:txBody>
      </p:sp>
    </p:spTree>
    <p:extLst>
      <p:ext uri="{BB962C8B-B14F-4D97-AF65-F5344CB8AC3E}">
        <p14:creationId xmlns:p14="http://schemas.microsoft.com/office/powerpoint/2010/main" val="407936939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260648"/>
            <a:ext cx="8892480" cy="5909310"/>
          </a:xfrm>
          <a:prstGeom prst="rect">
            <a:avLst/>
          </a:prstGeom>
        </p:spPr>
        <p:txBody>
          <a:bodyPr wrap="square">
            <a:spAutoFit/>
          </a:bodyPr>
          <a:lstStyle/>
          <a:p>
            <a:pPr lvl="1" algn="just"/>
            <a:endParaRPr lang="es-MX" dirty="0" smtClean="0"/>
          </a:p>
          <a:p>
            <a:pPr lvl="1" algn="just"/>
            <a:r>
              <a:rPr lang="es-MX" dirty="0" smtClean="0"/>
              <a:t>Artículo </a:t>
            </a:r>
            <a:r>
              <a:rPr lang="es-MX" dirty="0"/>
              <a:t>48.- La publicación de la convocatoria a la licitación se realizará, conforme a lo siguiente: </a:t>
            </a:r>
            <a:endParaRPr lang="es-MX" dirty="0" smtClean="0"/>
          </a:p>
          <a:p>
            <a:pPr marL="857250" lvl="1" indent="-400050" algn="just">
              <a:buAutoNum type="romanUcPeriod"/>
            </a:pPr>
            <a:r>
              <a:rPr lang="es-MX" dirty="0" smtClean="0"/>
              <a:t>En </a:t>
            </a:r>
            <a:r>
              <a:rPr lang="es-MX" dirty="0"/>
              <a:t>el caso de licitaciones presenciales, se publicará un resumen de la convocatoria en uno de los diarios de mayor circulación estatal. Si la convocante es de los Sujetos de la Ley Contratantes señalados en la fracción III del Artículo 1º de esta Ley, adicionalmente deberá publicarse en un periódico de circulación local o regional. </a:t>
            </a:r>
            <a:endParaRPr lang="es-MX" dirty="0" smtClean="0"/>
          </a:p>
          <a:p>
            <a:pPr lvl="1" algn="just"/>
            <a:endParaRPr lang="es-MX" dirty="0"/>
          </a:p>
          <a:p>
            <a:pPr lvl="1" algn="just"/>
            <a:r>
              <a:rPr lang="es-MX" dirty="0" smtClean="0"/>
              <a:t>Dicho </a:t>
            </a:r>
            <a:r>
              <a:rPr lang="es-MX" dirty="0"/>
              <a:t>resumen deberá contener: </a:t>
            </a:r>
            <a:endParaRPr lang="es-MX" dirty="0" smtClean="0"/>
          </a:p>
          <a:p>
            <a:pPr marL="800100" lvl="1" indent="-342900" algn="just">
              <a:buAutoNum type="alphaLcParenR"/>
            </a:pPr>
            <a:r>
              <a:rPr lang="es-MX" dirty="0" smtClean="0"/>
              <a:t>Nombre </a:t>
            </a:r>
            <a:r>
              <a:rPr lang="es-MX" dirty="0"/>
              <a:t>de la convocante responsable de la licitación; </a:t>
            </a:r>
            <a:endParaRPr lang="es-MX" dirty="0" smtClean="0"/>
          </a:p>
          <a:p>
            <a:pPr marL="800100" lvl="1" indent="-342900" algn="just">
              <a:buAutoNum type="alphaLcParenR"/>
            </a:pPr>
            <a:r>
              <a:rPr lang="es-MX" dirty="0" smtClean="0"/>
              <a:t>Número </a:t>
            </a:r>
            <a:r>
              <a:rPr lang="es-MX" dirty="0"/>
              <a:t>de licitación; </a:t>
            </a:r>
            <a:endParaRPr lang="es-MX" dirty="0" smtClean="0"/>
          </a:p>
          <a:p>
            <a:pPr marL="800100" lvl="1" indent="-342900" algn="just">
              <a:buAutoNum type="alphaLcParenR"/>
            </a:pPr>
            <a:r>
              <a:rPr lang="es-MX" dirty="0" smtClean="0"/>
              <a:t>Lugar</a:t>
            </a:r>
            <a:r>
              <a:rPr lang="es-MX" dirty="0"/>
              <a:t>, fecha y horario en que los interesados podrán obtener la convocatoria para participar en la licitación, así como su costo y la forma de pago; </a:t>
            </a:r>
            <a:endParaRPr lang="es-MX" dirty="0" smtClean="0"/>
          </a:p>
          <a:p>
            <a:pPr marL="800100" lvl="1" indent="-342900" algn="just">
              <a:buAutoNum type="alphaLcParenR"/>
            </a:pPr>
            <a:r>
              <a:rPr lang="es-MX" dirty="0" smtClean="0"/>
              <a:t>La </a:t>
            </a:r>
            <a:r>
              <a:rPr lang="es-MX" dirty="0"/>
              <a:t>descripción de los bienes, arrendamientos o servicios a contratar; </a:t>
            </a:r>
            <a:endParaRPr lang="es-MX" dirty="0" smtClean="0"/>
          </a:p>
          <a:p>
            <a:pPr marL="800100" lvl="1" indent="-342900" algn="just">
              <a:buAutoNum type="alphaLcParenR"/>
            </a:pPr>
            <a:r>
              <a:rPr lang="es-MX" dirty="0" smtClean="0"/>
              <a:t>Lugar</a:t>
            </a:r>
            <a:r>
              <a:rPr lang="es-MX" dirty="0"/>
              <a:t>, fecha y hora de la junta de aclaraciones, así como de la presentación y apertura de proposiciones; y, de la emisión y notificación del fallo; y </a:t>
            </a:r>
            <a:endParaRPr lang="es-MX" dirty="0" smtClean="0"/>
          </a:p>
          <a:p>
            <a:pPr marL="800100" lvl="1" indent="-342900" algn="just">
              <a:buAutoNum type="alphaLcParenR"/>
            </a:pPr>
            <a:r>
              <a:rPr lang="es-MX" dirty="0" smtClean="0"/>
              <a:t>f</a:t>
            </a:r>
            <a:r>
              <a:rPr lang="es-MX" dirty="0"/>
              <a:t>) Los demás datos que sean necesarios a criterio de la convocante. </a:t>
            </a:r>
            <a:endParaRPr lang="es-MX" dirty="0" smtClean="0"/>
          </a:p>
          <a:p>
            <a:pPr lvl="1" algn="just"/>
            <a:endParaRPr lang="es-MX" dirty="0"/>
          </a:p>
          <a:p>
            <a:pPr lvl="1" algn="just"/>
            <a:r>
              <a:rPr lang="es-MX" dirty="0" smtClean="0"/>
              <a:t>II</a:t>
            </a:r>
            <a:r>
              <a:rPr lang="es-MX" dirty="0"/>
              <a:t>. Tratándose de licitaciones electrónicas o mixtas, la convocatoria se realizará a través del Sistema Electrónico y su obtención será gratuita. Además, simultáneamente se enviará para su publicación en el Periódico Oficial del </a:t>
            </a:r>
            <a:r>
              <a:rPr lang="es-MX" dirty="0" smtClean="0"/>
              <a:t>Estado</a:t>
            </a:r>
            <a:r>
              <a:rPr lang="es-MX" dirty="0"/>
              <a:t>.</a:t>
            </a:r>
          </a:p>
        </p:txBody>
      </p:sp>
    </p:spTree>
    <p:extLst>
      <p:ext uri="{BB962C8B-B14F-4D97-AF65-F5344CB8AC3E}">
        <p14:creationId xmlns:p14="http://schemas.microsoft.com/office/powerpoint/2010/main" val="276439569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76872" y="-803435"/>
            <a:ext cx="15845253" cy="8912955"/>
          </a:xfrm>
          <a:prstGeom prst="rect">
            <a:avLst/>
          </a:prstGeom>
        </p:spPr>
      </p:pic>
    </p:spTree>
    <p:extLst>
      <p:ext uri="{BB962C8B-B14F-4D97-AF65-F5344CB8AC3E}">
        <p14:creationId xmlns:p14="http://schemas.microsoft.com/office/powerpoint/2010/main" val="144475200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60285" y="-459432"/>
            <a:ext cx="14264569" cy="8023820"/>
          </a:xfrm>
          <a:prstGeom prst="rect">
            <a:avLst/>
          </a:prstGeom>
        </p:spPr>
      </p:pic>
    </p:spTree>
    <p:extLst>
      <p:ext uri="{BB962C8B-B14F-4D97-AF65-F5344CB8AC3E}">
        <p14:creationId xmlns:p14="http://schemas.microsoft.com/office/powerpoint/2010/main" val="409854309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0614146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47864" y="-886408"/>
            <a:ext cx="15480704" cy="8707896"/>
          </a:xfrm>
          <a:prstGeom prst="rect">
            <a:avLst/>
          </a:prstGeom>
        </p:spPr>
      </p:pic>
    </p:spTree>
    <p:extLst>
      <p:ext uri="{BB962C8B-B14F-4D97-AF65-F5344CB8AC3E}">
        <p14:creationId xmlns:p14="http://schemas.microsoft.com/office/powerpoint/2010/main" val="155230047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332656"/>
            <a:ext cx="8892480" cy="6740307"/>
          </a:xfrm>
          <a:prstGeom prst="rect">
            <a:avLst/>
          </a:prstGeom>
        </p:spPr>
        <p:txBody>
          <a:bodyPr wrap="square">
            <a:spAutoFit/>
          </a:bodyPr>
          <a:lstStyle/>
          <a:p>
            <a:pPr algn="just"/>
            <a:r>
              <a:rPr lang="es-MX" dirty="0"/>
              <a:t>Artículo 64.- Las contrataciones con monto hasta por un límite de </a:t>
            </a:r>
            <a:r>
              <a:rPr lang="es-MX" b="1" dirty="0"/>
              <a:t>tres mil veces el salario mínimo general vigente en el Estado, se efectuarán a través del procedimiento de adjudicación directa por tabla comparativa y se adjudicarán de entre los Proveedores que ofrezcan las mejores condiciones económicas para el Estado</a:t>
            </a:r>
            <a:r>
              <a:rPr lang="es-MX" b="1" dirty="0" smtClean="0"/>
              <a:t>.</a:t>
            </a:r>
          </a:p>
          <a:p>
            <a:pPr algn="just"/>
            <a:endParaRPr lang="es-MX" dirty="0" smtClean="0"/>
          </a:p>
          <a:p>
            <a:pPr algn="just"/>
            <a:r>
              <a:rPr lang="es-MX" dirty="0"/>
              <a:t>Las contrataciones por invitación a cuando menos tres personas por monto, quedarán comprendidas entre los tres mil y quince mil veces el salario mínimo general vigente en el Estado, en los cuales se deberán invitar con la debida oportunidad un mínimo de tres distintos Proveedores inscritos en el Padrón de Proveedores. El procedimiento deberá sujetarse a lo dispuesto en el artículo 62 de esta Ley, con excepción de lo dispuesto en su fracción VI. La adjudicación se podrá decidir con un mínimo de dos propuestas, siempre y cuando la mejor oferta económica sea igual o menor al precio contenido en el estudio de mercado elaborado por el Ente requirente. Los procedimientos de contratación por invitación a cuando menos tres personas por monto o la adjudicación directa por tabla comparativa deberán ser normados por la Oficialía Mayor a través del Manual Único de Adquisiciones, Arrendamientos y Servicios. La </a:t>
            </a:r>
            <a:r>
              <a:rPr lang="es-MX" dirty="0" err="1"/>
              <a:t>dictaminación</a:t>
            </a:r>
            <a:r>
              <a:rPr lang="es-MX" dirty="0"/>
              <a:t> de la procedencia por adjudicación directa con base en las excepciones previstas en el artículo 63 de esta Ley, por lo que hace a los procedimientos previstos en el párrafo que antecede, corresponderá a la Oficialía Mayor o su similar en los Municipios o en las Entidades, a solicitud del titular del Ente Requirente, la que deberá cumplir con los requisitos de fundamentación y motivación establecidos en el segundo párrafo del artículo 60 de esta Ley. En caso de que dos invitaciones a cuando menos tres por monto sean declarados desiertas consecutivamente, la contratación se adjudicará conforme a los lineamientos del procedimiento para adjudicación directa por tabla comparativa. </a:t>
            </a:r>
          </a:p>
        </p:txBody>
      </p:sp>
    </p:spTree>
    <p:extLst>
      <p:ext uri="{BB962C8B-B14F-4D97-AF65-F5344CB8AC3E}">
        <p14:creationId xmlns:p14="http://schemas.microsoft.com/office/powerpoint/2010/main" val="215680013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0688" y="-531440"/>
            <a:ext cx="12960424" cy="7290239"/>
          </a:xfrm>
          <a:prstGeom prst="rect">
            <a:avLst/>
          </a:prstGeom>
        </p:spPr>
      </p:pic>
      <p:pic>
        <p:nvPicPr>
          <p:cNvPr id="3" name="Imagen 2"/>
          <p:cNvPicPr>
            <a:picLocks noChangeAspect="1"/>
          </p:cNvPicPr>
          <p:nvPr/>
        </p:nvPicPr>
        <p:blipFill rotWithShape="1">
          <a:blip r:embed="rId3"/>
          <a:srcRect t="9877"/>
          <a:stretch/>
        </p:blipFill>
        <p:spPr>
          <a:xfrm>
            <a:off x="-1620688" y="2564904"/>
            <a:ext cx="12960424" cy="6570159"/>
          </a:xfrm>
          <a:prstGeom prst="rect">
            <a:avLst/>
          </a:prstGeom>
        </p:spPr>
      </p:pic>
    </p:spTree>
    <p:extLst>
      <p:ext uri="{BB962C8B-B14F-4D97-AF65-F5344CB8AC3E}">
        <p14:creationId xmlns:p14="http://schemas.microsoft.com/office/powerpoint/2010/main" val="13746390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05064" y="-922412"/>
            <a:ext cx="19257124" cy="10832132"/>
          </a:xfrm>
          <a:prstGeom prst="rect">
            <a:avLst/>
          </a:prstGeom>
        </p:spPr>
      </p:pic>
    </p:spTree>
    <p:extLst>
      <p:ext uri="{BB962C8B-B14F-4D97-AF65-F5344CB8AC3E}">
        <p14:creationId xmlns:p14="http://schemas.microsoft.com/office/powerpoint/2010/main" val="247212205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2934717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1" y="-8"/>
          <a:ext cx="9143998" cy="6748740"/>
        </p:xfrm>
        <a:graphic>
          <a:graphicData uri="http://schemas.openxmlformats.org/drawingml/2006/table">
            <a:tbl>
              <a:tblPr>
                <a:tableStyleId>{5C22544A-7EE6-4342-B048-85BDC9FD1C3A}</a:tableStyleId>
              </a:tblPr>
              <a:tblGrid>
                <a:gridCol w="1387571"/>
                <a:gridCol w="1108061"/>
                <a:gridCol w="1108061"/>
                <a:gridCol w="1108061"/>
                <a:gridCol w="1108061"/>
                <a:gridCol w="1108061"/>
                <a:gridCol w="1108061"/>
                <a:gridCol w="1108061"/>
              </a:tblGrid>
              <a:tr h="45717">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solidFill>
                      <a:schemeClr val="accent6">
                        <a:lumMod val="20000"/>
                        <a:lumOff val="80000"/>
                      </a:schemeClr>
                    </a:solidFill>
                  </a:tcPr>
                </a:tc>
                <a:tc>
                  <a:txBody>
                    <a:bodyPr/>
                    <a:lstStyle/>
                    <a:p>
                      <a:pPr algn="ctr" rtl="0" fontAlgn="ctr"/>
                      <a:r>
                        <a:rPr lang="es-MX" sz="1000" u="none" strike="noStrike">
                          <a:effectLst/>
                        </a:rPr>
                        <a:t>2011</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2012</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2013</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2017</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r>
              <a:tr h="71841">
                <a:tc>
                  <a:txBody>
                    <a:bodyPr/>
                    <a:lstStyle/>
                    <a:p>
                      <a:pPr algn="l" rtl="0" fontAlgn="ctr"/>
                      <a:r>
                        <a:rPr lang="es-MX" sz="1000" u="none" strike="noStrike" dirty="0">
                          <a:effectLst/>
                        </a:rPr>
                        <a:t>B: RAMOS ADMINISTRATIVOS </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862,063,200,276</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932,139,489,151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976,832,743,458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1,131,486,031,191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1,184,295,075,588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1,100,095,436,765</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958,353,557,898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r>
              <a:tr h="45717">
                <a:tc>
                  <a:txBody>
                    <a:bodyPr/>
                    <a:lstStyle/>
                    <a:p>
                      <a:pPr algn="l" rtl="0" fontAlgn="ctr"/>
                      <a:r>
                        <a:rPr lang="es-MX" sz="1000" u="none" strike="noStrike">
                          <a:effectLst/>
                        </a:rPr>
                        <a:t>Gasto Programable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2 Presidencia de la República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1,786,561,557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1,986,602,542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2,104,542,836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2,200,521,844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2,296,227,033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1,922,652,864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1,819,588,182</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4 Gobernación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16,386,141,654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23,637,497,098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21,041,214,804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75,003,300,371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77,066,321,870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67,472,539,816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58,159,068,614</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dirty="0">
                          <a:effectLst/>
                        </a:rPr>
                        <a:t>5 Relaciones Exteriores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5,823,457,504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6,116,439,260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6,947,366,858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7,532,481,803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8,100,492,264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7,841,504,845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7,718,221,513</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6 Hacienda y Crédito Público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38,992,520,159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46,233,633,514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45,557,060,687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41,882,330,182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45,691,868,766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28,002,492,275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26,121,176,542</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7 Defensa Nacional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50,039,456,571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55,610,989,782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60,810,570,686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65,236,949,977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71,273,654,718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72,250,719,526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69,407,968,044</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a:effectLst/>
                        </a:rPr>
                        <a:t>8 Agricultura, Ganadería, Desarrollo Rural, Pesca y Alimentación</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73,821,342,964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71,378,304,452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75,402,528,121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82,900,445,356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92,141,837,916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76,715,536,886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62,158,112,349</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9 Comunicaciones y Transportes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86,420,559,265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85,544,035,497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86,243,898,861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118,832,379,900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126,146,236,133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97,482,734,544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77,723,333,046</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10 Economía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16,507,304,164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18,622,860,758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20,383,282,538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21,183,713,493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20,908,076,670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15,746,088,863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9,524,564,724</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11 Educación Pública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230,684,550,722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251,764,577,932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260,277,219,671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292,548,777,245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305,057,143,549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299,359,767,432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265,704,185,221</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12 Salud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105,313,896,605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113,479,679,217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121,856,567,399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130,264,761,743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134,847,592,069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129,665,881,794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121,817,532,748</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13 Marina</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18,270,177,440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19,679,681,622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21,864,854,169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24,602,681,183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27,025,522,576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27,401,165,874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26,336,892,497</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14 Trabajo y Previsión Social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3,704,657,375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4,416,805,833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4,474,889,781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4,903,502,940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5,134,572,415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4,674,882,581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3,536,129,469</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15 Reforma Agraria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5,606,676,172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5,707,430,998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5,867,839,355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26,590,502,424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22,050,892,608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27,613,444,548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15,968,897,188</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16 Medio Ambiente y Recursos Naturales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51,222,023,768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54,717,658,406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56,471,236,212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66,227,588,237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67,976,702,425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57,490,254,828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35,978,607,085</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17 Procuraduría General de la República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11,997,812,200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14,905,074,010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15,760,503,313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17,288,262,206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17,029,485,877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16,768,566,951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15,897,460,324</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18 Energía</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3,093,242,943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3,201,506,446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2,334,133,445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3,294,173,325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3,088,826,125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2,807,979,137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2,361,605,506</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20 Desarrollo Social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80,267,433,904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84,859,857,194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95,251,838,395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111,211,236,932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114,504,009,056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109,271,909,018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105,287,403,291</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21 Turismo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4,818,313,704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5,036,954,684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5,211,426,127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6,053,174,957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6,844,915,366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5,911,444,461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3,497,455,241</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27 Función Pública  1/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1,346,104,529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1,630,354,898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1,392,873,286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1,478,429,368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1,483,947,925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1,296,984,800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1,227,387,610</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31 Tribunales Agrarios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871,860,134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1,092,375,239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991,998,347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1,035,066,143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1,039,948,451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881,065,063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882,205,614</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36 Seguridad Pública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35,519,104,867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40,536,522,049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41,217,172,226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37 Consejería Jurídica del Ejecutivo Federal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101,429,421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108,470,762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123,764,294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129,427,428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130,090,904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117,459,310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121,331,124</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38 Consejo Nacional de Ciencia y Tecnología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17,619,011,554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21,872,176,958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25,245,962,047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31,086,324,134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33,706,667,621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34,010,260,421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26,963,512,279</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45 Comisión Reguladora de Energía</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400,000,664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369,999,989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339,993,356</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dirty="0">
                          <a:effectLst/>
                        </a:rPr>
                        <a:t>46 Comisión Nacional de Hidrocarburos</a:t>
                      </a:r>
                      <a:endParaRPr lang="es-MX" sz="1000" b="0" i="0" u="none" strike="noStrike" dirty="0">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a:effectLst/>
                        </a:rPr>
                        <a:t>350,042,587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319,999,985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290,011,903</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47 Entidades No Sectorizadas</a:t>
                      </a:r>
                      <a:endParaRPr lang="es-MX" sz="1000" b="0" i="0" u="none" strike="noStrike">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14,700,109,954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8,582,893,950</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48 Cultura 2/ </a:t>
                      </a:r>
                      <a:endParaRPr lang="es-MX" sz="1000" b="0" i="0" u="none" strike="noStrike">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10,928,020,478</a:t>
                      </a:r>
                      <a:endParaRPr lang="es-MX" sz="1000" b="0" i="0" u="none" strike="noStrike" dirty="0">
                        <a:solidFill>
                          <a:srgbClr val="000000"/>
                        </a:solidFill>
                        <a:effectLst/>
                        <a:latin typeface="Calibri"/>
                      </a:endParaRPr>
                    </a:p>
                  </a:txBody>
                  <a:tcPr marL="1438" marR="1438" marT="1438" marB="0" anchor="ctr"/>
                </a:tc>
              </a:tr>
            </a:tbl>
          </a:graphicData>
        </a:graphic>
      </p:graphicFrame>
    </p:spTree>
    <p:extLst>
      <p:ext uri="{BB962C8B-B14F-4D97-AF65-F5344CB8AC3E}">
        <p14:creationId xmlns:p14="http://schemas.microsoft.com/office/powerpoint/2010/main" val="27939331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66154271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2268623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262853455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82930544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80485837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59067085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14160652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07137640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234765765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71156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683568" y="2027981"/>
            <a:ext cx="8115300" cy="4065315"/>
          </a:xfrm>
        </p:spPr>
        <p:txBody>
          <a:bodyPr>
            <a:normAutofit/>
          </a:bodyPr>
          <a:lstStyle/>
          <a:p>
            <a:pPr marL="514350" indent="-514350">
              <a:buFont typeface="Verdana" pitchFamily="34" charset="0"/>
              <a:buAutoNum type="arabicPeriod"/>
              <a:tabLst>
                <a:tab pos="987425" algn="l"/>
              </a:tabLst>
            </a:pPr>
            <a:r>
              <a:rPr lang="es-MX" sz="2800" dirty="0" smtClean="0"/>
              <a:t>Contexto general</a:t>
            </a:r>
          </a:p>
          <a:p>
            <a:pPr marL="514350" indent="-514350">
              <a:buFont typeface="Verdana" pitchFamily="34" charset="0"/>
              <a:buAutoNum type="arabicPeriod"/>
              <a:tabLst>
                <a:tab pos="987425" algn="l"/>
              </a:tabLst>
            </a:pPr>
            <a:r>
              <a:rPr lang="es-MX" sz="2800" dirty="0" smtClean="0"/>
              <a:t>Acción gubernamental</a:t>
            </a:r>
            <a:endParaRPr lang="es-MX" sz="2800" dirty="0" smtClean="0"/>
          </a:p>
          <a:p>
            <a:pPr marL="514350" indent="-514350">
              <a:buFont typeface="Verdana" pitchFamily="34" charset="0"/>
              <a:buAutoNum type="arabicPeriod"/>
            </a:pPr>
            <a:r>
              <a:rPr lang="es-MX" sz="2800" dirty="0" smtClean="0"/>
              <a:t>Marco jurídico</a:t>
            </a:r>
          </a:p>
          <a:p>
            <a:pPr marL="514350" indent="-514350">
              <a:buFont typeface="Verdana" pitchFamily="34" charset="0"/>
              <a:buAutoNum type="arabicPeriod"/>
            </a:pPr>
            <a:r>
              <a:rPr lang="es-MX" sz="2800" dirty="0" smtClean="0"/>
              <a:t>Ley de Adquisiciones Federal </a:t>
            </a:r>
          </a:p>
          <a:p>
            <a:pPr marL="514350" indent="-514350">
              <a:buFont typeface="Verdana" pitchFamily="34" charset="0"/>
              <a:buAutoNum type="arabicPeriod"/>
            </a:pPr>
            <a:r>
              <a:rPr lang="es-MX" sz="2800" dirty="0" smtClean="0"/>
              <a:t>Ley de Adquisiciones Estatal</a:t>
            </a:r>
          </a:p>
          <a:p>
            <a:pPr marL="514350" indent="-514350">
              <a:buFont typeface="Verdana" pitchFamily="34" charset="0"/>
              <a:buAutoNum type="arabicPeriod"/>
            </a:pPr>
            <a:r>
              <a:rPr lang="es-ES" sz="2800" dirty="0" smtClean="0"/>
              <a:t>Observaciones de auditoría</a:t>
            </a:r>
            <a:endParaRPr lang="es-MX" sz="2800" dirty="0" smtClean="0"/>
          </a:p>
          <a:p>
            <a:pPr marL="514350" indent="-514350">
              <a:buFont typeface="Verdana" pitchFamily="34" charset="0"/>
              <a:buAutoNum type="arabicPeriod"/>
            </a:pPr>
            <a:r>
              <a:rPr lang="es-MX" sz="2800" dirty="0" smtClean="0"/>
              <a:t>Conclusiones</a:t>
            </a:r>
          </a:p>
        </p:txBody>
      </p:sp>
      <p:sp>
        <p:nvSpPr>
          <p:cNvPr id="4" name="3 CuadroTexto"/>
          <p:cNvSpPr txBox="1"/>
          <p:nvPr/>
        </p:nvSpPr>
        <p:spPr>
          <a:xfrm>
            <a:off x="827584" y="908720"/>
            <a:ext cx="3744416"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fontAlgn="auto">
              <a:spcBef>
                <a:spcPts val="0"/>
              </a:spcBef>
              <a:spcAft>
                <a:spcPts val="0"/>
              </a:spcAft>
              <a:defRPr/>
            </a:pPr>
            <a:r>
              <a:rPr lang="es-MX"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CONTENIDO</a:t>
            </a:r>
          </a:p>
        </p:txBody>
      </p:sp>
      <p:sp>
        <p:nvSpPr>
          <p:cNvPr id="5" name="4 Marcador de número de diapositiva"/>
          <p:cNvSpPr>
            <a:spLocks noGrp="1"/>
          </p:cNvSpPr>
          <p:nvPr>
            <p:ph type="sldNum" sz="quarter" idx="11"/>
          </p:nvPr>
        </p:nvSpPr>
        <p:spPr>
          <a:xfrm>
            <a:off x="8129016" y="5734050"/>
            <a:ext cx="609600" cy="521208"/>
          </a:xfrm>
          <a:prstGeom prst="rect">
            <a:avLst/>
          </a:prstGeom>
        </p:spPr>
        <p:txBody>
          <a:bodyPr/>
          <a:lstStyle/>
          <a:p>
            <a:pPr>
              <a:defRPr/>
            </a:pPr>
            <a:fld id="{0BF35A62-1AE0-4A09-9844-B708FA816E0D}" type="slidenum">
              <a:rPr lang="es-ES" smtClean="0"/>
              <a:pPr>
                <a:defRPr/>
              </a:pPr>
              <a:t>2</a:t>
            </a:fld>
            <a:endParaRPr lang="es-ES"/>
          </a:p>
        </p:txBody>
      </p:sp>
    </p:spTree>
    <p:extLst>
      <p:ext uri="{BB962C8B-B14F-4D97-AF65-F5344CB8AC3E}">
        <p14:creationId xmlns:p14="http://schemas.microsoft.com/office/powerpoint/2010/main" val="1050574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1" y="404276"/>
          <a:ext cx="9143998" cy="4896932"/>
        </p:xfrm>
        <a:graphic>
          <a:graphicData uri="http://schemas.openxmlformats.org/drawingml/2006/table">
            <a:tbl>
              <a:tblPr>
                <a:tableStyleId>{5C22544A-7EE6-4342-B048-85BDC9FD1C3A}</a:tableStyleId>
              </a:tblPr>
              <a:tblGrid>
                <a:gridCol w="1387571"/>
                <a:gridCol w="1108061"/>
                <a:gridCol w="1108061"/>
                <a:gridCol w="1108061"/>
                <a:gridCol w="1108061"/>
                <a:gridCol w="1108061"/>
                <a:gridCol w="1108061"/>
                <a:gridCol w="1108061"/>
              </a:tblGrid>
              <a:tr h="45717">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solidFill>
                      <a:schemeClr val="accent6">
                        <a:lumMod val="20000"/>
                        <a:lumOff val="80000"/>
                      </a:schemeClr>
                    </a:solidFill>
                  </a:tcPr>
                </a:tc>
                <a:tc>
                  <a:txBody>
                    <a:bodyPr/>
                    <a:lstStyle/>
                    <a:p>
                      <a:pPr algn="ctr" rtl="0" fontAlgn="ctr"/>
                      <a:r>
                        <a:rPr lang="es-MX" sz="1000" u="none" strike="noStrike">
                          <a:effectLst/>
                        </a:rPr>
                        <a:t>2011</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2012</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2013</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2017</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r>
              <a:tr h="71841">
                <a:tc>
                  <a:txBody>
                    <a:bodyPr/>
                    <a:lstStyle/>
                    <a:p>
                      <a:pPr algn="l" rtl="0" fontAlgn="ctr"/>
                      <a:r>
                        <a:rPr lang="es-MX" sz="1000" u="none" strike="noStrike" dirty="0">
                          <a:effectLst/>
                        </a:rPr>
                        <a:t>B: RAMOS ADMINISTRATIVOS </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862,063,200,276</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932,139,489,151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976,832,743,458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1,131,486,031,191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1,184,295,075,588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1,100,095,436,765</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958,353,557,898</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r>
              <a:tr h="45717">
                <a:tc>
                  <a:txBody>
                    <a:bodyPr/>
                    <a:lstStyle/>
                    <a:p>
                      <a:pPr algn="l" rtl="0" fontAlgn="ctr"/>
                      <a:r>
                        <a:rPr lang="es-MX" sz="1000" u="none" strike="noStrike" dirty="0">
                          <a:effectLst/>
                        </a:rPr>
                        <a:t>C: RAMOS GENERALES </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1,633,770,000,000</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1,746,440,000,000</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1,888,270,000,000</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2,113,920,000,000</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2,223,540,000,000</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2,430,980,035,411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ctr" rtl="0" fontAlgn="ctr"/>
                      <a:r>
                        <a:rPr lang="es-MX" sz="1000" u="none" strike="noStrike" dirty="0">
                          <a:effectLst/>
                        </a:rPr>
                        <a:t>2,659,679,781,361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r>
              <a:tr h="45717">
                <a:tc>
                  <a:txBody>
                    <a:bodyPr/>
                    <a:lstStyle/>
                    <a:p>
                      <a:pPr algn="l" rtl="0" fontAlgn="ctr"/>
                      <a:r>
                        <a:rPr lang="es-MX" sz="1000" u="none" strike="noStrike">
                          <a:effectLst/>
                        </a:rPr>
                        <a:t>Gasto Programable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19 Aportaciones a Seguridad Social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325,045,665,290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368,687,759,820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408,730,363,557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485,720,346,250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501,627,340,000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559,211,745,568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642,744,210,907</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23 Provisiones Salariales y Económicas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49,324,874,701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63,322,906,712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77,112,133,718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122,956,689,588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127,306,879,801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102,865,718,823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93,606,219,163</a:t>
                      </a:r>
                      <a:endParaRPr lang="es-MX" sz="1000" b="0" i="0" u="none" strike="noStrike" dirty="0">
                        <a:solidFill>
                          <a:srgbClr val="000000"/>
                        </a:solidFill>
                        <a:effectLst/>
                        <a:latin typeface="Calibri"/>
                      </a:endParaRPr>
                    </a:p>
                  </a:txBody>
                  <a:tcPr marL="1438" marR="1438" marT="1438" marB="0" anchor="ctr"/>
                </a:tc>
              </a:tr>
              <a:tr h="211169">
                <a:tc>
                  <a:txBody>
                    <a:bodyPr/>
                    <a:lstStyle/>
                    <a:p>
                      <a:pPr algn="l" rtl="0" fontAlgn="ctr"/>
                      <a:r>
                        <a:rPr lang="es-MX" sz="1000" u="none" strike="noStrike" dirty="0">
                          <a:effectLst/>
                        </a:rPr>
                        <a:t>25 Previsiones y Aportaciones para los Sistemas de Educación Básica, Normal, Tecnológica y de Adultos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44,433,742,102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42,918,263,529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43,231,904,250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47,093,171,409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46,880,165,260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50,173,812,770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51,251,051,583</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dirty="0">
                          <a:effectLst/>
                        </a:rPr>
                        <a:t>33 Aportaciones Federales para Entidades Federativas y Municipios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451,167,935,371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482,155,473,745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513,903,532,030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545,578,452,387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591,357,166,754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616,523,284,092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650,571,766,556</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dirty="0">
                          <a:effectLst/>
                        </a:rPr>
                        <a:t>Gasto No Programable</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dirty="0">
                          <a:effectLst/>
                        </a:rPr>
                        <a:t>24 Deuda Pública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239,835,367,213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257,799,859,679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281,516,074,809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307,646,100,000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322,039,000,000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322,039,000,000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414,002,799,999</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dirty="0">
                          <a:effectLst/>
                        </a:rPr>
                        <a:t>28 Participaciones a Entidades Federativas y Municipios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493,664,401,794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504,867,708,391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535,115,532,000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577,638,648,790</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607,130,090,356</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679,350,213,152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738,548,732,453</a:t>
                      </a:r>
                      <a:endParaRPr lang="es-MX" sz="1000" b="0" i="0" u="none" strike="noStrike" dirty="0">
                        <a:solidFill>
                          <a:srgbClr val="000000"/>
                        </a:solidFill>
                        <a:effectLst/>
                        <a:latin typeface="Calibri"/>
                      </a:endParaRPr>
                    </a:p>
                  </a:txBody>
                  <a:tcPr marL="1438" marR="1438" marT="1438" marB="0" anchor="ctr"/>
                </a:tc>
              </a:tr>
              <a:tr h="176338">
                <a:tc>
                  <a:txBody>
                    <a:bodyPr/>
                    <a:lstStyle/>
                    <a:p>
                      <a:pPr algn="l" rtl="0" fontAlgn="ctr"/>
                      <a:r>
                        <a:rPr lang="es-MX" sz="1000" u="none" strike="noStrike" dirty="0">
                          <a:effectLst/>
                        </a:rPr>
                        <a:t>29 Erogaciones para las Operaciones y Programas de Saneamiento Financiero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0</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0</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0</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0</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dirty="0">
                          <a:effectLst/>
                        </a:rPr>
                        <a:t>30 Adeudos de Ejercicios Fiscales Anteriores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13,632,000,000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14,389,200,000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15,084,010,538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15,550,200,000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16,254,601,121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32,048,600,000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33,106,200,000</a:t>
                      </a:r>
                      <a:endParaRPr lang="es-MX" sz="1000" b="0" i="0" u="none" strike="noStrike" dirty="0">
                        <a:solidFill>
                          <a:srgbClr val="000000"/>
                        </a:solidFill>
                        <a:effectLst/>
                        <a:latin typeface="Calibri"/>
                      </a:endParaRPr>
                    </a:p>
                  </a:txBody>
                  <a:tcPr marL="1438" marR="1438" marT="1438" marB="0" anchor="ctr"/>
                </a:tc>
              </a:tr>
              <a:tr h="141505">
                <a:tc>
                  <a:txBody>
                    <a:bodyPr/>
                    <a:lstStyle/>
                    <a:p>
                      <a:pPr algn="l" rtl="0" fontAlgn="ctr"/>
                      <a:r>
                        <a:rPr lang="es-MX" sz="1000" u="none" strike="noStrike" dirty="0">
                          <a:effectLst/>
                        </a:rPr>
                        <a:t>34 Erogaciones para los Programas de Apoyo a Ahorradores y Deudores de la Banca</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16,664,845,600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12,298,400,800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13,578,600,700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11,738,200,700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10,950,001,000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20,566,500,800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35,848,800,700</a:t>
                      </a:r>
                      <a:endParaRPr lang="es-MX" sz="1000" b="0" i="0" u="none" strike="noStrike" dirty="0">
                        <a:solidFill>
                          <a:srgbClr val="000000"/>
                        </a:solidFill>
                        <a:effectLst/>
                        <a:latin typeface="Calibri"/>
                      </a:endParaRPr>
                    </a:p>
                  </a:txBody>
                  <a:tcPr marL="1438" marR="1438" marT="1438" marB="0" anchor="ctr"/>
                </a:tc>
              </a:tr>
            </a:tbl>
          </a:graphicData>
        </a:graphic>
      </p:graphicFrame>
    </p:spTree>
    <p:extLst>
      <p:ext uri="{BB962C8B-B14F-4D97-AF65-F5344CB8AC3E}">
        <p14:creationId xmlns:p14="http://schemas.microsoft.com/office/powerpoint/2010/main" val="62764256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421968348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smtClean="0">
                <a:solidFill>
                  <a:schemeClr val="tx1"/>
                </a:solidFill>
              </a:rPr>
              <a:t>5</a:t>
            </a:r>
            <a:r>
              <a:rPr lang="es-MX" sz="3600" b="1" dirty="0">
                <a:solidFill>
                  <a:schemeClr val="tx1"/>
                </a:solidFill>
              </a:rPr>
              <a:t>. PRINCIPALES OBSERVACIONES </a:t>
            </a:r>
            <a:r>
              <a:rPr lang="es-MX" sz="3600" b="1" dirty="0" smtClean="0">
                <a:solidFill>
                  <a:schemeClr val="tx1"/>
                </a:solidFill>
              </a:rPr>
              <a:t>DE </a:t>
            </a:r>
            <a:r>
              <a:rPr lang="es-MX" sz="3600" b="1" dirty="0">
                <a:solidFill>
                  <a:schemeClr val="tx1"/>
                </a:solidFill>
              </a:rPr>
              <a:t>LA </a:t>
            </a:r>
            <a:r>
              <a:rPr lang="es-MX" sz="3600" b="1" dirty="0" smtClean="0">
                <a:solidFill>
                  <a:schemeClr val="tx1"/>
                </a:solidFill>
              </a:rPr>
              <a:t>CUENTA PÚBLICA</a:t>
            </a:r>
            <a:endParaRPr lang="es-MX" sz="3600" b="1" dirty="0">
              <a:solidFill>
                <a:schemeClr val="tx1"/>
              </a:solidFill>
            </a:endParaRPr>
          </a:p>
        </p:txBody>
      </p:sp>
      <p:sp>
        <p:nvSpPr>
          <p:cNvPr id="145415" name="8 CuadroTexto"/>
          <p:cNvSpPr txBox="1">
            <a:spLocks noChangeArrowheads="1"/>
          </p:cNvSpPr>
          <p:nvPr/>
        </p:nvSpPr>
        <p:spPr bwMode="auto">
          <a:xfrm>
            <a:off x="8143875" y="6500813"/>
            <a:ext cx="500063" cy="369887"/>
          </a:xfrm>
          <a:prstGeom prst="rect">
            <a:avLst/>
          </a:prstGeom>
          <a:noFill/>
          <a:ln w="9525">
            <a:noFill/>
            <a:miter lim="800000"/>
            <a:headEnd/>
            <a:tailEnd/>
          </a:ln>
        </p:spPr>
        <p:txBody>
          <a:bodyPr>
            <a:spAutoFit/>
          </a:bodyPr>
          <a:lstStyle/>
          <a:p>
            <a:r>
              <a:rPr lang="es-MX" b="1" i="1"/>
              <a:t>…/</a:t>
            </a:r>
          </a:p>
        </p:txBody>
      </p:sp>
      <p:sp>
        <p:nvSpPr>
          <p:cNvPr id="6" name="5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2" name="1 Marcador de número de diapositiva"/>
          <p:cNvSpPr>
            <a:spLocks noGrp="1"/>
          </p:cNvSpPr>
          <p:nvPr>
            <p:ph type="sldNum" sz="quarter" idx="11"/>
          </p:nvPr>
        </p:nvSpPr>
        <p:spPr/>
        <p:txBody>
          <a:bodyPr/>
          <a:lstStyle/>
          <a:p>
            <a:pPr>
              <a:defRPr/>
            </a:pPr>
            <a:r>
              <a:rPr lang="es-MX" smtClean="0"/>
              <a:t>ASF | </a:t>
            </a:r>
            <a:fld id="{C925EB8D-A22E-457C-93E0-4F83338D4BE7}" type="slidenum">
              <a:rPr lang="es-MX" smtClean="0"/>
              <a:pPr>
                <a:defRPr/>
              </a:pPr>
              <a:t>201</a:t>
            </a:fld>
            <a:endParaRPr lang="es-MX"/>
          </a:p>
        </p:txBody>
      </p:sp>
    </p:spTree>
    <p:extLst>
      <p:ext uri="{BB962C8B-B14F-4D97-AF65-F5344CB8AC3E}">
        <p14:creationId xmlns:p14="http://schemas.microsoft.com/office/powerpoint/2010/main" val="3943621744"/>
      </p:ext>
    </p:extLst>
  </p:cSld>
  <p:clrMapOvr>
    <a:masterClrMapping/>
  </p:clrMapOvr>
  <p:transition>
    <p:fade thruBlk="1"/>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5 Imagen" descr="cuadros.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r>
              <a:rPr lang="es-MX" smtClean="0"/>
              <a:t>ASF | </a:t>
            </a:r>
            <a:fld id="{4A69DF12-8A4F-4E5D-8B13-B39926EC2FB8}" type="slidenum">
              <a:rPr lang="es-MX" smtClean="0"/>
              <a:pPr>
                <a:defRPr/>
              </a:pPr>
              <a:t>202</a:t>
            </a:fld>
            <a:endParaRPr lang="es-MX"/>
          </a:p>
        </p:txBody>
      </p:sp>
      <p:pic>
        <p:nvPicPr>
          <p:cNvPr id="6" name="6 Imagen" descr="color.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38" y="357188"/>
            <a:ext cx="26908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roup 94"/>
          <p:cNvSpPr>
            <a:spLocks noGrp="1" noChangeArrowheads="1"/>
          </p:cNvSpPr>
          <p:nvPr/>
        </p:nvSpPr>
        <p:spPr bwMode="auto">
          <a:xfrm>
            <a:off x="0" y="243408"/>
            <a:ext cx="0" cy="0"/>
          </a:xfrm>
          <a:prstGeom prst="rect">
            <a:avLst/>
          </a:prstGeom>
          <a:noFill/>
          <a:ln w="9525">
            <a:noFill/>
            <a:miter lim="800000"/>
            <a:headEnd/>
            <a:tailEnd/>
          </a:ln>
        </p:spPr>
        <p:txBody>
          <a:bodyPr/>
          <a:lstStyle/>
          <a:p>
            <a:pPr fontAlgn="base">
              <a:spcBef>
                <a:spcPct val="0"/>
              </a:spcBef>
              <a:spcAft>
                <a:spcPct val="0"/>
              </a:spcAft>
            </a:pPr>
            <a:endParaRPr lang="es-MX" dirty="0">
              <a:solidFill>
                <a:prstClr val="black"/>
              </a:solidFill>
              <a:latin typeface="Arial" charset="0"/>
              <a:cs typeface="Arial" charset="0"/>
            </a:endParaRPr>
          </a:p>
        </p:txBody>
      </p:sp>
      <p:sp>
        <p:nvSpPr>
          <p:cNvPr id="19" name="2 Marcador de número de diapositiva"/>
          <p:cNvSpPr txBox="1">
            <a:spLocks/>
          </p:cNvSpPr>
          <p:nvPr/>
        </p:nvSpPr>
        <p:spPr>
          <a:xfrm>
            <a:off x="8153400" y="6815658"/>
            <a:ext cx="919163" cy="285750"/>
          </a:xfrm>
          <a:prstGeom prst="rect">
            <a:avLst/>
          </a:prstGeom>
        </p:spPr>
        <p:txBody>
          <a:bodyPr vert="horz" wrap="square" lIns="91440" tIns="45720" rIns="91440" bIns="45720" numCol="1" anchor="t" anchorCtr="0" compatLnSpc="1">
            <a:prstTxWarp prst="textNoShape">
              <a:avLst/>
            </a:prstTxWarp>
          </a:bodyPr>
          <a:lstStyle>
            <a:defPPr>
              <a:defRPr lang="es-MX"/>
            </a:defPPr>
            <a:lvl1pPr algn="l" rtl="0" fontAlgn="base">
              <a:spcBef>
                <a:spcPct val="0"/>
              </a:spcBef>
              <a:spcAft>
                <a:spcPct val="0"/>
              </a:spcAft>
              <a:defRPr sz="11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s-MX" smtClean="0">
                <a:solidFill>
                  <a:prstClr val="white"/>
                </a:solidFill>
              </a:rPr>
              <a:t>ASF | </a:t>
            </a:r>
            <a:fld id="{123787A1-2ED9-4013-8383-C32465FF9C46}" type="slidenum">
              <a:rPr lang="es-MX" smtClean="0">
                <a:solidFill>
                  <a:prstClr val="white"/>
                </a:solidFill>
              </a:rPr>
              <a:pPr>
                <a:defRPr/>
              </a:pPr>
              <a:t>202</a:t>
            </a:fld>
            <a:endParaRPr lang="es-MX" dirty="0">
              <a:solidFill>
                <a:prstClr val="white"/>
              </a:solidFill>
            </a:endParaRPr>
          </a:p>
        </p:txBody>
      </p:sp>
      <p:sp>
        <p:nvSpPr>
          <p:cNvPr id="12" name="11 Rectángulo redondeado"/>
          <p:cNvSpPr/>
          <p:nvPr/>
        </p:nvSpPr>
        <p:spPr>
          <a:xfrm>
            <a:off x="3456384" y="654697"/>
            <a:ext cx="5436096" cy="500066"/>
          </a:xfrm>
          <a:prstGeom prst="roundRect">
            <a:avLst/>
          </a:prstGeom>
        </p:spPr>
        <p:style>
          <a:lnRef idx="1">
            <a:schemeClr val="accent5"/>
          </a:lnRef>
          <a:fillRef idx="3">
            <a:schemeClr val="accent5"/>
          </a:fillRef>
          <a:effectRef idx="2">
            <a:schemeClr val="accent5"/>
          </a:effectRef>
          <a:fontRef idx="minor">
            <a:schemeClr val="lt1"/>
          </a:fontRef>
        </p:style>
        <p:txBody>
          <a:bodyPr vert="horz" rtlCol="0" anchor="t"/>
          <a:lstStyle/>
          <a:p>
            <a:r>
              <a:rPr lang="es-MX" sz="2400" b="1" dirty="0" smtClean="0">
                <a:solidFill>
                  <a:schemeClr val="bg1"/>
                </a:solidFill>
                <a:latin typeface="Arial Narrow" panose="020B0606020202030204" pitchFamily="34" charset="0"/>
                <a:cs typeface="Arial" charset="0"/>
              </a:rPr>
              <a:t>Principales Observaciones con Impacto</a:t>
            </a:r>
            <a:endParaRPr lang="es-MX" sz="2400" b="1" dirty="0">
              <a:solidFill>
                <a:schemeClr val="bg1">
                  <a:lumMod val="85000"/>
                </a:schemeClr>
              </a:solidFill>
              <a:latin typeface="Arial" charset="0"/>
              <a:cs typeface="Arial" charset="0"/>
            </a:endParaRPr>
          </a:p>
        </p:txBody>
      </p:sp>
      <p:sp>
        <p:nvSpPr>
          <p:cNvPr id="14" name="13 Rectángulo"/>
          <p:cNvSpPr/>
          <p:nvPr/>
        </p:nvSpPr>
        <p:spPr>
          <a:xfrm>
            <a:off x="1013165" y="1875016"/>
            <a:ext cx="6943211" cy="3046988"/>
          </a:xfrm>
          <a:prstGeom prst="rect">
            <a:avLst/>
          </a:prstGeom>
        </p:spPr>
        <p:txBody>
          <a:bodyPr wrap="square">
            <a:spAutoFit/>
          </a:bodyPr>
          <a:lstStyle/>
          <a:p>
            <a:pPr algn="just"/>
            <a:r>
              <a:rPr lang="es-MX" sz="2800" b="1" dirty="0" smtClean="0">
                <a:solidFill>
                  <a:schemeClr val="accent1">
                    <a:lumMod val="50000"/>
                  </a:schemeClr>
                </a:solidFill>
                <a:latin typeface="Arial Narrow" panose="020B0606020202030204" pitchFamily="34" charset="0"/>
              </a:rPr>
              <a:t>Transferencia </a:t>
            </a:r>
            <a:r>
              <a:rPr lang="es-MX" sz="2800" b="1" dirty="0">
                <a:solidFill>
                  <a:schemeClr val="accent1">
                    <a:lumMod val="50000"/>
                  </a:schemeClr>
                </a:solidFill>
                <a:latin typeface="Arial Narrow" panose="020B0606020202030204" pitchFamily="34" charset="0"/>
              </a:rPr>
              <a:t>de recursos a cuentas distintas a las del </a:t>
            </a:r>
            <a:r>
              <a:rPr lang="es-MX" sz="2800" b="1" dirty="0" smtClean="0">
                <a:solidFill>
                  <a:schemeClr val="accent1">
                    <a:lumMod val="50000"/>
                  </a:schemeClr>
                </a:solidFill>
                <a:latin typeface="Arial Narrow" panose="020B0606020202030204" pitchFamily="34" charset="0"/>
              </a:rPr>
              <a:t>fondo</a:t>
            </a:r>
          </a:p>
          <a:p>
            <a:pPr algn="just"/>
            <a:endParaRPr lang="es-MX" sz="2800" b="1" dirty="0">
              <a:solidFill>
                <a:schemeClr val="accent1">
                  <a:lumMod val="50000"/>
                </a:schemeClr>
              </a:solidFill>
              <a:latin typeface="Arial Narrow" panose="020B0606020202030204" pitchFamily="34" charset="0"/>
            </a:endParaRPr>
          </a:p>
          <a:p>
            <a:pPr algn="just"/>
            <a:r>
              <a:rPr lang="es-MX" b="1" dirty="0" smtClean="0">
                <a:solidFill>
                  <a:schemeClr val="accent1">
                    <a:lumMod val="50000"/>
                  </a:schemeClr>
                </a:solidFill>
                <a:latin typeface="Arial Narrow" panose="020B0606020202030204" pitchFamily="34" charset="0"/>
              </a:rPr>
              <a:t>Se constató que </a:t>
            </a:r>
            <a:r>
              <a:rPr lang="es-MX" b="1" dirty="0">
                <a:solidFill>
                  <a:schemeClr val="accent1">
                    <a:lumMod val="50000"/>
                  </a:schemeClr>
                </a:solidFill>
                <a:latin typeface="Arial Narrow" panose="020B0606020202030204" pitchFamily="34" charset="0"/>
              </a:rPr>
              <a:t>los gobiernos estatales no trasfieren los recursos a los beneficiarios.</a:t>
            </a:r>
          </a:p>
          <a:p>
            <a:pPr marL="285750" indent="-285750" algn="just">
              <a:buFont typeface="Arial" panose="020B0604020202020204" pitchFamily="34" charset="0"/>
              <a:buChar char="•"/>
            </a:pPr>
            <a:r>
              <a:rPr lang="es-MX" b="1" dirty="0" smtClean="0">
                <a:solidFill>
                  <a:schemeClr val="accent1">
                    <a:lumMod val="50000"/>
                  </a:schemeClr>
                </a:solidFill>
                <a:latin typeface="Arial Narrow" panose="020B0606020202030204" pitchFamily="34" charset="0"/>
              </a:rPr>
              <a:t>Los municipios </a:t>
            </a:r>
            <a:r>
              <a:rPr lang="es-MX" b="1" dirty="0">
                <a:solidFill>
                  <a:schemeClr val="accent1">
                    <a:lumMod val="50000"/>
                  </a:schemeClr>
                </a:solidFill>
                <a:latin typeface="Arial Narrow" panose="020B0606020202030204" pitchFamily="34" charset="0"/>
              </a:rPr>
              <a:t>realizan transferencias a otras cuentas para sanear el pago de conceptos que no cumplen con los objetivos del </a:t>
            </a:r>
            <a:r>
              <a:rPr lang="es-MX" b="1" dirty="0" smtClean="0">
                <a:solidFill>
                  <a:schemeClr val="accent1">
                    <a:lumMod val="50000"/>
                  </a:schemeClr>
                </a:solidFill>
                <a:latin typeface="Arial Narrow" panose="020B0606020202030204" pitchFamily="34" charset="0"/>
              </a:rPr>
              <a:t>recurso, </a:t>
            </a:r>
            <a:r>
              <a:rPr lang="es-MX" b="1" dirty="0">
                <a:solidFill>
                  <a:schemeClr val="accent1">
                    <a:lumMod val="50000"/>
                  </a:schemeClr>
                </a:solidFill>
                <a:latin typeface="Arial Narrow" panose="020B0606020202030204" pitchFamily="34" charset="0"/>
              </a:rPr>
              <a:t>aunque posteriormente reintegran el recurso, y esto conlleva a una promoción de responsabilidades.</a:t>
            </a:r>
          </a:p>
        </p:txBody>
      </p:sp>
    </p:spTree>
    <p:extLst>
      <p:ext uri="{BB962C8B-B14F-4D97-AF65-F5344CB8AC3E}">
        <p14:creationId xmlns:p14="http://schemas.microsoft.com/office/powerpoint/2010/main" val="14330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5 Imagen" descr="cuadros.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r>
              <a:rPr lang="es-MX" smtClean="0"/>
              <a:t>ASF | </a:t>
            </a:r>
            <a:fld id="{4A69DF12-8A4F-4E5D-8B13-B39926EC2FB8}" type="slidenum">
              <a:rPr lang="es-MX" smtClean="0"/>
              <a:pPr>
                <a:defRPr/>
              </a:pPr>
              <a:t>203</a:t>
            </a:fld>
            <a:endParaRPr lang="es-MX"/>
          </a:p>
        </p:txBody>
      </p:sp>
      <p:pic>
        <p:nvPicPr>
          <p:cNvPr id="6" name="6 Imagen" descr="color.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38" y="357188"/>
            <a:ext cx="26908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roup 94"/>
          <p:cNvSpPr>
            <a:spLocks noGrp="1" noChangeArrowheads="1"/>
          </p:cNvSpPr>
          <p:nvPr/>
        </p:nvSpPr>
        <p:spPr bwMode="auto">
          <a:xfrm>
            <a:off x="0" y="243408"/>
            <a:ext cx="0" cy="0"/>
          </a:xfrm>
          <a:prstGeom prst="rect">
            <a:avLst/>
          </a:prstGeom>
          <a:noFill/>
          <a:ln w="9525">
            <a:noFill/>
            <a:miter lim="800000"/>
            <a:headEnd/>
            <a:tailEnd/>
          </a:ln>
        </p:spPr>
        <p:txBody>
          <a:bodyPr/>
          <a:lstStyle/>
          <a:p>
            <a:pPr fontAlgn="base">
              <a:spcBef>
                <a:spcPct val="0"/>
              </a:spcBef>
              <a:spcAft>
                <a:spcPct val="0"/>
              </a:spcAft>
            </a:pPr>
            <a:endParaRPr lang="es-MX" dirty="0">
              <a:solidFill>
                <a:prstClr val="black"/>
              </a:solidFill>
              <a:latin typeface="Arial" charset="0"/>
              <a:cs typeface="Arial" charset="0"/>
            </a:endParaRPr>
          </a:p>
        </p:txBody>
      </p:sp>
      <p:sp>
        <p:nvSpPr>
          <p:cNvPr id="19" name="2 Marcador de número de diapositiva"/>
          <p:cNvSpPr txBox="1">
            <a:spLocks/>
          </p:cNvSpPr>
          <p:nvPr/>
        </p:nvSpPr>
        <p:spPr>
          <a:xfrm>
            <a:off x="8153400" y="6815658"/>
            <a:ext cx="919163" cy="285750"/>
          </a:xfrm>
          <a:prstGeom prst="rect">
            <a:avLst/>
          </a:prstGeom>
        </p:spPr>
        <p:txBody>
          <a:bodyPr vert="horz" wrap="square" lIns="91440" tIns="45720" rIns="91440" bIns="45720" numCol="1" anchor="t" anchorCtr="0" compatLnSpc="1">
            <a:prstTxWarp prst="textNoShape">
              <a:avLst/>
            </a:prstTxWarp>
          </a:bodyPr>
          <a:lstStyle>
            <a:defPPr>
              <a:defRPr lang="es-MX"/>
            </a:defPPr>
            <a:lvl1pPr algn="l" rtl="0" fontAlgn="base">
              <a:spcBef>
                <a:spcPct val="0"/>
              </a:spcBef>
              <a:spcAft>
                <a:spcPct val="0"/>
              </a:spcAft>
              <a:defRPr sz="11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s-MX" smtClean="0">
                <a:solidFill>
                  <a:prstClr val="white"/>
                </a:solidFill>
              </a:rPr>
              <a:t>ASF | </a:t>
            </a:r>
            <a:fld id="{123787A1-2ED9-4013-8383-C32465FF9C46}" type="slidenum">
              <a:rPr lang="es-MX" smtClean="0">
                <a:solidFill>
                  <a:prstClr val="white"/>
                </a:solidFill>
              </a:rPr>
              <a:pPr>
                <a:defRPr/>
              </a:pPr>
              <a:t>203</a:t>
            </a:fld>
            <a:endParaRPr lang="es-MX" dirty="0">
              <a:solidFill>
                <a:prstClr val="white"/>
              </a:solidFill>
            </a:endParaRPr>
          </a:p>
        </p:txBody>
      </p:sp>
      <p:sp>
        <p:nvSpPr>
          <p:cNvPr id="12" name="11 Rectángulo redondeado"/>
          <p:cNvSpPr/>
          <p:nvPr/>
        </p:nvSpPr>
        <p:spPr>
          <a:xfrm>
            <a:off x="3456384" y="654697"/>
            <a:ext cx="5436096" cy="500066"/>
          </a:xfrm>
          <a:prstGeom prst="roundRect">
            <a:avLst/>
          </a:prstGeom>
        </p:spPr>
        <p:style>
          <a:lnRef idx="1">
            <a:schemeClr val="accent5"/>
          </a:lnRef>
          <a:fillRef idx="3">
            <a:schemeClr val="accent5"/>
          </a:fillRef>
          <a:effectRef idx="2">
            <a:schemeClr val="accent5"/>
          </a:effectRef>
          <a:fontRef idx="minor">
            <a:schemeClr val="lt1"/>
          </a:fontRef>
        </p:style>
        <p:txBody>
          <a:bodyPr vert="horz" rtlCol="0" anchor="t"/>
          <a:lstStyle/>
          <a:p>
            <a:r>
              <a:rPr lang="es-MX" sz="2400" b="1" dirty="0" smtClean="0">
                <a:solidFill>
                  <a:schemeClr val="bg1"/>
                </a:solidFill>
                <a:latin typeface="Arial Narrow" panose="020B0606020202030204" pitchFamily="34" charset="0"/>
                <a:cs typeface="Arial" charset="0"/>
              </a:rPr>
              <a:t>Principales Observaciones de fondos</a:t>
            </a:r>
            <a:endParaRPr lang="es-MX" sz="2400" b="1" dirty="0">
              <a:solidFill>
                <a:schemeClr val="bg1">
                  <a:lumMod val="85000"/>
                </a:schemeClr>
              </a:solidFill>
              <a:latin typeface="Arial" charset="0"/>
              <a:cs typeface="Arial" charset="0"/>
            </a:endParaRPr>
          </a:p>
        </p:txBody>
      </p:sp>
      <p:sp>
        <p:nvSpPr>
          <p:cNvPr id="14" name="13 Rectángulo"/>
          <p:cNvSpPr/>
          <p:nvPr/>
        </p:nvSpPr>
        <p:spPr>
          <a:xfrm>
            <a:off x="1085173" y="1496973"/>
            <a:ext cx="6943211" cy="4093428"/>
          </a:xfrm>
          <a:prstGeom prst="rect">
            <a:avLst/>
          </a:prstGeom>
        </p:spPr>
        <p:txBody>
          <a:bodyPr wrap="square">
            <a:spAutoFit/>
          </a:bodyPr>
          <a:lstStyle/>
          <a:p>
            <a:pPr algn="just"/>
            <a:endParaRPr lang="es-MX" sz="2000" b="1" dirty="0" smtClean="0">
              <a:solidFill>
                <a:schemeClr val="accent1">
                  <a:lumMod val="50000"/>
                </a:schemeClr>
              </a:solidFill>
              <a:latin typeface="Arial Narrow" panose="020B0606020202030204" pitchFamily="34" charset="0"/>
            </a:endParaRP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No se cuenta con la documentación soporte del gasto.</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No se canceló la documentación con la leyenda “Operado”.</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Falta o entrega tardía de la documentación correspondiente al cierre del ejercicio, conforme a la normativa.</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Falta del registro presupuestal o del registro en la partida específica conforme a la normativa.</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Falta de documentación en los Programas </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Falta de evidencia del cumplimiento del envío del reporte trimestral a la SHCP.</a:t>
            </a:r>
          </a:p>
          <a:p>
            <a:pPr marL="285750" indent="-285750" algn="just">
              <a:buFont typeface="Arial" panose="020B0604020202020204" pitchFamily="34" charset="0"/>
              <a:buChar char="•"/>
            </a:pPr>
            <a:r>
              <a:rPr lang="es-MX" sz="2000" b="1" dirty="0" smtClean="0">
                <a:solidFill>
                  <a:schemeClr val="accent1">
                    <a:lumMod val="50000"/>
                  </a:schemeClr>
                </a:solidFill>
                <a:latin typeface="Arial Narrow" panose="020B0606020202030204" pitchFamily="34" charset="0"/>
              </a:rPr>
              <a:t>Falta de evidencia de las evaluaciones para estimar el impacto de los resultados alcanzados, por medio de una instancia técnica independiente.</a:t>
            </a:r>
            <a:endParaRPr lang="es-MX" sz="20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14799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5 Imagen" descr="cuadros.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r>
              <a:rPr lang="es-MX" smtClean="0"/>
              <a:t>ASF | </a:t>
            </a:r>
            <a:fld id="{4A69DF12-8A4F-4E5D-8B13-B39926EC2FB8}" type="slidenum">
              <a:rPr lang="es-MX" smtClean="0"/>
              <a:pPr>
                <a:defRPr/>
              </a:pPr>
              <a:t>204</a:t>
            </a:fld>
            <a:endParaRPr lang="es-MX"/>
          </a:p>
        </p:txBody>
      </p:sp>
      <p:pic>
        <p:nvPicPr>
          <p:cNvPr id="6" name="6 Imagen" descr="color.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38" y="357188"/>
            <a:ext cx="26908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roup 94"/>
          <p:cNvSpPr>
            <a:spLocks noGrp="1" noChangeArrowheads="1"/>
          </p:cNvSpPr>
          <p:nvPr/>
        </p:nvSpPr>
        <p:spPr bwMode="auto">
          <a:xfrm>
            <a:off x="0" y="243408"/>
            <a:ext cx="0" cy="0"/>
          </a:xfrm>
          <a:prstGeom prst="rect">
            <a:avLst/>
          </a:prstGeom>
          <a:noFill/>
          <a:ln w="9525">
            <a:noFill/>
            <a:miter lim="800000"/>
            <a:headEnd/>
            <a:tailEnd/>
          </a:ln>
        </p:spPr>
        <p:txBody>
          <a:bodyPr/>
          <a:lstStyle/>
          <a:p>
            <a:pPr fontAlgn="base">
              <a:spcBef>
                <a:spcPct val="0"/>
              </a:spcBef>
              <a:spcAft>
                <a:spcPct val="0"/>
              </a:spcAft>
            </a:pPr>
            <a:endParaRPr lang="es-MX" dirty="0">
              <a:solidFill>
                <a:prstClr val="black"/>
              </a:solidFill>
              <a:latin typeface="Arial" charset="0"/>
              <a:cs typeface="Arial" charset="0"/>
            </a:endParaRPr>
          </a:p>
        </p:txBody>
      </p:sp>
      <p:sp>
        <p:nvSpPr>
          <p:cNvPr id="19" name="2 Marcador de número de diapositiva"/>
          <p:cNvSpPr txBox="1">
            <a:spLocks/>
          </p:cNvSpPr>
          <p:nvPr/>
        </p:nvSpPr>
        <p:spPr>
          <a:xfrm>
            <a:off x="8153400" y="6815658"/>
            <a:ext cx="919163" cy="285750"/>
          </a:xfrm>
          <a:prstGeom prst="rect">
            <a:avLst/>
          </a:prstGeom>
        </p:spPr>
        <p:txBody>
          <a:bodyPr vert="horz" wrap="square" lIns="91440" tIns="45720" rIns="91440" bIns="45720" numCol="1" anchor="t" anchorCtr="0" compatLnSpc="1">
            <a:prstTxWarp prst="textNoShape">
              <a:avLst/>
            </a:prstTxWarp>
          </a:bodyPr>
          <a:lstStyle>
            <a:defPPr>
              <a:defRPr lang="es-MX"/>
            </a:defPPr>
            <a:lvl1pPr algn="l" rtl="0" fontAlgn="base">
              <a:spcBef>
                <a:spcPct val="0"/>
              </a:spcBef>
              <a:spcAft>
                <a:spcPct val="0"/>
              </a:spcAft>
              <a:defRPr sz="11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s-MX" smtClean="0">
                <a:solidFill>
                  <a:prstClr val="white"/>
                </a:solidFill>
              </a:rPr>
              <a:t>ASF | </a:t>
            </a:r>
            <a:fld id="{123787A1-2ED9-4013-8383-C32465FF9C46}" type="slidenum">
              <a:rPr lang="es-MX" smtClean="0">
                <a:solidFill>
                  <a:prstClr val="white"/>
                </a:solidFill>
              </a:rPr>
              <a:pPr>
                <a:defRPr/>
              </a:pPr>
              <a:t>204</a:t>
            </a:fld>
            <a:endParaRPr lang="es-MX" dirty="0">
              <a:solidFill>
                <a:prstClr val="white"/>
              </a:solidFill>
            </a:endParaRPr>
          </a:p>
        </p:txBody>
      </p:sp>
      <p:sp>
        <p:nvSpPr>
          <p:cNvPr id="12" name="11 Rectángulo redondeado"/>
          <p:cNvSpPr/>
          <p:nvPr/>
        </p:nvSpPr>
        <p:spPr>
          <a:xfrm>
            <a:off x="3456384" y="654697"/>
            <a:ext cx="5436096" cy="500066"/>
          </a:xfrm>
          <a:prstGeom prst="roundRect">
            <a:avLst/>
          </a:prstGeom>
        </p:spPr>
        <p:style>
          <a:lnRef idx="1">
            <a:schemeClr val="accent5"/>
          </a:lnRef>
          <a:fillRef idx="3">
            <a:schemeClr val="accent5"/>
          </a:fillRef>
          <a:effectRef idx="2">
            <a:schemeClr val="accent5"/>
          </a:effectRef>
          <a:fontRef idx="minor">
            <a:schemeClr val="lt1"/>
          </a:fontRef>
        </p:style>
        <p:txBody>
          <a:bodyPr vert="horz" rtlCol="0" anchor="t"/>
          <a:lstStyle/>
          <a:p>
            <a:r>
              <a:rPr lang="es-MX" sz="2400" b="1" dirty="0" smtClean="0">
                <a:solidFill>
                  <a:schemeClr val="bg1"/>
                </a:solidFill>
                <a:latin typeface="Arial Narrow" panose="020B0606020202030204" pitchFamily="34" charset="0"/>
                <a:cs typeface="Arial" charset="0"/>
              </a:rPr>
              <a:t>Principales Observaciones             </a:t>
            </a:r>
            <a:r>
              <a:rPr lang="es-MX" sz="2400" b="1" dirty="0" smtClean="0">
                <a:solidFill>
                  <a:schemeClr val="bg1">
                    <a:lumMod val="85000"/>
                  </a:schemeClr>
                </a:solidFill>
                <a:latin typeface="Arial" charset="0"/>
                <a:cs typeface="Arial" charset="0"/>
              </a:rPr>
              <a:t>(MDP)</a:t>
            </a:r>
            <a:endParaRPr lang="es-MX" sz="2400" b="1" dirty="0">
              <a:solidFill>
                <a:schemeClr val="bg1">
                  <a:lumMod val="85000"/>
                </a:schemeClr>
              </a:solidFill>
              <a:latin typeface="Arial" charset="0"/>
              <a:cs typeface="Arial" charset="0"/>
            </a:endParaRPr>
          </a:p>
        </p:txBody>
      </p:sp>
      <p:sp>
        <p:nvSpPr>
          <p:cNvPr id="18" name="17 CuadroTexto"/>
          <p:cNvSpPr txBox="1"/>
          <p:nvPr/>
        </p:nvSpPr>
        <p:spPr>
          <a:xfrm>
            <a:off x="-219422" y="6478686"/>
            <a:ext cx="3384376" cy="307777"/>
          </a:xfrm>
          <a:prstGeom prst="rect">
            <a:avLst/>
          </a:prstGeom>
          <a:noFill/>
        </p:spPr>
        <p:txBody>
          <a:bodyPr wrap="square" rtlCol="0">
            <a:spAutoFit/>
          </a:bodyPr>
          <a:lstStyle/>
          <a:p>
            <a:pPr algn="ctr" fontAlgn="base">
              <a:spcBef>
                <a:spcPct val="0"/>
              </a:spcBef>
              <a:spcAft>
                <a:spcPct val="0"/>
              </a:spcAft>
            </a:pPr>
            <a:r>
              <a:rPr lang="es-MX" sz="1400" b="1" i="1" dirty="0" smtClean="0">
                <a:solidFill>
                  <a:schemeClr val="bg1">
                    <a:lumMod val="85000"/>
                  </a:schemeClr>
                </a:solidFill>
                <a:latin typeface="Arial" charset="0"/>
                <a:cs typeface="Arial" charset="0"/>
              </a:rPr>
              <a:t>*Auditorías a 71 municipios</a:t>
            </a:r>
            <a:endParaRPr lang="es-MX" sz="1400" b="1" i="1" dirty="0">
              <a:solidFill>
                <a:schemeClr val="bg1">
                  <a:lumMod val="85000"/>
                </a:schemeClr>
              </a:solidFill>
              <a:latin typeface="Arial" charset="0"/>
              <a:cs typeface="Arial" charset="0"/>
            </a:endParaRPr>
          </a:p>
        </p:txBody>
      </p:sp>
      <p:graphicFrame>
        <p:nvGraphicFramePr>
          <p:cNvPr id="20" name="3 Gráfico"/>
          <p:cNvGraphicFramePr>
            <a:graphicFrameLocks/>
          </p:cNvGraphicFramePr>
          <p:nvPr>
            <p:extLst/>
          </p:nvPr>
        </p:nvGraphicFramePr>
        <p:xfrm>
          <a:off x="19507" y="1385888"/>
          <a:ext cx="9124493" cy="52100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35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5 Imagen" descr="cuadros.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r>
              <a:rPr lang="es-MX" smtClean="0"/>
              <a:t>ASF | </a:t>
            </a:r>
            <a:fld id="{4A69DF12-8A4F-4E5D-8B13-B39926EC2FB8}" type="slidenum">
              <a:rPr lang="es-MX" smtClean="0"/>
              <a:pPr>
                <a:defRPr/>
              </a:pPr>
              <a:t>205</a:t>
            </a:fld>
            <a:endParaRPr lang="es-MX"/>
          </a:p>
        </p:txBody>
      </p:sp>
      <p:pic>
        <p:nvPicPr>
          <p:cNvPr id="6" name="6 Imagen" descr="color.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38" y="357188"/>
            <a:ext cx="26908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roup 94"/>
          <p:cNvSpPr>
            <a:spLocks noGrp="1" noChangeArrowheads="1"/>
          </p:cNvSpPr>
          <p:nvPr/>
        </p:nvSpPr>
        <p:spPr bwMode="auto">
          <a:xfrm>
            <a:off x="0" y="243408"/>
            <a:ext cx="0" cy="0"/>
          </a:xfrm>
          <a:prstGeom prst="rect">
            <a:avLst/>
          </a:prstGeom>
          <a:noFill/>
          <a:ln w="9525">
            <a:noFill/>
            <a:miter lim="800000"/>
            <a:headEnd/>
            <a:tailEnd/>
          </a:ln>
        </p:spPr>
        <p:txBody>
          <a:bodyPr/>
          <a:lstStyle/>
          <a:p>
            <a:pPr fontAlgn="base">
              <a:spcBef>
                <a:spcPct val="0"/>
              </a:spcBef>
              <a:spcAft>
                <a:spcPct val="0"/>
              </a:spcAft>
            </a:pPr>
            <a:endParaRPr lang="es-MX" dirty="0">
              <a:solidFill>
                <a:prstClr val="black"/>
              </a:solidFill>
              <a:latin typeface="Arial" charset="0"/>
              <a:cs typeface="Arial" charset="0"/>
            </a:endParaRPr>
          </a:p>
        </p:txBody>
      </p:sp>
      <p:sp>
        <p:nvSpPr>
          <p:cNvPr id="19" name="2 Marcador de número de diapositiva"/>
          <p:cNvSpPr txBox="1">
            <a:spLocks/>
          </p:cNvSpPr>
          <p:nvPr/>
        </p:nvSpPr>
        <p:spPr>
          <a:xfrm>
            <a:off x="8153400" y="6815658"/>
            <a:ext cx="919163" cy="285750"/>
          </a:xfrm>
          <a:prstGeom prst="rect">
            <a:avLst/>
          </a:prstGeom>
        </p:spPr>
        <p:txBody>
          <a:bodyPr vert="horz" wrap="square" lIns="91440" tIns="45720" rIns="91440" bIns="45720" numCol="1" anchor="t" anchorCtr="0" compatLnSpc="1">
            <a:prstTxWarp prst="textNoShape">
              <a:avLst/>
            </a:prstTxWarp>
          </a:bodyPr>
          <a:lstStyle>
            <a:defPPr>
              <a:defRPr lang="es-MX"/>
            </a:defPPr>
            <a:lvl1pPr algn="l" rtl="0" fontAlgn="base">
              <a:spcBef>
                <a:spcPct val="0"/>
              </a:spcBef>
              <a:spcAft>
                <a:spcPct val="0"/>
              </a:spcAft>
              <a:defRPr sz="11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s-MX" smtClean="0">
                <a:solidFill>
                  <a:prstClr val="white"/>
                </a:solidFill>
              </a:rPr>
              <a:t>ASF | </a:t>
            </a:r>
            <a:fld id="{123787A1-2ED9-4013-8383-C32465FF9C46}" type="slidenum">
              <a:rPr lang="es-MX" smtClean="0">
                <a:solidFill>
                  <a:prstClr val="white"/>
                </a:solidFill>
              </a:rPr>
              <a:pPr>
                <a:defRPr/>
              </a:pPr>
              <a:t>205</a:t>
            </a:fld>
            <a:endParaRPr lang="es-MX" dirty="0">
              <a:solidFill>
                <a:prstClr val="white"/>
              </a:solidFill>
            </a:endParaRPr>
          </a:p>
        </p:txBody>
      </p:sp>
      <p:sp>
        <p:nvSpPr>
          <p:cNvPr id="12" name="11 Rectángulo redondeado"/>
          <p:cNvSpPr/>
          <p:nvPr/>
        </p:nvSpPr>
        <p:spPr>
          <a:xfrm>
            <a:off x="3456384" y="654697"/>
            <a:ext cx="5436096" cy="500066"/>
          </a:xfrm>
          <a:prstGeom prst="roundRect">
            <a:avLst/>
          </a:prstGeom>
        </p:spPr>
        <p:style>
          <a:lnRef idx="1">
            <a:schemeClr val="accent5"/>
          </a:lnRef>
          <a:fillRef idx="3">
            <a:schemeClr val="accent5"/>
          </a:fillRef>
          <a:effectRef idx="2">
            <a:schemeClr val="accent5"/>
          </a:effectRef>
          <a:fontRef idx="minor">
            <a:schemeClr val="lt1"/>
          </a:fontRef>
        </p:style>
        <p:txBody>
          <a:bodyPr vert="horz" rtlCol="0" anchor="t"/>
          <a:lstStyle/>
          <a:p>
            <a:r>
              <a:rPr lang="es-MX" sz="2400" b="1" dirty="0" smtClean="0">
                <a:solidFill>
                  <a:schemeClr val="bg1"/>
                </a:solidFill>
                <a:latin typeface="Arial Narrow" panose="020B0606020202030204" pitchFamily="34" charset="0"/>
                <a:cs typeface="Arial" charset="0"/>
              </a:rPr>
              <a:t>Principales Observaciones con Impacto</a:t>
            </a:r>
            <a:endParaRPr lang="es-MX" sz="2400" b="1" dirty="0">
              <a:solidFill>
                <a:schemeClr val="bg1">
                  <a:lumMod val="85000"/>
                </a:schemeClr>
              </a:solidFill>
              <a:latin typeface="Arial" charset="0"/>
              <a:cs typeface="Arial" charset="0"/>
            </a:endParaRPr>
          </a:p>
        </p:txBody>
      </p:sp>
      <p:sp>
        <p:nvSpPr>
          <p:cNvPr id="14" name="13 Rectángulo"/>
          <p:cNvSpPr/>
          <p:nvPr/>
        </p:nvSpPr>
        <p:spPr>
          <a:xfrm>
            <a:off x="1013165" y="1875016"/>
            <a:ext cx="6943211" cy="2277547"/>
          </a:xfrm>
          <a:prstGeom prst="rect">
            <a:avLst/>
          </a:prstGeom>
        </p:spPr>
        <p:txBody>
          <a:bodyPr wrap="square">
            <a:spAutoFit/>
          </a:bodyPr>
          <a:lstStyle/>
          <a:p>
            <a:pPr algn="just"/>
            <a:r>
              <a:rPr lang="es-MX" sz="3200" b="1" dirty="0" smtClean="0">
                <a:solidFill>
                  <a:schemeClr val="accent1">
                    <a:lumMod val="50000"/>
                  </a:schemeClr>
                </a:solidFill>
                <a:latin typeface="Arial Narrow" panose="020B0606020202030204" pitchFamily="34" charset="0"/>
              </a:rPr>
              <a:t>Obra pública.</a:t>
            </a:r>
          </a:p>
          <a:p>
            <a:pPr algn="just"/>
            <a:endParaRPr lang="es-MX" sz="2200" b="1" dirty="0" smtClean="0">
              <a:solidFill>
                <a:schemeClr val="accent1">
                  <a:lumMod val="50000"/>
                </a:schemeClr>
              </a:solidFill>
              <a:latin typeface="Arial Narrow" panose="020B0606020202030204" pitchFamily="34" charset="0"/>
            </a:endParaRPr>
          </a:p>
          <a:p>
            <a:pPr marL="285750" indent="-285750" algn="just">
              <a:buFont typeface="Arial" panose="020B0604020202020204" pitchFamily="34" charset="0"/>
              <a:buChar char="•"/>
            </a:pPr>
            <a:r>
              <a:rPr lang="es-MX" sz="2200" b="1" dirty="0" smtClean="0">
                <a:solidFill>
                  <a:schemeClr val="accent1">
                    <a:lumMod val="50000"/>
                  </a:schemeClr>
                </a:solidFill>
                <a:latin typeface="Arial Narrow" panose="020B0606020202030204" pitchFamily="34" charset="0"/>
              </a:rPr>
              <a:t>Obra adjudicada sin licitación.</a:t>
            </a:r>
          </a:p>
          <a:p>
            <a:pPr marL="285750" indent="-285750" algn="just">
              <a:buFont typeface="Arial" panose="020B0604020202020204" pitchFamily="34" charset="0"/>
              <a:buChar char="•"/>
            </a:pPr>
            <a:r>
              <a:rPr lang="es-MX" sz="2200" b="1" dirty="0" smtClean="0">
                <a:solidFill>
                  <a:schemeClr val="accent1">
                    <a:lumMod val="50000"/>
                  </a:schemeClr>
                </a:solidFill>
                <a:latin typeface="Arial Narrow" panose="020B0606020202030204" pitchFamily="34" charset="0"/>
              </a:rPr>
              <a:t>Anticipos no amortizados.</a:t>
            </a:r>
          </a:p>
          <a:p>
            <a:pPr marL="285750" indent="-285750" algn="just">
              <a:buFont typeface="Arial" panose="020B0604020202020204" pitchFamily="34" charset="0"/>
              <a:buChar char="•"/>
            </a:pPr>
            <a:r>
              <a:rPr lang="es-MX" sz="2200" b="1" dirty="0" smtClean="0">
                <a:solidFill>
                  <a:schemeClr val="accent1">
                    <a:lumMod val="50000"/>
                  </a:schemeClr>
                </a:solidFill>
                <a:latin typeface="Arial Narrow" panose="020B0606020202030204" pitchFamily="34" charset="0"/>
              </a:rPr>
              <a:t>Penas convencionales no aplicadas.</a:t>
            </a:r>
          </a:p>
          <a:p>
            <a:pPr marL="285750" indent="-285750" algn="just">
              <a:buFont typeface="Arial" panose="020B0604020202020204" pitchFamily="34" charset="0"/>
              <a:buChar char="•"/>
            </a:pPr>
            <a:r>
              <a:rPr lang="es-MX" sz="2200" b="1" dirty="0" smtClean="0">
                <a:solidFill>
                  <a:schemeClr val="accent1">
                    <a:lumMod val="50000"/>
                  </a:schemeClr>
                </a:solidFill>
                <a:latin typeface="Arial Narrow" panose="020B0606020202030204" pitchFamily="34" charset="0"/>
              </a:rPr>
              <a:t>Obras inexistentes o no terminadas.</a:t>
            </a:r>
          </a:p>
        </p:txBody>
      </p:sp>
    </p:spTree>
    <p:extLst>
      <p:ext uri="{BB962C8B-B14F-4D97-AF65-F5344CB8AC3E}">
        <p14:creationId xmlns:p14="http://schemas.microsoft.com/office/powerpoint/2010/main" val="34590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5 Imagen" descr="cuadros.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888" y="0"/>
            <a:ext cx="10271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número de diapositiva"/>
          <p:cNvSpPr>
            <a:spLocks noGrp="1"/>
          </p:cNvSpPr>
          <p:nvPr>
            <p:ph type="sldNum" sz="quarter" idx="4294967295"/>
          </p:nvPr>
        </p:nvSpPr>
        <p:spPr>
          <a:xfrm>
            <a:off x="6553200" y="6356350"/>
            <a:ext cx="2133600" cy="365125"/>
          </a:xfrm>
          <a:prstGeom prst="rect">
            <a:avLst/>
          </a:prstGeom>
        </p:spPr>
        <p:txBody>
          <a:bodyPr/>
          <a:lstStyle/>
          <a:p>
            <a:pPr>
              <a:defRPr/>
            </a:pPr>
            <a:r>
              <a:rPr lang="es-MX" smtClean="0"/>
              <a:t>ASF | </a:t>
            </a:r>
            <a:fld id="{4A69DF12-8A4F-4E5D-8B13-B39926EC2FB8}" type="slidenum">
              <a:rPr lang="es-MX" smtClean="0"/>
              <a:pPr>
                <a:defRPr/>
              </a:pPr>
              <a:t>206</a:t>
            </a:fld>
            <a:endParaRPr lang="es-MX"/>
          </a:p>
        </p:txBody>
      </p:sp>
      <p:pic>
        <p:nvPicPr>
          <p:cNvPr id="6" name="6 Imagen" descr="color.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38" y="357188"/>
            <a:ext cx="26908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roup 94"/>
          <p:cNvSpPr>
            <a:spLocks noGrp="1" noChangeArrowheads="1"/>
          </p:cNvSpPr>
          <p:nvPr/>
        </p:nvSpPr>
        <p:spPr bwMode="auto">
          <a:xfrm>
            <a:off x="0" y="243408"/>
            <a:ext cx="0" cy="0"/>
          </a:xfrm>
          <a:prstGeom prst="rect">
            <a:avLst/>
          </a:prstGeom>
          <a:noFill/>
          <a:ln w="9525">
            <a:noFill/>
            <a:miter lim="800000"/>
            <a:headEnd/>
            <a:tailEnd/>
          </a:ln>
        </p:spPr>
        <p:txBody>
          <a:bodyPr/>
          <a:lstStyle/>
          <a:p>
            <a:pPr fontAlgn="base">
              <a:spcBef>
                <a:spcPct val="0"/>
              </a:spcBef>
              <a:spcAft>
                <a:spcPct val="0"/>
              </a:spcAft>
            </a:pPr>
            <a:endParaRPr lang="es-MX" dirty="0">
              <a:solidFill>
                <a:prstClr val="black"/>
              </a:solidFill>
              <a:latin typeface="Arial" charset="0"/>
              <a:cs typeface="Arial" charset="0"/>
            </a:endParaRPr>
          </a:p>
        </p:txBody>
      </p:sp>
      <p:sp>
        <p:nvSpPr>
          <p:cNvPr id="19" name="2 Marcador de número de diapositiva"/>
          <p:cNvSpPr txBox="1">
            <a:spLocks/>
          </p:cNvSpPr>
          <p:nvPr/>
        </p:nvSpPr>
        <p:spPr>
          <a:xfrm>
            <a:off x="8153400" y="6815658"/>
            <a:ext cx="919163" cy="285750"/>
          </a:xfrm>
          <a:prstGeom prst="rect">
            <a:avLst/>
          </a:prstGeom>
        </p:spPr>
        <p:txBody>
          <a:bodyPr vert="horz" wrap="square" lIns="91440" tIns="45720" rIns="91440" bIns="45720" numCol="1" anchor="t" anchorCtr="0" compatLnSpc="1">
            <a:prstTxWarp prst="textNoShape">
              <a:avLst/>
            </a:prstTxWarp>
          </a:bodyPr>
          <a:lstStyle>
            <a:defPPr>
              <a:defRPr lang="es-MX"/>
            </a:defPPr>
            <a:lvl1pPr algn="l" rtl="0" fontAlgn="base">
              <a:spcBef>
                <a:spcPct val="0"/>
              </a:spcBef>
              <a:spcAft>
                <a:spcPct val="0"/>
              </a:spcAft>
              <a:defRPr sz="11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s-MX" smtClean="0">
                <a:solidFill>
                  <a:prstClr val="white"/>
                </a:solidFill>
              </a:rPr>
              <a:t>ASF | </a:t>
            </a:r>
            <a:fld id="{123787A1-2ED9-4013-8383-C32465FF9C46}" type="slidenum">
              <a:rPr lang="es-MX" smtClean="0">
                <a:solidFill>
                  <a:prstClr val="white"/>
                </a:solidFill>
              </a:rPr>
              <a:pPr>
                <a:defRPr/>
              </a:pPr>
              <a:t>206</a:t>
            </a:fld>
            <a:endParaRPr lang="es-MX" dirty="0">
              <a:solidFill>
                <a:prstClr val="white"/>
              </a:solidFill>
            </a:endParaRPr>
          </a:p>
        </p:txBody>
      </p:sp>
      <p:sp>
        <p:nvSpPr>
          <p:cNvPr id="12" name="11 Rectángulo redondeado"/>
          <p:cNvSpPr/>
          <p:nvPr/>
        </p:nvSpPr>
        <p:spPr>
          <a:xfrm>
            <a:off x="3456384" y="654697"/>
            <a:ext cx="5436096" cy="500066"/>
          </a:xfrm>
          <a:prstGeom prst="roundRect">
            <a:avLst/>
          </a:prstGeom>
        </p:spPr>
        <p:style>
          <a:lnRef idx="1">
            <a:schemeClr val="accent5"/>
          </a:lnRef>
          <a:fillRef idx="3">
            <a:schemeClr val="accent5"/>
          </a:fillRef>
          <a:effectRef idx="2">
            <a:schemeClr val="accent5"/>
          </a:effectRef>
          <a:fontRef idx="minor">
            <a:schemeClr val="lt1"/>
          </a:fontRef>
        </p:style>
        <p:txBody>
          <a:bodyPr vert="horz" rtlCol="0" anchor="t"/>
          <a:lstStyle/>
          <a:p>
            <a:r>
              <a:rPr lang="es-MX" sz="2400" b="1" dirty="0" smtClean="0">
                <a:solidFill>
                  <a:schemeClr val="bg1"/>
                </a:solidFill>
                <a:latin typeface="Arial Narrow" panose="020B0606020202030204" pitchFamily="34" charset="0"/>
                <a:cs typeface="Arial" charset="0"/>
              </a:rPr>
              <a:t>Principales Observaciones con Impacto</a:t>
            </a:r>
            <a:endParaRPr lang="es-MX" sz="2400" b="1" dirty="0">
              <a:solidFill>
                <a:schemeClr val="bg1">
                  <a:lumMod val="85000"/>
                </a:schemeClr>
              </a:solidFill>
              <a:latin typeface="Arial" charset="0"/>
              <a:cs typeface="Arial" charset="0"/>
            </a:endParaRPr>
          </a:p>
        </p:txBody>
      </p:sp>
      <p:sp>
        <p:nvSpPr>
          <p:cNvPr id="14" name="13 Rectángulo"/>
          <p:cNvSpPr/>
          <p:nvPr/>
        </p:nvSpPr>
        <p:spPr>
          <a:xfrm>
            <a:off x="1013165" y="1875016"/>
            <a:ext cx="6943211" cy="3200876"/>
          </a:xfrm>
          <a:prstGeom prst="rect">
            <a:avLst/>
          </a:prstGeom>
        </p:spPr>
        <p:txBody>
          <a:bodyPr wrap="square">
            <a:spAutoFit/>
          </a:bodyPr>
          <a:lstStyle/>
          <a:p>
            <a:pPr algn="just"/>
            <a:r>
              <a:rPr lang="es-MX" sz="2800" b="1" dirty="0">
                <a:solidFill>
                  <a:schemeClr val="accent1">
                    <a:lumMod val="50000"/>
                  </a:schemeClr>
                </a:solidFill>
                <a:latin typeface="Arial Narrow" panose="020B0606020202030204" pitchFamily="34" charset="0"/>
              </a:rPr>
              <a:t>Falta de amortización del anticipo</a:t>
            </a:r>
          </a:p>
          <a:p>
            <a:pPr algn="just"/>
            <a:r>
              <a:rPr lang="es-MX" b="1" dirty="0">
                <a:solidFill>
                  <a:schemeClr val="accent1">
                    <a:lumMod val="50000"/>
                  </a:schemeClr>
                </a:solidFill>
                <a:latin typeface="Arial Narrow" panose="020B0606020202030204" pitchFamily="34" charset="0"/>
              </a:rPr>
              <a:t>Implementar una supervisión de calidad para el proceso de adjudicación, operación, así como, verificar el cumplimiento de las obligaciones contractuales.</a:t>
            </a:r>
          </a:p>
          <a:p>
            <a:pPr algn="just"/>
            <a:endParaRPr lang="es-MX" sz="2800" b="1" dirty="0">
              <a:solidFill>
                <a:schemeClr val="accent1">
                  <a:lumMod val="50000"/>
                </a:schemeClr>
              </a:solidFill>
              <a:latin typeface="Arial Narrow" panose="020B0606020202030204" pitchFamily="34" charset="0"/>
            </a:endParaRPr>
          </a:p>
          <a:p>
            <a:pPr algn="just"/>
            <a:r>
              <a:rPr lang="es-MX" sz="2800" b="1" dirty="0">
                <a:solidFill>
                  <a:schemeClr val="accent1">
                    <a:lumMod val="50000"/>
                  </a:schemeClr>
                </a:solidFill>
                <a:latin typeface="Arial Narrow" panose="020B0606020202030204" pitchFamily="34" charset="0"/>
              </a:rPr>
              <a:t>Pago de obra ejecutada, sin acreditar la propiedad del terreno</a:t>
            </a:r>
          </a:p>
          <a:p>
            <a:pPr algn="just"/>
            <a:r>
              <a:rPr lang="es-MX" b="1" dirty="0">
                <a:solidFill>
                  <a:schemeClr val="accent1">
                    <a:lumMod val="50000"/>
                  </a:schemeClr>
                </a:solidFill>
                <a:latin typeface="Arial Narrow" panose="020B0606020202030204" pitchFamily="34" charset="0"/>
              </a:rPr>
              <a:t>Que el municipio implemente una supervisión para llevar a cabo el cumplimiento normativo en la  planeación y aplicación de los recursos.</a:t>
            </a:r>
          </a:p>
        </p:txBody>
      </p:sp>
    </p:spTree>
    <p:extLst>
      <p:ext uri="{BB962C8B-B14F-4D97-AF65-F5344CB8AC3E}">
        <p14:creationId xmlns:p14="http://schemas.microsoft.com/office/powerpoint/2010/main" val="17650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4000" b="1" dirty="0" smtClean="0">
                <a:solidFill>
                  <a:srgbClr val="00204E"/>
                </a:solidFill>
              </a:rPr>
              <a:t>6. CONCLUSIONES Y RECOMENDACIONES</a:t>
            </a:r>
            <a:endParaRPr lang="es-MX" sz="4000" b="1" dirty="0">
              <a:solidFill>
                <a:srgbClr val="00204E"/>
              </a:solidFill>
            </a:endParaRPr>
          </a:p>
        </p:txBody>
      </p:sp>
      <p:sp>
        <p:nvSpPr>
          <p:cNvPr id="155655" name="6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solidFill>
                  <a:srgbClr val="00204E"/>
                </a:solidFill>
              </a:rPr>
              <a:t>…/</a:t>
            </a:r>
          </a:p>
        </p:txBody>
      </p:sp>
      <p:sp>
        <p:nvSpPr>
          <p:cNvPr id="6" name="5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solidFill>
                <a:prstClr val="white"/>
              </a:solidFill>
            </a:endParaRPr>
          </a:p>
        </p:txBody>
      </p:sp>
      <p:sp>
        <p:nvSpPr>
          <p:cNvPr id="7" name="6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solidFill>
                <a:prstClr val="white"/>
              </a:solidFill>
            </a:endParaRPr>
          </a:p>
        </p:txBody>
      </p:sp>
      <p:sp>
        <p:nvSpPr>
          <p:cNvPr id="2" name="1 Marcador de número de diapositiva"/>
          <p:cNvSpPr>
            <a:spLocks noGrp="1"/>
          </p:cNvSpPr>
          <p:nvPr>
            <p:ph type="sldNum" sz="quarter" idx="11"/>
          </p:nvPr>
        </p:nvSpPr>
        <p:spPr/>
        <p:txBody>
          <a:bodyPr/>
          <a:lstStyle/>
          <a:p>
            <a:pPr>
              <a:defRPr/>
            </a:pPr>
            <a:r>
              <a:rPr lang="es-MX" smtClean="0">
                <a:solidFill>
                  <a:prstClr val="white"/>
                </a:solidFill>
              </a:rPr>
              <a:t>ASF | </a:t>
            </a:r>
            <a:fld id="{7E4359B5-3D5E-470D-9A56-B156765CC943}" type="slidenum">
              <a:rPr lang="es-MX" smtClean="0">
                <a:solidFill>
                  <a:prstClr val="white"/>
                </a:solidFill>
              </a:rPr>
              <a:pPr>
                <a:defRPr/>
              </a:pPr>
              <a:t>207</a:t>
            </a:fld>
            <a:endParaRPr lang="es-MX">
              <a:solidFill>
                <a:prstClr val="white"/>
              </a:solidFill>
            </a:endParaRPr>
          </a:p>
        </p:txBody>
      </p:sp>
    </p:spTree>
    <p:extLst>
      <p:ext uri="{BB962C8B-B14F-4D97-AF65-F5344CB8AC3E}">
        <p14:creationId xmlns:p14="http://schemas.microsoft.com/office/powerpoint/2010/main" val="487957760"/>
      </p:ext>
    </p:extLst>
  </p:cSld>
  <p:clrMapOvr>
    <a:masterClrMapping/>
  </p:clrMapOvr>
  <p:transition>
    <p:fade thruBlk="1"/>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35496" y="4585420"/>
            <a:ext cx="3825696" cy="2212925"/>
            <a:chOff x="2771801" y="4295306"/>
            <a:chExt cx="4320478" cy="2503040"/>
          </a:xfrm>
        </p:grpSpPr>
        <p:sp>
          <p:nvSpPr>
            <p:cNvPr id="75" name="Freeform 6"/>
            <p:cNvSpPr>
              <a:spLocks/>
            </p:cNvSpPr>
            <p:nvPr/>
          </p:nvSpPr>
          <p:spPr bwMode="auto">
            <a:xfrm>
              <a:off x="2966506" y="4940125"/>
              <a:ext cx="761567" cy="753877"/>
            </a:xfrm>
            <a:custGeom>
              <a:avLst/>
              <a:gdLst/>
              <a:ahLst/>
              <a:cxnLst>
                <a:cxn ang="0">
                  <a:pos x="602" y="776"/>
                </a:cxn>
                <a:cxn ang="0">
                  <a:pos x="577" y="772"/>
                </a:cxn>
                <a:cxn ang="0">
                  <a:pos x="651" y="825"/>
                </a:cxn>
                <a:cxn ang="0">
                  <a:pos x="745" y="913"/>
                </a:cxn>
                <a:cxn ang="0">
                  <a:pos x="796" y="995"/>
                </a:cxn>
                <a:cxn ang="0">
                  <a:pos x="843" y="1063"/>
                </a:cxn>
                <a:cxn ang="0">
                  <a:pos x="929" y="979"/>
                </a:cxn>
                <a:cxn ang="0">
                  <a:pos x="887" y="907"/>
                </a:cxn>
                <a:cxn ang="0">
                  <a:pos x="840" y="829"/>
                </a:cxn>
                <a:cxn ang="0">
                  <a:pos x="780" y="786"/>
                </a:cxn>
                <a:cxn ang="0">
                  <a:pos x="765" y="828"/>
                </a:cxn>
                <a:cxn ang="0">
                  <a:pos x="760" y="808"/>
                </a:cxn>
                <a:cxn ang="0">
                  <a:pos x="727" y="794"/>
                </a:cxn>
                <a:cxn ang="0">
                  <a:pos x="722" y="684"/>
                </a:cxn>
                <a:cxn ang="0">
                  <a:pos x="675" y="582"/>
                </a:cxn>
                <a:cxn ang="0">
                  <a:pos x="653" y="536"/>
                </a:cxn>
                <a:cxn ang="0">
                  <a:pos x="619" y="453"/>
                </a:cxn>
                <a:cxn ang="0">
                  <a:pos x="614" y="376"/>
                </a:cxn>
                <a:cxn ang="0">
                  <a:pos x="591" y="320"/>
                </a:cxn>
                <a:cxn ang="0">
                  <a:pos x="546" y="310"/>
                </a:cxn>
                <a:cxn ang="0">
                  <a:pos x="533" y="316"/>
                </a:cxn>
                <a:cxn ang="0">
                  <a:pos x="519" y="248"/>
                </a:cxn>
                <a:cxn ang="0">
                  <a:pos x="491" y="198"/>
                </a:cxn>
                <a:cxn ang="0">
                  <a:pos x="461" y="123"/>
                </a:cxn>
                <a:cxn ang="0">
                  <a:pos x="409" y="77"/>
                </a:cxn>
                <a:cxn ang="0">
                  <a:pos x="164" y="0"/>
                </a:cxn>
                <a:cxn ang="0">
                  <a:pos x="155" y="30"/>
                </a:cxn>
                <a:cxn ang="0">
                  <a:pos x="175" y="36"/>
                </a:cxn>
                <a:cxn ang="0">
                  <a:pos x="164" y="51"/>
                </a:cxn>
                <a:cxn ang="0">
                  <a:pos x="132" y="29"/>
                </a:cxn>
                <a:cxn ang="0">
                  <a:pos x="71" y="47"/>
                </a:cxn>
                <a:cxn ang="0">
                  <a:pos x="9" y="28"/>
                </a:cxn>
                <a:cxn ang="0">
                  <a:pos x="29" y="64"/>
                </a:cxn>
                <a:cxn ang="0">
                  <a:pos x="55" y="98"/>
                </a:cxn>
                <a:cxn ang="0">
                  <a:pos x="91" y="156"/>
                </a:cxn>
                <a:cxn ang="0">
                  <a:pos x="130" y="176"/>
                </a:cxn>
                <a:cxn ang="0">
                  <a:pos x="199" y="221"/>
                </a:cxn>
                <a:cxn ang="0">
                  <a:pos x="225" y="259"/>
                </a:cxn>
                <a:cxn ang="0">
                  <a:pos x="259" y="246"/>
                </a:cxn>
                <a:cxn ang="0">
                  <a:pos x="301" y="266"/>
                </a:cxn>
                <a:cxn ang="0">
                  <a:pos x="328" y="229"/>
                </a:cxn>
                <a:cxn ang="0">
                  <a:pos x="323" y="262"/>
                </a:cxn>
                <a:cxn ang="0">
                  <a:pos x="326" y="272"/>
                </a:cxn>
                <a:cxn ang="0">
                  <a:pos x="335" y="320"/>
                </a:cxn>
                <a:cxn ang="0">
                  <a:pos x="363" y="346"/>
                </a:cxn>
                <a:cxn ang="0">
                  <a:pos x="401" y="370"/>
                </a:cxn>
                <a:cxn ang="0">
                  <a:pos x="457" y="420"/>
                </a:cxn>
                <a:cxn ang="0">
                  <a:pos x="477" y="463"/>
                </a:cxn>
                <a:cxn ang="0">
                  <a:pos x="487" y="513"/>
                </a:cxn>
                <a:cxn ang="0">
                  <a:pos x="493" y="504"/>
                </a:cxn>
                <a:cxn ang="0">
                  <a:pos x="485" y="548"/>
                </a:cxn>
                <a:cxn ang="0">
                  <a:pos x="481" y="577"/>
                </a:cxn>
                <a:cxn ang="0">
                  <a:pos x="463" y="633"/>
                </a:cxn>
                <a:cxn ang="0">
                  <a:pos x="463" y="652"/>
                </a:cxn>
                <a:cxn ang="0">
                  <a:pos x="475" y="650"/>
                </a:cxn>
                <a:cxn ang="0">
                  <a:pos x="471" y="686"/>
                </a:cxn>
                <a:cxn ang="0">
                  <a:pos x="481" y="668"/>
                </a:cxn>
                <a:cxn ang="0">
                  <a:pos x="491" y="669"/>
                </a:cxn>
                <a:cxn ang="0">
                  <a:pos x="524" y="733"/>
                </a:cxn>
                <a:cxn ang="0">
                  <a:pos x="523" y="723"/>
                </a:cxn>
                <a:cxn ang="0">
                  <a:pos x="545" y="717"/>
                </a:cxn>
              </a:cxnLst>
              <a:rect l="0" t="0" r="r" b="b"/>
              <a:pathLst>
                <a:path w="930" h="1071">
                  <a:moveTo>
                    <a:pt x="555" y="744"/>
                  </a:moveTo>
                  <a:lnTo>
                    <a:pt x="555" y="746"/>
                  </a:lnTo>
                  <a:lnTo>
                    <a:pt x="559" y="749"/>
                  </a:lnTo>
                  <a:lnTo>
                    <a:pt x="560" y="751"/>
                  </a:lnTo>
                  <a:lnTo>
                    <a:pt x="570" y="754"/>
                  </a:lnTo>
                  <a:lnTo>
                    <a:pt x="571" y="758"/>
                  </a:lnTo>
                  <a:lnTo>
                    <a:pt x="573" y="760"/>
                  </a:lnTo>
                  <a:lnTo>
                    <a:pt x="574" y="761"/>
                  </a:lnTo>
                  <a:lnTo>
                    <a:pt x="592" y="770"/>
                  </a:lnTo>
                  <a:lnTo>
                    <a:pt x="593" y="774"/>
                  </a:lnTo>
                  <a:lnTo>
                    <a:pt x="596" y="774"/>
                  </a:lnTo>
                  <a:lnTo>
                    <a:pt x="599" y="774"/>
                  </a:lnTo>
                  <a:lnTo>
                    <a:pt x="602" y="776"/>
                  </a:lnTo>
                  <a:lnTo>
                    <a:pt x="604" y="778"/>
                  </a:lnTo>
                  <a:lnTo>
                    <a:pt x="603" y="780"/>
                  </a:lnTo>
                  <a:lnTo>
                    <a:pt x="599" y="778"/>
                  </a:lnTo>
                  <a:lnTo>
                    <a:pt x="596" y="777"/>
                  </a:lnTo>
                  <a:lnTo>
                    <a:pt x="593" y="775"/>
                  </a:lnTo>
                  <a:lnTo>
                    <a:pt x="555" y="756"/>
                  </a:lnTo>
                  <a:lnTo>
                    <a:pt x="543" y="756"/>
                  </a:lnTo>
                  <a:lnTo>
                    <a:pt x="541" y="759"/>
                  </a:lnTo>
                  <a:lnTo>
                    <a:pt x="540" y="762"/>
                  </a:lnTo>
                  <a:lnTo>
                    <a:pt x="541" y="765"/>
                  </a:lnTo>
                  <a:lnTo>
                    <a:pt x="547" y="766"/>
                  </a:lnTo>
                  <a:lnTo>
                    <a:pt x="550" y="768"/>
                  </a:lnTo>
                  <a:lnTo>
                    <a:pt x="577" y="772"/>
                  </a:lnTo>
                  <a:lnTo>
                    <a:pt x="586" y="777"/>
                  </a:lnTo>
                  <a:lnTo>
                    <a:pt x="603" y="783"/>
                  </a:lnTo>
                  <a:lnTo>
                    <a:pt x="617" y="794"/>
                  </a:lnTo>
                  <a:lnTo>
                    <a:pt x="619" y="794"/>
                  </a:lnTo>
                  <a:lnTo>
                    <a:pt x="627" y="794"/>
                  </a:lnTo>
                  <a:lnTo>
                    <a:pt x="624" y="795"/>
                  </a:lnTo>
                  <a:lnTo>
                    <a:pt x="621" y="795"/>
                  </a:lnTo>
                  <a:lnTo>
                    <a:pt x="626" y="799"/>
                  </a:lnTo>
                  <a:lnTo>
                    <a:pt x="627" y="802"/>
                  </a:lnTo>
                  <a:lnTo>
                    <a:pt x="638" y="808"/>
                  </a:lnTo>
                  <a:lnTo>
                    <a:pt x="645" y="816"/>
                  </a:lnTo>
                  <a:lnTo>
                    <a:pt x="649" y="818"/>
                  </a:lnTo>
                  <a:lnTo>
                    <a:pt x="651" y="825"/>
                  </a:lnTo>
                  <a:lnTo>
                    <a:pt x="656" y="831"/>
                  </a:lnTo>
                  <a:lnTo>
                    <a:pt x="660" y="835"/>
                  </a:lnTo>
                  <a:lnTo>
                    <a:pt x="663" y="840"/>
                  </a:lnTo>
                  <a:lnTo>
                    <a:pt x="674" y="847"/>
                  </a:lnTo>
                  <a:lnTo>
                    <a:pt x="688" y="862"/>
                  </a:lnTo>
                  <a:lnTo>
                    <a:pt x="691" y="867"/>
                  </a:lnTo>
                  <a:lnTo>
                    <a:pt x="691" y="871"/>
                  </a:lnTo>
                  <a:lnTo>
                    <a:pt x="705" y="891"/>
                  </a:lnTo>
                  <a:lnTo>
                    <a:pt x="716" y="900"/>
                  </a:lnTo>
                  <a:lnTo>
                    <a:pt x="720" y="904"/>
                  </a:lnTo>
                  <a:lnTo>
                    <a:pt x="727" y="908"/>
                  </a:lnTo>
                  <a:lnTo>
                    <a:pt x="739" y="909"/>
                  </a:lnTo>
                  <a:lnTo>
                    <a:pt x="745" y="913"/>
                  </a:lnTo>
                  <a:lnTo>
                    <a:pt x="747" y="915"/>
                  </a:lnTo>
                  <a:lnTo>
                    <a:pt x="755" y="918"/>
                  </a:lnTo>
                  <a:lnTo>
                    <a:pt x="757" y="920"/>
                  </a:lnTo>
                  <a:lnTo>
                    <a:pt x="763" y="924"/>
                  </a:lnTo>
                  <a:lnTo>
                    <a:pt x="765" y="930"/>
                  </a:lnTo>
                  <a:lnTo>
                    <a:pt x="773" y="944"/>
                  </a:lnTo>
                  <a:lnTo>
                    <a:pt x="777" y="948"/>
                  </a:lnTo>
                  <a:lnTo>
                    <a:pt x="777" y="952"/>
                  </a:lnTo>
                  <a:lnTo>
                    <a:pt x="780" y="963"/>
                  </a:lnTo>
                  <a:lnTo>
                    <a:pt x="783" y="968"/>
                  </a:lnTo>
                  <a:lnTo>
                    <a:pt x="787" y="972"/>
                  </a:lnTo>
                  <a:lnTo>
                    <a:pt x="794" y="986"/>
                  </a:lnTo>
                  <a:lnTo>
                    <a:pt x="796" y="995"/>
                  </a:lnTo>
                  <a:lnTo>
                    <a:pt x="797" y="1006"/>
                  </a:lnTo>
                  <a:lnTo>
                    <a:pt x="797" y="1007"/>
                  </a:lnTo>
                  <a:lnTo>
                    <a:pt x="797" y="1011"/>
                  </a:lnTo>
                  <a:lnTo>
                    <a:pt x="797" y="1014"/>
                  </a:lnTo>
                  <a:lnTo>
                    <a:pt x="800" y="1034"/>
                  </a:lnTo>
                  <a:lnTo>
                    <a:pt x="801" y="1038"/>
                  </a:lnTo>
                  <a:lnTo>
                    <a:pt x="816" y="1057"/>
                  </a:lnTo>
                  <a:lnTo>
                    <a:pt x="822" y="1062"/>
                  </a:lnTo>
                  <a:lnTo>
                    <a:pt x="829" y="1070"/>
                  </a:lnTo>
                  <a:lnTo>
                    <a:pt x="830" y="1070"/>
                  </a:lnTo>
                  <a:lnTo>
                    <a:pt x="834" y="1069"/>
                  </a:lnTo>
                  <a:lnTo>
                    <a:pt x="844" y="1065"/>
                  </a:lnTo>
                  <a:lnTo>
                    <a:pt x="843" y="1063"/>
                  </a:lnTo>
                  <a:lnTo>
                    <a:pt x="844" y="1061"/>
                  </a:lnTo>
                  <a:lnTo>
                    <a:pt x="845" y="1061"/>
                  </a:lnTo>
                  <a:lnTo>
                    <a:pt x="855" y="1059"/>
                  </a:lnTo>
                  <a:lnTo>
                    <a:pt x="870" y="1052"/>
                  </a:lnTo>
                  <a:lnTo>
                    <a:pt x="875" y="1044"/>
                  </a:lnTo>
                  <a:lnTo>
                    <a:pt x="890" y="1042"/>
                  </a:lnTo>
                  <a:lnTo>
                    <a:pt x="899" y="1038"/>
                  </a:lnTo>
                  <a:lnTo>
                    <a:pt x="901" y="1035"/>
                  </a:lnTo>
                  <a:lnTo>
                    <a:pt x="908" y="1031"/>
                  </a:lnTo>
                  <a:lnTo>
                    <a:pt x="925" y="1008"/>
                  </a:lnTo>
                  <a:lnTo>
                    <a:pt x="927" y="997"/>
                  </a:lnTo>
                  <a:lnTo>
                    <a:pt x="927" y="983"/>
                  </a:lnTo>
                  <a:lnTo>
                    <a:pt x="929" y="979"/>
                  </a:lnTo>
                  <a:lnTo>
                    <a:pt x="929" y="973"/>
                  </a:lnTo>
                  <a:lnTo>
                    <a:pt x="927" y="969"/>
                  </a:lnTo>
                  <a:lnTo>
                    <a:pt x="922" y="963"/>
                  </a:lnTo>
                  <a:lnTo>
                    <a:pt x="922" y="957"/>
                  </a:lnTo>
                  <a:lnTo>
                    <a:pt x="923" y="952"/>
                  </a:lnTo>
                  <a:lnTo>
                    <a:pt x="922" y="946"/>
                  </a:lnTo>
                  <a:lnTo>
                    <a:pt x="913" y="941"/>
                  </a:lnTo>
                  <a:lnTo>
                    <a:pt x="911" y="936"/>
                  </a:lnTo>
                  <a:lnTo>
                    <a:pt x="895" y="932"/>
                  </a:lnTo>
                  <a:lnTo>
                    <a:pt x="883" y="923"/>
                  </a:lnTo>
                  <a:lnTo>
                    <a:pt x="884" y="920"/>
                  </a:lnTo>
                  <a:lnTo>
                    <a:pt x="884" y="916"/>
                  </a:lnTo>
                  <a:lnTo>
                    <a:pt x="887" y="907"/>
                  </a:lnTo>
                  <a:lnTo>
                    <a:pt x="886" y="904"/>
                  </a:lnTo>
                  <a:lnTo>
                    <a:pt x="885" y="896"/>
                  </a:lnTo>
                  <a:lnTo>
                    <a:pt x="883" y="893"/>
                  </a:lnTo>
                  <a:lnTo>
                    <a:pt x="880" y="892"/>
                  </a:lnTo>
                  <a:lnTo>
                    <a:pt x="878" y="888"/>
                  </a:lnTo>
                  <a:lnTo>
                    <a:pt x="869" y="876"/>
                  </a:lnTo>
                  <a:lnTo>
                    <a:pt x="868" y="870"/>
                  </a:lnTo>
                  <a:lnTo>
                    <a:pt x="871" y="852"/>
                  </a:lnTo>
                  <a:lnTo>
                    <a:pt x="870" y="846"/>
                  </a:lnTo>
                  <a:lnTo>
                    <a:pt x="847" y="845"/>
                  </a:lnTo>
                  <a:lnTo>
                    <a:pt x="844" y="843"/>
                  </a:lnTo>
                  <a:lnTo>
                    <a:pt x="841" y="835"/>
                  </a:lnTo>
                  <a:lnTo>
                    <a:pt x="840" y="829"/>
                  </a:lnTo>
                  <a:lnTo>
                    <a:pt x="835" y="819"/>
                  </a:lnTo>
                  <a:lnTo>
                    <a:pt x="833" y="818"/>
                  </a:lnTo>
                  <a:lnTo>
                    <a:pt x="819" y="810"/>
                  </a:lnTo>
                  <a:lnTo>
                    <a:pt x="808" y="799"/>
                  </a:lnTo>
                  <a:lnTo>
                    <a:pt x="805" y="790"/>
                  </a:lnTo>
                  <a:lnTo>
                    <a:pt x="801" y="789"/>
                  </a:lnTo>
                  <a:lnTo>
                    <a:pt x="799" y="785"/>
                  </a:lnTo>
                  <a:lnTo>
                    <a:pt x="800" y="779"/>
                  </a:lnTo>
                  <a:lnTo>
                    <a:pt x="792" y="779"/>
                  </a:lnTo>
                  <a:lnTo>
                    <a:pt x="788" y="778"/>
                  </a:lnTo>
                  <a:lnTo>
                    <a:pt x="785" y="781"/>
                  </a:lnTo>
                  <a:lnTo>
                    <a:pt x="783" y="783"/>
                  </a:lnTo>
                  <a:lnTo>
                    <a:pt x="780" y="786"/>
                  </a:lnTo>
                  <a:lnTo>
                    <a:pt x="780" y="789"/>
                  </a:lnTo>
                  <a:lnTo>
                    <a:pt x="777" y="791"/>
                  </a:lnTo>
                  <a:lnTo>
                    <a:pt x="775" y="792"/>
                  </a:lnTo>
                  <a:lnTo>
                    <a:pt x="777" y="795"/>
                  </a:lnTo>
                  <a:lnTo>
                    <a:pt x="780" y="796"/>
                  </a:lnTo>
                  <a:lnTo>
                    <a:pt x="781" y="798"/>
                  </a:lnTo>
                  <a:lnTo>
                    <a:pt x="781" y="805"/>
                  </a:lnTo>
                  <a:lnTo>
                    <a:pt x="781" y="808"/>
                  </a:lnTo>
                  <a:lnTo>
                    <a:pt x="779" y="826"/>
                  </a:lnTo>
                  <a:lnTo>
                    <a:pt x="773" y="828"/>
                  </a:lnTo>
                  <a:lnTo>
                    <a:pt x="771" y="827"/>
                  </a:lnTo>
                  <a:lnTo>
                    <a:pt x="767" y="828"/>
                  </a:lnTo>
                  <a:lnTo>
                    <a:pt x="765" y="828"/>
                  </a:lnTo>
                  <a:lnTo>
                    <a:pt x="765" y="826"/>
                  </a:lnTo>
                  <a:lnTo>
                    <a:pt x="765" y="823"/>
                  </a:lnTo>
                  <a:lnTo>
                    <a:pt x="761" y="820"/>
                  </a:lnTo>
                  <a:lnTo>
                    <a:pt x="760" y="817"/>
                  </a:lnTo>
                  <a:lnTo>
                    <a:pt x="761" y="814"/>
                  </a:lnTo>
                  <a:lnTo>
                    <a:pt x="764" y="813"/>
                  </a:lnTo>
                  <a:lnTo>
                    <a:pt x="765" y="814"/>
                  </a:lnTo>
                  <a:lnTo>
                    <a:pt x="768" y="814"/>
                  </a:lnTo>
                  <a:lnTo>
                    <a:pt x="771" y="814"/>
                  </a:lnTo>
                  <a:lnTo>
                    <a:pt x="773" y="812"/>
                  </a:lnTo>
                  <a:lnTo>
                    <a:pt x="774" y="808"/>
                  </a:lnTo>
                  <a:lnTo>
                    <a:pt x="765" y="808"/>
                  </a:lnTo>
                  <a:lnTo>
                    <a:pt x="760" y="808"/>
                  </a:lnTo>
                  <a:lnTo>
                    <a:pt x="759" y="810"/>
                  </a:lnTo>
                  <a:lnTo>
                    <a:pt x="757" y="811"/>
                  </a:lnTo>
                  <a:lnTo>
                    <a:pt x="755" y="811"/>
                  </a:lnTo>
                  <a:lnTo>
                    <a:pt x="751" y="812"/>
                  </a:lnTo>
                  <a:lnTo>
                    <a:pt x="749" y="812"/>
                  </a:lnTo>
                  <a:lnTo>
                    <a:pt x="742" y="806"/>
                  </a:lnTo>
                  <a:lnTo>
                    <a:pt x="741" y="803"/>
                  </a:lnTo>
                  <a:lnTo>
                    <a:pt x="736" y="803"/>
                  </a:lnTo>
                  <a:lnTo>
                    <a:pt x="733" y="804"/>
                  </a:lnTo>
                  <a:lnTo>
                    <a:pt x="733" y="802"/>
                  </a:lnTo>
                  <a:lnTo>
                    <a:pt x="730" y="798"/>
                  </a:lnTo>
                  <a:lnTo>
                    <a:pt x="727" y="797"/>
                  </a:lnTo>
                  <a:lnTo>
                    <a:pt x="727" y="794"/>
                  </a:lnTo>
                  <a:lnTo>
                    <a:pt x="716" y="783"/>
                  </a:lnTo>
                  <a:lnTo>
                    <a:pt x="715" y="778"/>
                  </a:lnTo>
                  <a:lnTo>
                    <a:pt x="714" y="755"/>
                  </a:lnTo>
                  <a:lnTo>
                    <a:pt x="712" y="750"/>
                  </a:lnTo>
                  <a:lnTo>
                    <a:pt x="709" y="746"/>
                  </a:lnTo>
                  <a:lnTo>
                    <a:pt x="708" y="740"/>
                  </a:lnTo>
                  <a:lnTo>
                    <a:pt x="707" y="730"/>
                  </a:lnTo>
                  <a:lnTo>
                    <a:pt x="713" y="703"/>
                  </a:lnTo>
                  <a:lnTo>
                    <a:pt x="717" y="702"/>
                  </a:lnTo>
                  <a:lnTo>
                    <a:pt x="720" y="697"/>
                  </a:lnTo>
                  <a:lnTo>
                    <a:pt x="721" y="692"/>
                  </a:lnTo>
                  <a:lnTo>
                    <a:pt x="722" y="688"/>
                  </a:lnTo>
                  <a:lnTo>
                    <a:pt x="722" y="684"/>
                  </a:lnTo>
                  <a:lnTo>
                    <a:pt x="719" y="678"/>
                  </a:lnTo>
                  <a:lnTo>
                    <a:pt x="716" y="668"/>
                  </a:lnTo>
                  <a:lnTo>
                    <a:pt x="711" y="660"/>
                  </a:lnTo>
                  <a:lnTo>
                    <a:pt x="711" y="656"/>
                  </a:lnTo>
                  <a:lnTo>
                    <a:pt x="708" y="650"/>
                  </a:lnTo>
                  <a:lnTo>
                    <a:pt x="700" y="641"/>
                  </a:lnTo>
                  <a:lnTo>
                    <a:pt x="695" y="638"/>
                  </a:lnTo>
                  <a:lnTo>
                    <a:pt x="685" y="628"/>
                  </a:lnTo>
                  <a:lnTo>
                    <a:pt x="681" y="622"/>
                  </a:lnTo>
                  <a:lnTo>
                    <a:pt x="678" y="620"/>
                  </a:lnTo>
                  <a:lnTo>
                    <a:pt x="677" y="615"/>
                  </a:lnTo>
                  <a:lnTo>
                    <a:pt x="678" y="590"/>
                  </a:lnTo>
                  <a:lnTo>
                    <a:pt x="675" y="582"/>
                  </a:lnTo>
                  <a:lnTo>
                    <a:pt x="677" y="578"/>
                  </a:lnTo>
                  <a:lnTo>
                    <a:pt x="674" y="574"/>
                  </a:lnTo>
                  <a:lnTo>
                    <a:pt x="673" y="570"/>
                  </a:lnTo>
                  <a:lnTo>
                    <a:pt x="671" y="567"/>
                  </a:lnTo>
                  <a:lnTo>
                    <a:pt x="669" y="562"/>
                  </a:lnTo>
                  <a:lnTo>
                    <a:pt x="671" y="559"/>
                  </a:lnTo>
                  <a:lnTo>
                    <a:pt x="671" y="551"/>
                  </a:lnTo>
                  <a:lnTo>
                    <a:pt x="668" y="542"/>
                  </a:lnTo>
                  <a:lnTo>
                    <a:pt x="666" y="542"/>
                  </a:lnTo>
                  <a:lnTo>
                    <a:pt x="665" y="540"/>
                  </a:lnTo>
                  <a:lnTo>
                    <a:pt x="659" y="538"/>
                  </a:lnTo>
                  <a:lnTo>
                    <a:pt x="656" y="538"/>
                  </a:lnTo>
                  <a:lnTo>
                    <a:pt x="653" y="536"/>
                  </a:lnTo>
                  <a:lnTo>
                    <a:pt x="651" y="534"/>
                  </a:lnTo>
                  <a:lnTo>
                    <a:pt x="650" y="530"/>
                  </a:lnTo>
                  <a:lnTo>
                    <a:pt x="649" y="527"/>
                  </a:lnTo>
                  <a:lnTo>
                    <a:pt x="646" y="525"/>
                  </a:lnTo>
                  <a:lnTo>
                    <a:pt x="639" y="510"/>
                  </a:lnTo>
                  <a:lnTo>
                    <a:pt x="638" y="504"/>
                  </a:lnTo>
                  <a:lnTo>
                    <a:pt x="631" y="497"/>
                  </a:lnTo>
                  <a:lnTo>
                    <a:pt x="621" y="480"/>
                  </a:lnTo>
                  <a:lnTo>
                    <a:pt x="619" y="472"/>
                  </a:lnTo>
                  <a:lnTo>
                    <a:pt x="624" y="472"/>
                  </a:lnTo>
                  <a:lnTo>
                    <a:pt x="624" y="468"/>
                  </a:lnTo>
                  <a:lnTo>
                    <a:pt x="619" y="468"/>
                  </a:lnTo>
                  <a:lnTo>
                    <a:pt x="619" y="453"/>
                  </a:lnTo>
                  <a:lnTo>
                    <a:pt x="621" y="449"/>
                  </a:lnTo>
                  <a:lnTo>
                    <a:pt x="625" y="438"/>
                  </a:lnTo>
                  <a:lnTo>
                    <a:pt x="627" y="436"/>
                  </a:lnTo>
                  <a:lnTo>
                    <a:pt x="627" y="432"/>
                  </a:lnTo>
                  <a:lnTo>
                    <a:pt x="624" y="427"/>
                  </a:lnTo>
                  <a:lnTo>
                    <a:pt x="621" y="417"/>
                  </a:lnTo>
                  <a:lnTo>
                    <a:pt x="619" y="411"/>
                  </a:lnTo>
                  <a:lnTo>
                    <a:pt x="614" y="410"/>
                  </a:lnTo>
                  <a:lnTo>
                    <a:pt x="614" y="406"/>
                  </a:lnTo>
                  <a:lnTo>
                    <a:pt x="613" y="397"/>
                  </a:lnTo>
                  <a:lnTo>
                    <a:pt x="616" y="384"/>
                  </a:lnTo>
                  <a:lnTo>
                    <a:pt x="616" y="379"/>
                  </a:lnTo>
                  <a:lnTo>
                    <a:pt x="614" y="376"/>
                  </a:lnTo>
                  <a:lnTo>
                    <a:pt x="612" y="375"/>
                  </a:lnTo>
                  <a:lnTo>
                    <a:pt x="607" y="370"/>
                  </a:lnTo>
                  <a:lnTo>
                    <a:pt x="604" y="358"/>
                  </a:lnTo>
                  <a:lnTo>
                    <a:pt x="606" y="351"/>
                  </a:lnTo>
                  <a:lnTo>
                    <a:pt x="608" y="350"/>
                  </a:lnTo>
                  <a:lnTo>
                    <a:pt x="610" y="348"/>
                  </a:lnTo>
                  <a:lnTo>
                    <a:pt x="612" y="343"/>
                  </a:lnTo>
                  <a:lnTo>
                    <a:pt x="608" y="339"/>
                  </a:lnTo>
                  <a:lnTo>
                    <a:pt x="597" y="336"/>
                  </a:lnTo>
                  <a:lnTo>
                    <a:pt x="593" y="334"/>
                  </a:lnTo>
                  <a:lnTo>
                    <a:pt x="591" y="329"/>
                  </a:lnTo>
                  <a:lnTo>
                    <a:pt x="591" y="325"/>
                  </a:lnTo>
                  <a:lnTo>
                    <a:pt x="591" y="320"/>
                  </a:lnTo>
                  <a:lnTo>
                    <a:pt x="591" y="312"/>
                  </a:lnTo>
                  <a:lnTo>
                    <a:pt x="590" y="304"/>
                  </a:lnTo>
                  <a:lnTo>
                    <a:pt x="583" y="299"/>
                  </a:lnTo>
                  <a:lnTo>
                    <a:pt x="579" y="294"/>
                  </a:lnTo>
                  <a:lnTo>
                    <a:pt x="575" y="289"/>
                  </a:lnTo>
                  <a:lnTo>
                    <a:pt x="556" y="266"/>
                  </a:lnTo>
                  <a:lnTo>
                    <a:pt x="554" y="264"/>
                  </a:lnTo>
                  <a:lnTo>
                    <a:pt x="550" y="264"/>
                  </a:lnTo>
                  <a:lnTo>
                    <a:pt x="540" y="269"/>
                  </a:lnTo>
                  <a:lnTo>
                    <a:pt x="541" y="274"/>
                  </a:lnTo>
                  <a:lnTo>
                    <a:pt x="544" y="301"/>
                  </a:lnTo>
                  <a:lnTo>
                    <a:pt x="547" y="308"/>
                  </a:lnTo>
                  <a:lnTo>
                    <a:pt x="546" y="310"/>
                  </a:lnTo>
                  <a:lnTo>
                    <a:pt x="551" y="312"/>
                  </a:lnTo>
                  <a:lnTo>
                    <a:pt x="554" y="312"/>
                  </a:lnTo>
                  <a:lnTo>
                    <a:pt x="565" y="325"/>
                  </a:lnTo>
                  <a:lnTo>
                    <a:pt x="567" y="327"/>
                  </a:lnTo>
                  <a:lnTo>
                    <a:pt x="568" y="331"/>
                  </a:lnTo>
                  <a:lnTo>
                    <a:pt x="567" y="334"/>
                  </a:lnTo>
                  <a:lnTo>
                    <a:pt x="564" y="337"/>
                  </a:lnTo>
                  <a:lnTo>
                    <a:pt x="554" y="339"/>
                  </a:lnTo>
                  <a:lnTo>
                    <a:pt x="551" y="336"/>
                  </a:lnTo>
                  <a:lnTo>
                    <a:pt x="551" y="335"/>
                  </a:lnTo>
                  <a:lnTo>
                    <a:pt x="544" y="326"/>
                  </a:lnTo>
                  <a:lnTo>
                    <a:pt x="535" y="318"/>
                  </a:lnTo>
                  <a:lnTo>
                    <a:pt x="533" y="316"/>
                  </a:lnTo>
                  <a:lnTo>
                    <a:pt x="533" y="309"/>
                  </a:lnTo>
                  <a:lnTo>
                    <a:pt x="532" y="303"/>
                  </a:lnTo>
                  <a:lnTo>
                    <a:pt x="529" y="298"/>
                  </a:lnTo>
                  <a:lnTo>
                    <a:pt x="538" y="279"/>
                  </a:lnTo>
                  <a:lnTo>
                    <a:pt x="538" y="275"/>
                  </a:lnTo>
                  <a:lnTo>
                    <a:pt x="536" y="271"/>
                  </a:lnTo>
                  <a:lnTo>
                    <a:pt x="533" y="268"/>
                  </a:lnTo>
                  <a:lnTo>
                    <a:pt x="526" y="265"/>
                  </a:lnTo>
                  <a:lnTo>
                    <a:pt x="526" y="262"/>
                  </a:lnTo>
                  <a:lnTo>
                    <a:pt x="525" y="260"/>
                  </a:lnTo>
                  <a:lnTo>
                    <a:pt x="521" y="256"/>
                  </a:lnTo>
                  <a:lnTo>
                    <a:pt x="520" y="249"/>
                  </a:lnTo>
                  <a:lnTo>
                    <a:pt x="519" y="248"/>
                  </a:lnTo>
                  <a:lnTo>
                    <a:pt x="517" y="247"/>
                  </a:lnTo>
                  <a:lnTo>
                    <a:pt x="516" y="243"/>
                  </a:lnTo>
                  <a:lnTo>
                    <a:pt x="519" y="243"/>
                  </a:lnTo>
                  <a:lnTo>
                    <a:pt x="523" y="236"/>
                  </a:lnTo>
                  <a:lnTo>
                    <a:pt x="526" y="234"/>
                  </a:lnTo>
                  <a:lnTo>
                    <a:pt x="531" y="231"/>
                  </a:lnTo>
                  <a:lnTo>
                    <a:pt x="531" y="228"/>
                  </a:lnTo>
                  <a:lnTo>
                    <a:pt x="525" y="228"/>
                  </a:lnTo>
                  <a:lnTo>
                    <a:pt x="520" y="225"/>
                  </a:lnTo>
                  <a:lnTo>
                    <a:pt x="506" y="215"/>
                  </a:lnTo>
                  <a:lnTo>
                    <a:pt x="489" y="207"/>
                  </a:lnTo>
                  <a:lnTo>
                    <a:pt x="489" y="204"/>
                  </a:lnTo>
                  <a:lnTo>
                    <a:pt x="491" y="198"/>
                  </a:lnTo>
                  <a:lnTo>
                    <a:pt x="491" y="195"/>
                  </a:lnTo>
                  <a:lnTo>
                    <a:pt x="489" y="194"/>
                  </a:lnTo>
                  <a:lnTo>
                    <a:pt x="489" y="190"/>
                  </a:lnTo>
                  <a:lnTo>
                    <a:pt x="488" y="189"/>
                  </a:lnTo>
                  <a:lnTo>
                    <a:pt x="487" y="186"/>
                  </a:lnTo>
                  <a:lnTo>
                    <a:pt x="485" y="179"/>
                  </a:lnTo>
                  <a:lnTo>
                    <a:pt x="478" y="169"/>
                  </a:lnTo>
                  <a:lnTo>
                    <a:pt x="478" y="164"/>
                  </a:lnTo>
                  <a:lnTo>
                    <a:pt x="473" y="160"/>
                  </a:lnTo>
                  <a:lnTo>
                    <a:pt x="472" y="148"/>
                  </a:lnTo>
                  <a:lnTo>
                    <a:pt x="473" y="141"/>
                  </a:lnTo>
                  <a:lnTo>
                    <a:pt x="465" y="126"/>
                  </a:lnTo>
                  <a:lnTo>
                    <a:pt x="461" y="123"/>
                  </a:lnTo>
                  <a:lnTo>
                    <a:pt x="456" y="121"/>
                  </a:lnTo>
                  <a:lnTo>
                    <a:pt x="452" y="117"/>
                  </a:lnTo>
                  <a:lnTo>
                    <a:pt x="447" y="116"/>
                  </a:lnTo>
                  <a:lnTo>
                    <a:pt x="432" y="110"/>
                  </a:lnTo>
                  <a:lnTo>
                    <a:pt x="429" y="108"/>
                  </a:lnTo>
                  <a:lnTo>
                    <a:pt x="425" y="106"/>
                  </a:lnTo>
                  <a:lnTo>
                    <a:pt x="424" y="101"/>
                  </a:lnTo>
                  <a:lnTo>
                    <a:pt x="421" y="98"/>
                  </a:lnTo>
                  <a:lnTo>
                    <a:pt x="417" y="93"/>
                  </a:lnTo>
                  <a:lnTo>
                    <a:pt x="414" y="93"/>
                  </a:lnTo>
                  <a:lnTo>
                    <a:pt x="412" y="92"/>
                  </a:lnTo>
                  <a:lnTo>
                    <a:pt x="412" y="81"/>
                  </a:lnTo>
                  <a:lnTo>
                    <a:pt x="409" y="77"/>
                  </a:lnTo>
                  <a:lnTo>
                    <a:pt x="406" y="75"/>
                  </a:lnTo>
                  <a:lnTo>
                    <a:pt x="402" y="70"/>
                  </a:lnTo>
                  <a:lnTo>
                    <a:pt x="401" y="64"/>
                  </a:lnTo>
                  <a:lnTo>
                    <a:pt x="400" y="54"/>
                  </a:lnTo>
                  <a:lnTo>
                    <a:pt x="401" y="37"/>
                  </a:lnTo>
                  <a:lnTo>
                    <a:pt x="179" y="18"/>
                  </a:lnTo>
                  <a:lnTo>
                    <a:pt x="175" y="14"/>
                  </a:lnTo>
                  <a:lnTo>
                    <a:pt x="172" y="14"/>
                  </a:lnTo>
                  <a:lnTo>
                    <a:pt x="170" y="15"/>
                  </a:lnTo>
                  <a:lnTo>
                    <a:pt x="167" y="14"/>
                  </a:lnTo>
                  <a:lnTo>
                    <a:pt x="165" y="6"/>
                  </a:lnTo>
                  <a:lnTo>
                    <a:pt x="165" y="3"/>
                  </a:lnTo>
                  <a:lnTo>
                    <a:pt x="164" y="0"/>
                  </a:lnTo>
                  <a:lnTo>
                    <a:pt x="162" y="2"/>
                  </a:lnTo>
                  <a:lnTo>
                    <a:pt x="159" y="8"/>
                  </a:lnTo>
                  <a:lnTo>
                    <a:pt x="154" y="10"/>
                  </a:lnTo>
                  <a:lnTo>
                    <a:pt x="151" y="14"/>
                  </a:lnTo>
                  <a:lnTo>
                    <a:pt x="147" y="16"/>
                  </a:lnTo>
                  <a:lnTo>
                    <a:pt x="146" y="18"/>
                  </a:lnTo>
                  <a:lnTo>
                    <a:pt x="144" y="22"/>
                  </a:lnTo>
                  <a:lnTo>
                    <a:pt x="142" y="26"/>
                  </a:lnTo>
                  <a:lnTo>
                    <a:pt x="144" y="29"/>
                  </a:lnTo>
                  <a:lnTo>
                    <a:pt x="152" y="24"/>
                  </a:lnTo>
                  <a:lnTo>
                    <a:pt x="155" y="25"/>
                  </a:lnTo>
                  <a:lnTo>
                    <a:pt x="156" y="28"/>
                  </a:lnTo>
                  <a:lnTo>
                    <a:pt x="155" y="30"/>
                  </a:lnTo>
                  <a:lnTo>
                    <a:pt x="151" y="33"/>
                  </a:lnTo>
                  <a:lnTo>
                    <a:pt x="154" y="40"/>
                  </a:lnTo>
                  <a:lnTo>
                    <a:pt x="157" y="41"/>
                  </a:lnTo>
                  <a:lnTo>
                    <a:pt x="163" y="41"/>
                  </a:lnTo>
                  <a:lnTo>
                    <a:pt x="164" y="38"/>
                  </a:lnTo>
                  <a:lnTo>
                    <a:pt x="164" y="29"/>
                  </a:lnTo>
                  <a:lnTo>
                    <a:pt x="165" y="28"/>
                  </a:lnTo>
                  <a:lnTo>
                    <a:pt x="167" y="30"/>
                  </a:lnTo>
                  <a:lnTo>
                    <a:pt x="170" y="35"/>
                  </a:lnTo>
                  <a:lnTo>
                    <a:pt x="171" y="40"/>
                  </a:lnTo>
                  <a:lnTo>
                    <a:pt x="172" y="40"/>
                  </a:lnTo>
                  <a:lnTo>
                    <a:pt x="173" y="37"/>
                  </a:lnTo>
                  <a:lnTo>
                    <a:pt x="175" y="36"/>
                  </a:lnTo>
                  <a:lnTo>
                    <a:pt x="179" y="36"/>
                  </a:lnTo>
                  <a:lnTo>
                    <a:pt x="181" y="37"/>
                  </a:lnTo>
                  <a:lnTo>
                    <a:pt x="181" y="40"/>
                  </a:lnTo>
                  <a:lnTo>
                    <a:pt x="182" y="45"/>
                  </a:lnTo>
                  <a:lnTo>
                    <a:pt x="182" y="52"/>
                  </a:lnTo>
                  <a:lnTo>
                    <a:pt x="180" y="52"/>
                  </a:lnTo>
                  <a:lnTo>
                    <a:pt x="180" y="49"/>
                  </a:lnTo>
                  <a:lnTo>
                    <a:pt x="176" y="47"/>
                  </a:lnTo>
                  <a:lnTo>
                    <a:pt x="174" y="48"/>
                  </a:lnTo>
                  <a:lnTo>
                    <a:pt x="171" y="48"/>
                  </a:lnTo>
                  <a:lnTo>
                    <a:pt x="168" y="49"/>
                  </a:lnTo>
                  <a:lnTo>
                    <a:pt x="165" y="49"/>
                  </a:lnTo>
                  <a:lnTo>
                    <a:pt x="164" y="51"/>
                  </a:lnTo>
                  <a:lnTo>
                    <a:pt x="158" y="49"/>
                  </a:lnTo>
                  <a:lnTo>
                    <a:pt x="152" y="49"/>
                  </a:lnTo>
                  <a:lnTo>
                    <a:pt x="150" y="50"/>
                  </a:lnTo>
                  <a:lnTo>
                    <a:pt x="153" y="55"/>
                  </a:lnTo>
                  <a:lnTo>
                    <a:pt x="147" y="52"/>
                  </a:lnTo>
                  <a:lnTo>
                    <a:pt x="135" y="48"/>
                  </a:lnTo>
                  <a:lnTo>
                    <a:pt x="133" y="46"/>
                  </a:lnTo>
                  <a:lnTo>
                    <a:pt x="133" y="38"/>
                  </a:lnTo>
                  <a:lnTo>
                    <a:pt x="135" y="35"/>
                  </a:lnTo>
                  <a:lnTo>
                    <a:pt x="136" y="32"/>
                  </a:lnTo>
                  <a:lnTo>
                    <a:pt x="138" y="30"/>
                  </a:lnTo>
                  <a:lnTo>
                    <a:pt x="135" y="28"/>
                  </a:lnTo>
                  <a:lnTo>
                    <a:pt x="132" y="29"/>
                  </a:lnTo>
                  <a:lnTo>
                    <a:pt x="130" y="29"/>
                  </a:lnTo>
                  <a:lnTo>
                    <a:pt x="129" y="31"/>
                  </a:lnTo>
                  <a:lnTo>
                    <a:pt x="127" y="33"/>
                  </a:lnTo>
                  <a:lnTo>
                    <a:pt x="117" y="38"/>
                  </a:lnTo>
                  <a:lnTo>
                    <a:pt x="115" y="41"/>
                  </a:lnTo>
                  <a:lnTo>
                    <a:pt x="115" y="44"/>
                  </a:lnTo>
                  <a:lnTo>
                    <a:pt x="111" y="44"/>
                  </a:lnTo>
                  <a:lnTo>
                    <a:pt x="107" y="45"/>
                  </a:lnTo>
                  <a:lnTo>
                    <a:pt x="103" y="45"/>
                  </a:lnTo>
                  <a:lnTo>
                    <a:pt x="92" y="48"/>
                  </a:lnTo>
                  <a:lnTo>
                    <a:pt x="81" y="46"/>
                  </a:lnTo>
                  <a:lnTo>
                    <a:pt x="77" y="47"/>
                  </a:lnTo>
                  <a:lnTo>
                    <a:pt x="71" y="47"/>
                  </a:lnTo>
                  <a:lnTo>
                    <a:pt x="65" y="44"/>
                  </a:lnTo>
                  <a:lnTo>
                    <a:pt x="62" y="40"/>
                  </a:lnTo>
                  <a:lnTo>
                    <a:pt x="58" y="35"/>
                  </a:lnTo>
                  <a:lnTo>
                    <a:pt x="55" y="35"/>
                  </a:lnTo>
                  <a:lnTo>
                    <a:pt x="52" y="37"/>
                  </a:lnTo>
                  <a:lnTo>
                    <a:pt x="47" y="37"/>
                  </a:lnTo>
                  <a:lnTo>
                    <a:pt x="43" y="35"/>
                  </a:lnTo>
                  <a:lnTo>
                    <a:pt x="35" y="30"/>
                  </a:lnTo>
                  <a:lnTo>
                    <a:pt x="32" y="29"/>
                  </a:lnTo>
                  <a:lnTo>
                    <a:pt x="23" y="31"/>
                  </a:lnTo>
                  <a:lnTo>
                    <a:pt x="17" y="29"/>
                  </a:lnTo>
                  <a:lnTo>
                    <a:pt x="13" y="26"/>
                  </a:lnTo>
                  <a:lnTo>
                    <a:pt x="9" y="28"/>
                  </a:lnTo>
                  <a:lnTo>
                    <a:pt x="5" y="28"/>
                  </a:lnTo>
                  <a:lnTo>
                    <a:pt x="1" y="29"/>
                  </a:lnTo>
                  <a:lnTo>
                    <a:pt x="0" y="32"/>
                  </a:lnTo>
                  <a:lnTo>
                    <a:pt x="5" y="42"/>
                  </a:lnTo>
                  <a:lnTo>
                    <a:pt x="9" y="45"/>
                  </a:lnTo>
                  <a:lnTo>
                    <a:pt x="13" y="57"/>
                  </a:lnTo>
                  <a:lnTo>
                    <a:pt x="17" y="58"/>
                  </a:lnTo>
                  <a:lnTo>
                    <a:pt x="18" y="62"/>
                  </a:lnTo>
                  <a:lnTo>
                    <a:pt x="20" y="62"/>
                  </a:lnTo>
                  <a:lnTo>
                    <a:pt x="20" y="59"/>
                  </a:lnTo>
                  <a:lnTo>
                    <a:pt x="23" y="58"/>
                  </a:lnTo>
                  <a:lnTo>
                    <a:pt x="27" y="59"/>
                  </a:lnTo>
                  <a:lnTo>
                    <a:pt x="29" y="64"/>
                  </a:lnTo>
                  <a:lnTo>
                    <a:pt x="33" y="65"/>
                  </a:lnTo>
                  <a:lnTo>
                    <a:pt x="35" y="64"/>
                  </a:lnTo>
                  <a:lnTo>
                    <a:pt x="39" y="61"/>
                  </a:lnTo>
                  <a:lnTo>
                    <a:pt x="40" y="62"/>
                  </a:lnTo>
                  <a:lnTo>
                    <a:pt x="43" y="65"/>
                  </a:lnTo>
                  <a:lnTo>
                    <a:pt x="44" y="70"/>
                  </a:lnTo>
                  <a:lnTo>
                    <a:pt x="39" y="78"/>
                  </a:lnTo>
                  <a:lnTo>
                    <a:pt x="42" y="81"/>
                  </a:lnTo>
                  <a:lnTo>
                    <a:pt x="46" y="84"/>
                  </a:lnTo>
                  <a:lnTo>
                    <a:pt x="49" y="87"/>
                  </a:lnTo>
                  <a:lnTo>
                    <a:pt x="51" y="92"/>
                  </a:lnTo>
                  <a:lnTo>
                    <a:pt x="52" y="96"/>
                  </a:lnTo>
                  <a:lnTo>
                    <a:pt x="55" y="98"/>
                  </a:lnTo>
                  <a:lnTo>
                    <a:pt x="57" y="101"/>
                  </a:lnTo>
                  <a:lnTo>
                    <a:pt x="61" y="101"/>
                  </a:lnTo>
                  <a:lnTo>
                    <a:pt x="64" y="98"/>
                  </a:lnTo>
                  <a:lnTo>
                    <a:pt x="73" y="102"/>
                  </a:lnTo>
                  <a:lnTo>
                    <a:pt x="84" y="111"/>
                  </a:lnTo>
                  <a:lnTo>
                    <a:pt x="88" y="114"/>
                  </a:lnTo>
                  <a:lnTo>
                    <a:pt x="91" y="116"/>
                  </a:lnTo>
                  <a:lnTo>
                    <a:pt x="92" y="121"/>
                  </a:lnTo>
                  <a:lnTo>
                    <a:pt x="94" y="124"/>
                  </a:lnTo>
                  <a:lnTo>
                    <a:pt x="96" y="137"/>
                  </a:lnTo>
                  <a:lnTo>
                    <a:pt x="94" y="144"/>
                  </a:lnTo>
                  <a:lnTo>
                    <a:pt x="91" y="149"/>
                  </a:lnTo>
                  <a:lnTo>
                    <a:pt x="91" y="156"/>
                  </a:lnTo>
                  <a:lnTo>
                    <a:pt x="92" y="158"/>
                  </a:lnTo>
                  <a:lnTo>
                    <a:pt x="95" y="159"/>
                  </a:lnTo>
                  <a:lnTo>
                    <a:pt x="97" y="162"/>
                  </a:lnTo>
                  <a:lnTo>
                    <a:pt x="97" y="167"/>
                  </a:lnTo>
                  <a:lnTo>
                    <a:pt x="99" y="169"/>
                  </a:lnTo>
                  <a:lnTo>
                    <a:pt x="103" y="169"/>
                  </a:lnTo>
                  <a:lnTo>
                    <a:pt x="107" y="170"/>
                  </a:lnTo>
                  <a:lnTo>
                    <a:pt x="110" y="172"/>
                  </a:lnTo>
                  <a:lnTo>
                    <a:pt x="111" y="177"/>
                  </a:lnTo>
                  <a:lnTo>
                    <a:pt x="114" y="180"/>
                  </a:lnTo>
                  <a:lnTo>
                    <a:pt x="117" y="181"/>
                  </a:lnTo>
                  <a:lnTo>
                    <a:pt x="120" y="179"/>
                  </a:lnTo>
                  <a:lnTo>
                    <a:pt x="130" y="176"/>
                  </a:lnTo>
                  <a:lnTo>
                    <a:pt x="147" y="179"/>
                  </a:lnTo>
                  <a:lnTo>
                    <a:pt x="150" y="181"/>
                  </a:lnTo>
                  <a:lnTo>
                    <a:pt x="157" y="192"/>
                  </a:lnTo>
                  <a:lnTo>
                    <a:pt x="160" y="197"/>
                  </a:lnTo>
                  <a:lnTo>
                    <a:pt x="164" y="204"/>
                  </a:lnTo>
                  <a:lnTo>
                    <a:pt x="164" y="208"/>
                  </a:lnTo>
                  <a:lnTo>
                    <a:pt x="167" y="215"/>
                  </a:lnTo>
                  <a:lnTo>
                    <a:pt x="171" y="216"/>
                  </a:lnTo>
                  <a:lnTo>
                    <a:pt x="171" y="218"/>
                  </a:lnTo>
                  <a:lnTo>
                    <a:pt x="171" y="221"/>
                  </a:lnTo>
                  <a:lnTo>
                    <a:pt x="173" y="221"/>
                  </a:lnTo>
                  <a:lnTo>
                    <a:pt x="191" y="216"/>
                  </a:lnTo>
                  <a:lnTo>
                    <a:pt x="199" y="221"/>
                  </a:lnTo>
                  <a:lnTo>
                    <a:pt x="206" y="227"/>
                  </a:lnTo>
                  <a:lnTo>
                    <a:pt x="211" y="229"/>
                  </a:lnTo>
                  <a:lnTo>
                    <a:pt x="212" y="234"/>
                  </a:lnTo>
                  <a:lnTo>
                    <a:pt x="213" y="235"/>
                  </a:lnTo>
                  <a:lnTo>
                    <a:pt x="215" y="244"/>
                  </a:lnTo>
                  <a:lnTo>
                    <a:pt x="217" y="250"/>
                  </a:lnTo>
                  <a:lnTo>
                    <a:pt x="225" y="255"/>
                  </a:lnTo>
                  <a:lnTo>
                    <a:pt x="234" y="259"/>
                  </a:lnTo>
                  <a:lnTo>
                    <a:pt x="237" y="262"/>
                  </a:lnTo>
                  <a:lnTo>
                    <a:pt x="236" y="265"/>
                  </a:lnTo>
                  <a:lnTo>
                    <a:pt x="233" y="264"/>
                  </a:lnTo>
                  <a:lnTo>
                    <a:pt x="229" y="261"/>
                  </a:lnTo>
                  <a:lnTo>
                    <a:pt x="225" y="259"/>
                  </a:lnTo>
                  <a:lnTo>
                    <a:pt x="225" y="262"/>
                  </a:lnTo>
                  <a:lnTo>
                    <a:pt x="226" y="264"/>
                  </a:lnTo>
                  <a:lnTo>
                    <a:pt x="235" y="268"/>
                  </a:lnTo>
                  <a:lnTo>
                    <a:pt x="237" y="272"/>
                  </a:lnTo>
                  <a:lnTo>
                    <a:pt x="247" y="272"/>
                  </a:lnTo>
                  <a:lnTo>
                    <a:pt x="262" y="259"/>
                  </a:lnTo>
                  <a:lnTo>
                    <a:pt x="264" y="255"/>
                  </a:lnTo>
                  <a:lnTo>
                    <a:pt x="265" y="251"/>
                  </a:lnTo>
                  <a:lnTo>
                    <a:pt x="263" y="251"/>
                  </a:lnTo>
                  <a:lnTo>
                    <a:pt x="262" y="253"/>
                  </a:lnTo>
                  <a:lnTo>
                    <a:pt x="258" y="253"/>
                  </a:lnTo>
                  <a:lnTo>
                    <a:pt x="257" y="253"/>
                  </a:lnTo>
                  <a:lnTo>
                    <a:pt x="259" y="246"/>
                  </a:lnTo>
                  <a:lnTo>
                    <a:pt x="262" y="244"/>
                  </a:lnTo>
                  <a:lnTo>
                    <a:pt x="267" y="243"/>
                  </a:lnTo>
                  <a:lnTo>
                    <a:pt x="285" y="244"/>
                  </a:lnTo>
                  <a:lnTo>
                    <a:pt x="287" y="249"/>
                  </a:lnTo>
                  <a:lnTo>
                    <a:pt x="277" y="251"/>
                  </a:lnTo>
                  <a:lnTo>
                    <a:pt x="272" y="250"/>
                  </a:lnTo>
                  <a:lnTo>
                    <a:pt x="268" y="251"/>
                  </a:lnTo>
                  <a:lnTo>
                    <a:pt x="269" y="253"/>
                  </a:lnTo>
                  <a:lnTo>
                    <a:pt x="271" y="256"/>
                  </a:lnTo>
                  <a:lnTo>
                    <a:pt x="280" y="258"/>
                  </a:lnTo>
                  <a:lnTo>
                    <a:pt x="294" y="264"/>
                  </a:lnTo>
                  <a:lnTo>
                    <a:pt x="296" y="267"/>
                  </a:lnTo>
                  <a:lnTo>
                    <a:pt x="301" y="266"/>
                  </a:lnTo>
                  <a:lnTo>
                    <a:pt x="303" y="262"/>
                  </a:lnTo>
                  <a:lnTo>
                    <a:pt x="304" y="259"/>
                  </a:lnTo>
                  <a:lnTo>
                    <a:pt x="306" y="256"/>
                  </a:lnTo>
                  <a:lnTo>
                    <a:pt x="310" y="254"/>
                  </a:lnTo>
                  <a:lnTo>
                    <a:pt x="313" y="254"/>
                  </a:lnTo>
                  <a:lnTo>
                    <a:pt x="315" y="249"/>
                  </a:lnTo>
                  <a:lnTo>
                    <a:pt x="314" y="244"/>
                  </a:lnTo>
                  <a:lnTo>
                    <a:pt x="315" y="239"/>
                  </a:lnTo>
                  <a:lnTo>
                    <a:pt x="319" y="230"/>
                  </a:lnTo>
                  <a:lnTo>
                    <a:pt x="324" y="223"/>
                  </a:lnTo>
                  <a:lnTo>
                    <a:pt x="326" y="221"/>
                  </a:lnTo>
                  <a:lnTo>
                    <a:pt x="328" y="222"/>
                  </a:lnTo>
                  <a:lnTo>
                    <a:pt x="328" y="229"/>
                  </a:lnTo>
                  <a:lnTo>
                    <a:pt x="331" y="242"/>
                  </a:lnTo>
                  <a:lnTo>
                    <a:pt x="329" y="247"/>
                  </a:lnTo>
                  <a:lnTo>
                    <a:pt x="326" y="253"/>
                  </a:lnTo>
                  <a:lnTo>
                    <a:pt x="321" y="254"/>
                  </a:lnTo>
                  <a:lnTo>
                    <a:pt x="317" y="257"/>
                  </a:lnTo>
                  <a:lnTo>
                    <a:pt x="315" y="259"/>
                  </a:lnTo>
                  <a:lnTo>
                    <a:pt x="314" y="263"/>
                  </a:lnTo>
                  <a:lnTo>
                    <a:pt x="312" y="264"/>
                  </a:lnTo>
                  <a:lnTo>
                    <a:pt x="313" y="266"/>
                  </a:lnTo>
                  <a:lnTo>
                    <a:pt x="315" y="266"/>
                  </a:lnTo>
                  <a:lnTo>
                    <a:pt x="320" y="266"/>
                  </a:lnTo>
                  <a:lnTo>
                    <a:pt x="321" y="264"/>
                  </a:lnTo>
                  <a:lnTo>
                    <a:pt x="323" y="262"/>
                  </a:lnTo>
                  <a:lnTo>
                    <a:pt x="326" y="261"/>
                  </a:lnTo>
                  <a:lnTo>
                    <a:pt x="328" y="261"/>
                  </a:lnTo>
                  <a:lnTo>
                    <a:pt x="331" y="258"/>
                  </a:lnTo>
                  <a:lnTo>
                    <a:pt x="333" y="255"/>
                  </a:lnTo>
                  <a:lnTo>
                    <a:pt x="334" y="255"/>
                  </a:lnTo>
                  <a:lnTo>
                    <a:pt x="336" y="260"/>
                  </a:lnTo>
                  <a:lnTo>
                    <a:pt x="334" y="262"/>
                  </a:lnTo>
                  <a:lnTo>
                    <a:pt x="334" y="265"/>
                  </a:lnTo>
                  <a:lnTo>
                    <a:pt x="333" y="266"/>
                  </a:lnTo>
                  <a:lnTo>
                    <a:pt x="331" y="268"/>
                  </a:lnTo>
                  <a:lnTo>
                    <a:pt x="329" y="271"/>
                  </a:lnTo>
                  <a:lnTo>
                    <a:pt x="327" y="270"/>
                  </a:lnTo>
                  <a:lnTo>
                    <a:pt x="326" y="272"/>
                  </a:lnTo>
                  <a:lnTo>
                    <a:pt x="327" y="274"/>
                  </a:lnTo>
                  <a:lnTo>
                    <a:pt x="327" y="283"/>
                  </a:lnTo>
                  <a:lnTo>
                    <a:pt x="331" y="286"/>
                  </a:lnTo>
                  <a:lnTo>
                    <a:pt x="335" y="290"/>
                  </a:lnTo>
                  <a:lnTo>
                    <a:pt x="341" y="304"/>
                  </a:lnTo>
                  <a:lnTo>
                    <a:pt x="343" y="306"/>
                  </a:lnTo>
                  <a:lnTo>
                    <a:pt x="343" y="310"/>
                  </a:lnTo>
                  <a:lnTo>
                    <a:pt x="341" y="310"/>
                  </a:lnTo>
                  <a:lnTo>
                    <a:pt x="343" y="314"/>
                  </a:lnTo>
                  <a:lnTo>
                    <a:pt x="345" y="317"/>
                  </a:lnTo>
                  <a:lnTo>
                    <a:pt x="345" y="320"/>
                  </a:lnTo>
                  <a:lnTo>
                    <a:pt x="336" y="317"/>
                  </a:lnTo>
                  <a:lnTo>
                    <a:pt x="335" y="320"/>
                  </a:lnTo>
                  <a:lnTo>
                    <a:pt x="337" y="323"/>
                  </a:lnTo>
                  <a:lnTo>
                    <a:pt x="341" y="325"/>
                  </a:lnTo>
                  <a:lnTo>
                    <a:pt x="345" y="331"/>
                  </a:lnTo>
                  <a:lnTo>
                    <a:pt x="353" y="336"/>
                  </a:lnTo>
                  <a:lnTo>
                    <a:pt x="357" y="334"/>
                  </a:lnTo>
                  <a:lnTo>
                    <a:pt x="376" y="342"/>
                  </a:lnTo>
                  <a:lnTo>
                    <a:pt x="379" y="342"/>
                  </a:lnTo>
                  <a:lnTo>
                    <a:pt x="380" y="347"/>
                  </a:lnTo>
                  <a:lnTo>
                    <a:pt x="383" y="350"/>
                  </a:lnTo>
                  <a:lnTo>
                    <a:pt x="378" y="350"/>
                  </a:lnTo>
                  <a:lnTo>
                    <a:pt x="371" y="348"/>
                  </a:lnTo>
                  <a:lnTo>
                    <a:pt x="367" y="345"/>
                  </a:lnTo>
                  <a:lnTo>
                    <a:pt x="363" y="346"/>
                  </a:lnTo>
                  <a:lnTo>
                    <a:pt x="363" y="348"/>
                  </a:lnTo>
                  <a:lnTo>
                    <a:pt x="365" y="350"/>
                  </a:lnTo>
                  <a:lnTo>
                    <a:pt x="378" y="358"/>
                  </a:lnTo>
                  <a:lnTo>
                    <a:pt x="381" y="359"/>
                  </a:lnTo>
                  <a:lnTo>
                    <a:pt x="384" y="358"/>
                  </a:lnTo>
                  <a:lnTo>
                    <a:pt x="387" y="362"/>
                  </a:lnTo>
                  <a:lnTo>
                    <a:pt x="390" y="362"/>
                  </a:lnTo>
                  <a:lnTo>
                    <a:pt x="390" y="366"/>
                  </a:lnTo>
                  <a:lnTo>
                    <a:pt x="391" y="367"/>
                  </a:lnTo>
                  <a:lnTo>
                    <a:pt x="397" y="374"/>
                  </a:lnTo>
                  <a:lnTo>
                    <a:pt x="398" y="374"/>
                  </a:lnTo>
                  <a:lnTo>
                    <a:pt x="400" y="371"/>
                  </a:lnTo>
                  <a:lnTo>
                    <a:pt x="401" y="370"/>
                  </a:lnTo>
                  <a:lnTo>
                    <a:pt x="404" y="370"/>
                  </a:lnTo>
                  <a:lnTo>
                    <a:pt x="407" y="370"/>
                  </a:lnTo>
                  <a:lnTo>
                    <a:pt x="409" y="372"/>
                  </a:lnTo>
                  <a:lnTo>
                    <a:pt x="407" y="375"/>
                  </a:lnTo>
                  <a:lnTo>
                    <a:pt x="407" y="378"/>
                  </a:lnTo>
                  <a:lnTo>
                    <a:pt x="410" y="380"/>
                  </a:lnTo>
                  <a:lnTo>
                    <a:pt x="414" y="382"/>
                  </a:lnTo>
                  <a:lnTo>
                    <a:pt x="427" y="388"/>
                  </a:lnTo>
                  <a:lnTo>
                    <a:pt x="433" y="383"/>
                  </a:lnTo>
                  <a:lnTo>
                    <a:pt x="436" y="383"/>
                  </a:lnTo>
                  <a:lnTo>
                    <a:pt x="440" y="386"/>
                  </a:lnTo>
                  <a:lnTo>
                    <a:pt x="447" y="397"/>
                  </a:lnTo>
                  <a:lnTo>
                    <a:pt x="457" y="420"/>
                  </a:lnTo>
                  <a:lnTo>
                    <a:pt x="459" y="423"/>
                  </a:lnTo>
                  <a:lnTo>
                    <a:pt x="463" y="423"/>
                  </a:lnTo>
                  <a:lnTo>
                    <a:pt x="467" y="412"/>
                  </a:lnTo>
                  <a:lnTo>
                    <a:pt x="469" y="417"/>
                  </a:lnTo>
                  <a:lnTo>
                    <a:pt x="470" y="420"/>
                  </a:lnTo>
                  <a:lnTo>
                    <a:pt x="468" y="423"/>
                  </a:lnTo>
                  <a:lnTo>
                    <a:pt x="467" y="428"/>
                  </a:lnTo>
                  <a:lnTo>
                    <a:pt x="476" y="443"/>
                  </a:lnTo>
                  <a:lnTo>
                    <a:pt x="480" y="449"/>
                  </a:lnTo>
                  <a:lnTo>
                    <a:pt x="480" y="452"/>
                  </a:lnTo>
                  <a:lnTo>
                    <a:pt x="480" y="453"/>
                  </a:lnTo>
                  <a:lnTo>
                    <a:pt x="478" y="455"/>
                  </a:lnTo>
                  <a:lnTo>
                    <a:pt x="477" y="463"/>
                  </a:lnTo>
                  <a:lnTo>
                    <a:pt x="479" y="469"/>
                  </a:lnTo>
                  <a:lnTo>
                    <a:pt x="481" y="484"/>
                  </a:lnTo>
                  <a:lnTo>
                    <a:pt x="483" y="485"/>
                  </a:lnTo>
                  <a:lnTo>
                    <a:pt x="485" y="495"/>
                  </a:lnTo>
                  <a:lnTo>
                    <a:pt x="483" y="500"/>
                  </a:lnTo>
                  <a:lnTo>
                    <a:pt x="483" y="502"/>
                  </a:lnTo>
                  <a:lnTo>
                    <a:pt x="481" y="509"/>
                  </a:lnTo>
                  <a:lnTo>
                    <a:pt x="481" y="520"/>
                  </a:lnTo>
                  <a:lnTo>
                    <a:pt x="483" y="525"/>
                  </a:lnTo>
                  <a:lnTo>
                    <a:pt x="486" y="524"/>
                  </a:lnTo>
                  <a:lnTo>
                    <a:pt x="486" y="520"/>
                  </a:lnTo>
                  <a:lnTo>
                    <a:pt x="487" y="517"/>
                  </a:lnTo>
                  <a:lnTo>
                    <a:pt x="487" y="513"/>
                  </a:lnTo>
                  <a:lnTo>
                    <a:pt x="489" y="509"/>
                  </a:lnTo>
                  <a:lnTo>
                    <a:pt x="489" y="485"/>
                  </a:lnTo>
                  <a:lnTo>
                    <a:pt x="491" y="482"/>
                  </a:lnTo>
                  <a:lnTo>
                    <a:pt x="491" y="479"/>
                  </a:lnTo>
                  <a:lnTo>
                    <a:pt x="492" y="474"/>
                  </a:lnTo>
                  <a:lnTo>
                    <a:pt x="495" y="474"/>
                  </a:lnTo>
                  <a:lnTo>
                    <a:pt x="495" y="476"/>
                  </a:lnTo>
                  <a:lnTo>
                    <a:pt x="495" y="479"/>
                  </a:lnTo>
                  <a:lnTo>
                    <a:pt x="495" y="482"/>
                  </a:lnTo>
                  <a:lnTo>
                    <a:pt x="494" y="487"/>
                  </a:lnTo>
                  <a:lnTo>
                    <a:pt x="495" y="492"/>
                  </a:lnTo>
                  <a:lnTo>
                    <a:pt x="495" y="495"/>
                  </a:lnTo>
                  <a:lnTo>
                    <a:pt x="493" y="504"/>
                  </a:lnTo>
                  <a:lnTo>
                    <a:pt x="494" y="506"/>
                  </a:lnTo>
                  <a:lnTo>
                    <a:pt x="495" y="508"/>
                  </a:lnTo>
                  <a:lnTo>
                    <a:pt x="495" y="514"/>
                  </a:lnTo>
                  <a:lnTo>
                    <a:pt x="492" y="516"/>
                  </a:lnTo>
                  <a:lnTo>
                    <a:pt x="492" y="520"/>
                  </a:lnTo>
                  <a:lnTo>
                    <a:pt x="487" y="538"/>
                  </a:lnTo>
                  <a:lnTo>
                    <a:pt x="487" y="541"/>
                  </a:lnTo>
                  <a:lnTo>
                    <a:pt x="494" y="541"/>
                  </a:lnTo>
                  <a:lnTo>
                    <a:pt x="496" y="543"/>
                  </a:lnTo>
                  <a:lnTo>
                    <a:pt x="490" y="545"/>
                  </a:lnTo>
                  <a:lnTo>
                    <a:pt x="487" y="545"/>
                  </a:lnTo>
                  <a:lnTo>
                    <a:pt x="486" y="547"/>
                  </a:lnTo>
                  <a:lnTo>
                    <a:pt x="485" y="548"/>
                  </a:lnTo>
                  <a:lnTo>
                    <a:pt x="483" y="550"/>
                  </a:lnTo>
                  <a:lnTo>
                    <a:pt x="481" y="551"/>
                  </a:lnTo>
                  <a:lnTo>
                    <a:pt x="481" y="554"/>
                  </a:lnTo>
                  <a:lnTo>
                    <a:pt x="485" y="554"/>
                  </a:lnTo>
                  <a:lnTo>
                    <a:pt x="485" y="558"/>
                  </a:lnTo>
                  <a:lnTo>
                    <a:pt x="482" y="563"/>
                  </a:lnTo>
                  <a:lnTo>
                    <a:pt x="481" y="566"/>
                  </a:lnTo>
                  <a:lnTo>
                    <a:pt x="479" y="568"/>
                  </a:lnTo>
                  <a:lnTo>
                    <a:pt x="480" y="571"/>
                  </a:lnTo>
                  <a:lnTo>
                    <a:pt x="478" y="572"/>
                  </a:lnTo>
                  <a:lnTo>
                    <a:pt x="478" y="574"/>
                  </a:lnTo>
                  <a:lnTo>
                    <a:pt x="480" y="575"/>
                  </a:lnTo>
                  <a:lnTo>
                    <a:pt x="481" y="577"/>
                  </a:lnTo>
                  <a:lnTo>
                    <a:pt x="480" y="583"/>
                  </a:lnTo>
                  <a:lnTo>
                    <a:pt x="478" y="585"/>
                  </a:lnTo>
                  <a:lnTo>
                    <a:pt x="478" y="590"/>
                  </a:lnTo>
                  <a:lnTo>
                    <a:pt x="474" y="596"/>
                  </a:lnTo>
                  <a:lnTo>
                    <a:pt x="468" y="600"/>
                  </a:lnTo>
                  <a:lnTo>
                    <a:pt x="468" y="605"/>
                  </a:lnTo>
                  <a:lnTo>
                    <a:pt x="470" y="607"/>
                  </a:lnTo>
                  <a:lnTo>
                    <a:pt x="465" y="614"/>
                  </a:lnTo>
                  <a:lnTo>
                    <a:pt x="463" y="623"/>
                  </a:lnTo>
                  <a:lnTo>
                    <a:pt x="464" y="625"/>
                  </a:lnTo>
                  <a:lnTo>
                    <a:pt x="463" y="627"/>
                  </a:lnTo>
                  <a:lnTo>
                    <a:pt x="463" y="630"/>
                  </a:lnTo>
                  <a:lnTo>
                    <a:pt x="463" y="633"/>
                  </a:lnTo>
                  <a:lnTo>
                    <a:pt x="463" y="635"/>
                  </a:lnTo>
                  <a:lnTo>
                    <a:pt x="459" y="646"/>
                  </a:lnTo>
                  <a:lnTo>
                    <a:pt x="457" y="650"/>
                  </a:lnTo>
                  <a:lnTo>
                    <a:pt x="456" y="653"/>
                  </a:lnTo>
                  <a:lnTo>
                    <a:pt x="456" y="656"/>
                  </a:lnTo>
                  <a:lnTo>
                    <a:pt x="457" y="665"/>
                  </a:lnTo>
                  <a:lnTo>
                    <a:pt x="460" y="664"/>
                  </a:lnTo>
                  <a:lnTo>
                    <a:pt x="460" y="662"/>
                  </a:lnTo>
                  <a:lnTo>
                    <a:pt x="463" y="661"/>
                  </a:lnTo>
                  <a:lnTo>
                    <a:pt x="464" y="659"/>
                  </a:lnTo>
                  <a:lnTo>
                    <a:pt x="464" y="657"/>
                  </a:lnTo>
                  <a:lnTo>
                    <a:pt x="463" y="655"/>
                  </a:lnTo>
                  <a:lnTo>
                    <a:pt x="463" y="652"/>
                  </a:lnTo>
                  <a:lnTo>
                    <a:pt x="464" y="650"/>
                  </a:lnTo>
                  <a:lnTo>
                    <a:pt x="467" y="647"/>
                  </a:lnTo>
                  <a:lnTo>
                    <a:pt x="467" y="643"/>
                  </a:lnTo>
                  <a:lnTo>
                    <a:pt x="468" y="639"/>
                  </a:lnTo>
                  <a:lnTo>
                    <a:pt x="470" y="633"/>
                  </a:lnTo>
                  <a:lnTo>
                    <a:pt x="472" y="631"/>
                  </a:lnTo>
                  <a:lnTo>
                    <a:pt x="474" y="633"/>
                  </a:lnTo>
                  <a:lnTo>
                    <a:pt x="474" y="638"/>
                  </a:lnTo>
                  <a:lnTo>
                    <a:pt x="472" y="641"/>
                  </a:lnTo>
                  <a:lnTo>
                    <a:pt x="473" y="644"/>
                  </a:lnTo>
                  <a:lnTo>
                    <a:pt x="475" y="646"/>
                  </a:lnTo>
                  <a:lnTo>
                    <a:pt x="473" y="648"/>
                  </a:lnTo>
                  <a:lnTo>
                    <a:pt x="475" y="650"/>
                  </a:lnTo>
                  <a:lnTo>
                    <a:pt x="472" y="650"/>
                  </a:lnTo>
                  <a:lnTo>
                    <a:pt x="470" y="651"/>
                  </a:lnTo>
                  <a:lnTo>
                    <a:pt x="471" y="655"/>
                  </a:lnTo>
                  <a:lnTo>
                    <a:pt x="471" y="657"/>
                  </a:lnTo>
                  <a:lnTo>
                    <a:pt x="468" y="660"/>
                  </a:lnTo>
                  <a:lnTo>
                    <a:pt x="468" y="662"/>
                  </a:lnTo>
                  <a:lnTo>
                    <a:pt x="467" y="664"/>
                  </a:lnTo>
                  <a:lnTo>
                    <a:pt x="467" y="666"/>
                  </a:lnTo>
                  <a:lnTo>
                    <a:pt x="468" y="670"/>
                  </a:lnTo>
                  <a:lnTo>
                    <a:pt x="470" y="673"/>
                  </a:lnTo>
                  <a:lnTo>
                    <a:pt x="467" y="680"/>
                  </a:lnTo>
                  <a:lnTo>
                    <a:pt x="469" y="682"/>
                  </a:lnTo>
                  <a:lnTo>
                    <a:pt x="471" y="686"/>
                  </a:lnTo>
                  <a:lnTo>
                    <a:pt x="472" y="686"/>
                  </a:lnTo>
                  <a:lnTo>
                    <a:pt x="473" y="690"/>
                  </a:lnTo>
                  <a:lnTo>
                    <a:pt x="473" y="694"/>
                  </a:lnTo>
                  <a:lnTo>
                    <a:pt x="478" y="692"/>
                  </a:lnTo>
                  <a:lnTo>
                    <a:pt x="479" y="690"/>
                  </a:lnTo>
                  <a:lnTo>
                    <a:pt x="479" y="686"/>
                  </a:lnTo>
                  <a:lnTo>
                    <a:pt x="478" y="682"/>
                  </a:lnTo>
                  <a:lnTo>
                    <a:pt x="478" y="670"/>
                  </a:lnTo>
                  <a:lnTo>
                    <a:pt x="477" y="665"/>
                  </a:lnTo>
                  <a:lnTo>
                    <a:pt x="481" y="665"/>
                  </a:lnTo>
                  <a:lnTo>
                    <a:pt x="485" y="666"/>
                  </a:lnTo>
                  <a:lnTo>
                    <a:pt x="485" y="667"/>
                  </a:lnTo>
                  <a:lnTo>
                    <a:pt x="481" y="668"/>
                  </a:lnTo>
                  <a:lnTo>
                    <a:pt x="481" y="672"/>
                  </a:lnTo>
                  <a:lnTo>
                    <a:pt x="483" y="673"/>
                  </a:lnTo>
                  <a:lnTo>
                    <a:pt x="485" y="676"/>
                  </a:lnTo>
                  <a:lnTo>
                    <a:pt x="485" y="680"/>
                  </a:lnTo>
                  <a:lnTo>
                    <a:pt x="485" y="683"/>
                  </a:lnTo>
                  <a:lnTo>
                    <a:pt x="485" y="686"/>
                  </a:lnTo>
                  <a:lnTo>
                    <a:pt x="488" y="688"/>
                  </a:lnTo>
                  <a:lnTo>
                    <a:pt x="491" y="686"/>
                  </a:lnTo>
                  <a:lnTo>
                    <a:pt x="493" y="684"/>
                  </a:lnTo>
                  <a:lnTo>
                    <a:pt x="494" y="683"/>
                  </a:lnTo>
                  <a:lnTo>
                    <a:pt x="495" y="682"/>
                  </a:lnTo>
                  <a:lnTo>
                    <a:pt x="492" y="677"/>
                  </a:lnTo>
                  <a:lnTo>
                    <a:pt x="491" y="669"/>
                  </a:lnTo>
                  <a:lnTo>
                    <a:pt x="491" y="663"/>
                  </a:lnTo>
                  <a:lnTo>
                    <a:pt x="489" y="659"/>
                  </a:lnTo>
                  <a:lnTo>
                    <a:pt x="490" y="655"/>
                  </a:lnTo>
                  <a:lnTo>
                    <a:pt x="492" y="655"/>
                  </a:lnTo>
                  <a:lnTo>
                    <a:pt x="494" y="658"/>
                  </a:lnTo>
                  <a:lnTo>
                    <a:pt x="494" y="668"/>
                  </a:lnTo>
                  <a:lnTo>
                    <a:pt x="508" y="698"/>
                  </a:lnTo>
                  <a:lnTo>
                    <a:pt x="512" y="700"/>
                  </a:lnTo>
                  <a:lnTo>
                    <a:pt x="514" y="708"/>
                  </a:lnTo>
                  <a:lnTo>
                    <a:pt x="514" y="730"/>
                  </a:lnTo>
                  <a:lnTo>
                    <a:pt x="517" y="731"/>
                  </a:lnTo>
                  <a:lnTo>
                    <a:pt x="520" y="731"/>
                  </a:lnTo>
                  <a:lnTo>
                    <a:pt x="524" y="733"/>
                  </a:lnTo>
                  <a:lnTo>
                    <a:pt x="526" y="731"/>
                  </a:lnTo>
                  <a:lnTo>
                    <a:pt x="523" y="730"/>
                  </a:lnTo>
                  <a:lnTo>
                    <a:pt x="521" y="726"/>
                  </a:lnTo>
                  <a:lnTo>
                    <a:pt x="518" y="723"/>
                  </a:lnTo>
                  <a:lnTo>
                    <a:pt x="519" y="720"/>
                  </a:lnTo>
                  <a:lnTo>
                    <a:pt x="518" y="717"/>
                  </a:lnTo>
                  <a:lnTo>
                    <a:pt x="518" y="715"/>
                  </a:lnTo>
                  <a:lnTo>
                    <a:pt x="521" y="714"/>
                  </a:lnTo>
                  <a:lnTo>
                    <a:pt x="522" y="716"/>
                  </a:lnTo>
                  <a:lnTo>
                    <a:pt x="523" y="718"/>
                  </a:lnTo>
                  <a:lnTo>
                    <a:pt x="521" y="719"/>
                  </a:lnTo>
                  <a:lnTo>
                    <a:pt x="521" y="722"/>
                  </a:lnTo>
                  <a:lnTo>
                    <a:pt x="523" y="723"/>
                  </a:lnTo>
                  <a:lnTo>
                    <a:pt x="529" y="723"/>
                  </a:lnTo>
                  <a:lnTo>
                    <a:pt x="530" y="722"/>
                  </a:lnTo>
                  <a:lnTo>
                    <a:pt x="533" y="722"/>
                  </a:lnTo>
                  <a:lnTo>
                    <a:pt x="535" y="725"/>
                  </a:lnTo>
                  <a:lnTo>
                    <a:pt x="538" y="725"/>
                  </a:lnTo>
                  <a:lnTo>
                    <a:pt x="540" y="722"/>
                  </a:lnTo>
                  <a:lnTo>
                    <a:pt x="538" y="721"/>
                  </a:lnTo>
                  <a:lnTo>
                    <a:pt x="538" y="719"/>
                  </a:lnTo>
                  <a:lnTo>
                    <a:pt x="539" y="716"/>
                  </a:lnTo>
                  <a:lnTo>
                    <a:pt x="537" y="714"/>
                  </a:lnTo>
                  <a:lnTo>
                    <a:pt x="540" y="713"/>
                  </a:lnTo>
                  <a:lnTo>
                    <a:pt x="541" y="714"/>
                  </a:lnTo>
                  <a:lnTo>
                    <a:pt x="545" y="717"/>
                  </a:lnTo>
                  <a:lnTo>
                    <a:pt x="545" y="722"/>
                  </a:lnTo>
                  <a:lnTo>
                    <a:pt x="551" y="743"/>
                  </a:lnTo>
                  <a:lnTo>
                    <a:pt x="555" y="74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76" name="Freeform 7"/>
            <p:cNvSpPr>
              <a:spLocks/>
            </p:cNvSpPr>
            <p:nvPr/>
          </p:nvSpPr>
          <p:spPr bwMode="auto">
            <a:xfrm>
              <a:off x="5230259" y="6163057"/>
              <a:ext cx="61615" cy="67764"/>
            </a:xfrm>
            <a:custGeom>
              <a:avLst/>
              <a:gdLst/>
              <a:ahLst/>
              <a:cxnLst>
                <a:cxn ang="0">
                  <a:pos x="10" y="87"/>
                </a:cxn>
                <a:cxn ang="0">
                  <a:pos x="7" y="76"/>
                </a:cxn>
                <a:cxn ang="0">
                  <a:pos x="7" y="71"/>
                </a:cxn>
                <a:cxn ang="0">
                  <a:pos x="4" y="69"/>
                </a:cxn>
                <a:cxn ang="0">
                  <a:pos x="2" y="64"/>
                </a:cxn>
                <a:cxn ang="0">
                  <a:pos x="2" y="61"/>
                </a:cxn>
                <a:cxn ang="0">
                  <a:pos x="0" y="54"/>
                </a:cxn>
                <a:cxn ang="0">
                  <a:pos x="0" y="47"/>
                </a:cxn>
                <a:cxn ang="0">
                  <a:pos x="4" y="45"/>
                </a:cxn>
                <a:cxn ang="0">
                  <a:pos x="8" y="42"/>
                </a:cxn>
                <a:cxn ang="0">
                  <a:pos x="12" y="40"/>
                </a:cxn>
                <a:cxn ang="0">
                  <a:pos x="18" y="35"/>
                </a:cxn>
                <a:cxn ang="0">
                  <a:pos x="20" y="31"/>
                </a:cxn>
                <a:cxn ang="0">
                  <a:pos x="24" y="27"/>
                </a:cxn>
                <a:cxn ang="0">
                  <a:pos x="22" y="21"/>
                </a:cxn>
                <a:cxn ang="0">
                  <a:pos x="27" y="20"/>
                </a:cxn>
                <a:cxn ang="0">
                  <a:pos x="32" y="20"/>
                </a:cxn>
                <a:cxn ang="0">
                  <a:pos x="30" y="15"/>
                </a:cxn>
                <a:cxn ang="0">
                  <a:pos x="32" y="9"/>
                </a:cxn>
                <a:cxn ang="0">
                  <a:pos x="35" y="5"/>
                </a:cxn>
                <a:cxn ang="0">
                  <a:pos x="40" y="0"/>
                </a:cxn>
                <a:cxn ang="0">
                  <a:pos x="40" y="4"/>
                </a:cxn>
                <a:cxn ang="0">
                  <a:pos x="40" y="9"/>
                </a:cxn>
                <a:cxn ang="0">
                  <a:pos x="41" y="12"/>
                </a:cxn>
                <a:cxn ang="0">
                  <a:pos x="47" y="16"/>
                </a:cxn>
                <a:cxn ang="0">
                  <a:pos x="51" y="20"/>
                </a:cxn>
                <a:cxn ang="0">
                  <a:pos x="54" y="27"/>
                </a:cxn>
                <a:cxn ang="0">
                  <a:pos x="55" y="34"/>
                </a:cxn>
                <a:cxn ang="0">
                  <a:pos x="58" y="36"/>
                </a:cxn>
                <a:cxn ang="0">
                  <a:pos x="67" y="45"/>
                </a:cxn>
                <a:cxn ang="0">
                  <a:pos x="69" y="48"/>
                </a:cxn>
                <a:cxn ang="0">
                  <a:pos x="69" y="55"/>
                </a:cxn>
                <a:cxn ang="0">
                  <a:pos x="69" y="59"/>
                </a:cxn>
                <a:cxn ang="0">
                  <a:pos x="73" y="68"/>
                </a:cxn>
                <a:cxn ang="0">
                  <a:pos x="69" y="72"/>
                </a:cxn>
                <a:cxn ang="0">
                  <a:pos x="72" y="77"/>
                </a:cxn>
                <a:cxn ang="0">
                  <a:pos x="73" y="82"/>
                </a:cxn>
                <a:cxn ang="0">
                  <a:pos x="72" y="86"/>
                </a:cxn>
                <a:cxn ang="0">
                  <a:pos x="72" y="91"/>
                </a:cxn>
                <a:cxn ang="0">
                  <a:pos x="66" y="93"/>
                </a:cxn>
                <a:cxn ang="0">
                  <a:pos x="60" y="93"/>
                </a:cxn>
                <a:cxn ang="0">
                  <a:pos x="50" y="94"/>
                </a:cxn>
                <a:cxn ang="0">
                  <a:pos x="40" y="91"/>
                </a:cxn>
                <a:cxn ang="0">
                  <a:pos x="27" y="92"/>
                </a:cxn>
                <a:cxn ang="0">
                  <a:pos x="20" y="91"/>
                </a:cxn>
                <a:cxn ang="0">
                  <a:pos x="13" y="88"/>
                </a:cxn>
              </a:cxnLst>
              <a:rect l="0" t="0" r="r" b="b"/>
              <a:pathLst>
                <a:path w="75" h="97">
                  <a:moveTo>
                    <a:pt x="13" y="88"/>
                  </a:moveTo>
                  <a:lnTo>
                    <a:pt x="10" y="87"/>
                  </a:lnTo>
                  <a:lnTo>
                    <a:pt x="10" y="84"/>
                  </a:lnTo>
                  <a:lnTo>
                    <a:pt x="7" y="76"/>
                  </a:lnTo>
                  <a:lnTo>
                    <a:pt x="9" y="73"/>
                  </a:lnTo>
                  <a:lnTo>
                    <a:pt x="7" y="71"/>
                  </a:lnTo>
                  <a:lnTo>
                    <a:pt x="6" y="70"/>
                  </a:lnTo>
                  <a:lnTo>
                    <a:pt x="4" y="69"/>
                  </a:lnTo>
                  <a:lnTo>
                    <a:pt x="2" y="68"/>
                  </a:lnTo>
                  <a:lnTo>
                    <a:pt x="2" y="64"/>
                  </a:lnTo>
                  <a:lnTo>
                    <a:pt x="0" y="62"/>
                  </a:lnTo>
                  <a:lnTo>
                    <a:pt x="2" y="61"/>
                  </a:lnTo>
                  <a:lnTo>
                    <a:pt x="2" y="56"/>
                  </a:lnTo>
                  <a:lnTo>
                    <a:pt x="0" y="54"/>
                  </a:lnTo>
                  <a:lnTo>
                    <a:pt x="0" y="49"/>
                  </a:lnTo>
                  <a:lnTo>
                    <a:pt x="0" y="47"/>
                  </a:lnTo>
                  <a:lnTo>
                    <a:pt x="2" y="46"/>
                  </a:lnTo>
                  <a:lnTo>
                    <a:pt x="4" y="45"/>
                  </a:lnTo>
                  <a:lnTo>
                    <a:pt x="5" y="42"/>
                  </a:lnTo>
                  <a:lnTo>
                    <a:pt x="8" y="42"/>
                  </a:lnTo>
                  <a:lnTo>
                    <a:pt x="10" y="42"/>
                  </a:lnTo>
                  <a:lnTo>
                    <a:pt x="12" y="40"/>
                  </a:lnTo>
                  <a:lnTo>
                    <a:pt x="14" y="38"/>
                  </a:lnTo>
                  <a:lnTo>
                    <a:pt x="18" y="35"/>
                  </a:lnTo>
                  <a:lnTo>
                    <a:pt x="20" y="34"/>
                  </a:lnTo>
                  <a:lnTo>
                    <a:pt x="20" y="31"/>
                  </a:lnTo>
                  <a:lnTo>
                    <a:pt x="21" y="29"/>
                  </a:lnTo>
                  <a:lnTo>
                    <a:pt x="24" y="27"/>
                  </a:lnTo>
                  <a:lnTo>
                    <a:pt x="23" y="24"/>
                  </a:lnTo>
                  <a:lnTo>
                    <a:pt x="22" y="21"/>
                  </a:lnTo>
                  <a:lnTo>
                    <a:pt x="24" y="19"/>
                  </a:lnTo>
                  <a:lnTo>
                    <a:pt x="27" y="20"/>
                  </a:lnTo>
                  <a:lnTo>
                    <a:pt x="28" y="20"/>
                  </a:lnTo>
                  <a:lnTo>
                    <a:pt x="32" y="20"/>
                  </a:lnTo>
                  <a:lnTo>
                    <a:pt x="32" y="17"/>
                  </a:lnTo>
                  <a:lnTo>
                    <a:pt x="30" y="15"/>
                  </a:lnTo>
                  <a:lnTo>
                    <a:pt x="32" y="12"/>
                  </a:lnTo>
                  <a:lnTo>
                    <a:pt x="32" y="9"/>
                  </a:lnTo>
                  <a:lnTo>
                    <a:pt x="34" y="6"/>
                  </a:lnTo>
                  <a:lnTo>
                    <a:pt x="35" y="5"/>
                  </a:lnTo>
                  <a:lnTo>
                    <a:pt x="36" y="2"/>
                  </a:lnTo>
                  <a:lnTo>
                    <a:pt x="40" y="0"/>
                  </a:lnTo>
                  <a:lnTo>
                    <a:pt x="41" y="2"/>
                  </a:lnTo>
                  <a:lnTo>
                    <a:pt x="40" y="4"/>
                  </a:lnTo>
                  <a:lnTo>
                    <a:pt x="40" y="6"/>
                  </a:lnTo>
                  <a:lnTo>
                    <a:pt x="40" y="9"/>
                  </a:lnTo>
                  <a:lnTo>
                    <a:pt x="40" y="11"/>
                  </a:lnTo>
                  <a:lnTo>
                    <a:pt x="41" y="12"/>
                  </a:lnTo>
                  <a:lnTo>
                    <a:pt x="45" y="15"/>
                  </a:lnTo>
                  <a:lnTo>
                    <a:pt x="47" y="16"/>
                  </a:lnTo>
                  <a:lnTo>
                    <a:pt x="50" y="16"/>
                  </a:lnTo>
                  <a:lnTo>
                    <a:pt x="51" y="20"/>
                  </a:lnTo>
                  <a:lnTo>
                    <a:pt x="55" y="24"/>
                  </a:lnTo>
                  <a:lnTo>
                    <a:pt x="54" y="27"/>
                  </a:lnTo>
                  <a:lnTo>
                    <a:pt x="53" y="31"/>
                  </a:lnTo>
                  <a:lnTo>
                    <a:pt x="55" y="34"/>
                  </a:lnTo>
                  <a:lnTo>
                    <a:pt x="56" y="35"/>
                  </a:lnTo>
                  <a:lnTo>
                    <a:pt x="58" y="36"/>
                  </a:lnTo>
                  <a:lnTo>
                    <a:pt x="64" y="40"/>
                  </a:lnTo>
                  <a:lnTo>
                    <a:pt x="67" y="45"/>
                  </a:lnTo>
                  <a:lnTo>
                    <a:pt x="69" y="46"/>
                  </a:lnTo>
                  <a:lnTo>
                    <a:pt x="69" y="48"/>
                  </a:lnTo>
                  <a:lnTo>
                    <a:pt x="69" y="52"/>
                  </a:lnTo>
                  <a:lnTo>
                    <a:pt x="69" y="55"/>
                  </a:lnTo>
                  <a:lnTo>
                    <a:pt x="69" y="57"/>
                  </a:lnTo>
                  <a:lnTo>
                    <a:pt x="69" y="59"/>
                  </a:lnTo>
                  <a:lnTo>
                    <a:pt x="74" y="65"/>
                  </a:lnTo>
                  <a:lnTo>
                    <a:pt x="73" y="68"/>
                  </a:lnTo>
                  <a:lnTo>
                    <a:pt x="71" y="69"/>
                  </a:lnTo>
                  <a:lnTo>
                    <a:pt x="69" y="72"/>
                  </a:lnTo>
                  <a:lnTo>
                    <a:pt x="70" y="75"/>
                  </a:lnTo>
                  <a:lnTo>
                    <a:pt x="72" y="77"/>
                  </a:lnTo>
                  <a:lnTo>
                    <a:pt x="73" y="80"/>
                  </a:lnTo>
                  <a:lnTo>
                    <a:pt x="73" y="82"/>
                  </a:lnTo>
                  <a:lnTo>
                    <a:pt x="73" y="85"/>
                  </a:lnTo>
                  <a:lnTo>
                    <a:pt x="72" y="86"/>
                  </a:lnTo>
                  <a:lnTo>
                    <a:pt x="72" y="88"/>
                  </a:lnTo>
                  <a:lnTo>
                    <a:pt x="72" y="91"/>
                  </a:lnTo>
                  <a:lnTo>
                    <a:pt x="72" y="93"/>
                  </a:lnTo>
                  <a:lnTo>
                    <a:pt x="66" y="93"/>
                  </a:lnTo>
                  <a:lnTo>
                    <a:pt x="64" y="92"/>
                  </a:lnTo>
                  <a:lnTo>
                    <a:pt x="60" y="93"/>
                  </a:lnTo>
                  <a:lnTo>
                    <a:pt x="55" y="96"/>
                  </a:lnTo>
                  <a:lnTo>
                    <a:pt x="50" y="94"/>
                  </a:lnTo>
                  <a:lnTo>
                    <a:pt x="44" y="93"/>
                  </a:lnTo>
                  <a:lnTo>
                    <a:pt x="40" y="91"/>
                  </a:lnTo>
                  <a:lnTo>
                    <a:pt x="32" y="91"/>
                  </a:lnTo>
                  <a:lnTo>
                    <a:pt x="27" y="92"/>
                  </a:lnTo>
                  <a:lnTo>
                    <a:pt x="23" y="92"/>
                  </a:lnTo>
                  <a:lnTo>
                    <a:pt x="20" y="91"/>
                  </a:lnTo>
                  <a:lnTo>
                    <a:pt x="16" y="89"/>
                  </a:lnTo>
                  <a:lnTo>
                    <a:pt x="13" y="8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77" name="Freeform 8"/>
            <p:cNvSpPr>
              <a:spLocks/>
            </p:cNvSpPr>
            <p:nvPr/>
          </p:nvSpPr>
          <p:spPr bwMode="auto">
            <a:xfrm>
              <a:off x="5320218" y="6136586"/>
              <a:ext cx="161433" cy="78352"/>
            </a:xfrm>
            <a:custGeom>
              <a:avLst/>
              <a:gdLst/>
              <a:ahLst/>
              <a:cxnLst>
                <a:cxn ang="0">
                  <a:pos x="86" y="2"/>
                </a:cxn>
                <a:cxn ang="0">
                  <a:pos x="70" y="15"/>
                </a:cxn>
                <a:cxn ang="0">
                  <a:pos x="61" y="19"/>
                </a:cxn>
                <a:cxn ang="0">
                  <a:pos x="49" y="21"/>
                </a:cxn>
                <a:cxn ang="0">
                  <a:pos x="35" y="21"/>
                </a:cxn>
                <a:cxn ang="0">
                  <a:pos x="18" y="19"/>
                </a:cxn>
                <a:cxn ang="0">
                  <a:pos x="3" y="32"/>
                </a:cxn>
                <a:cxn ang="0">
                  <a:pos x="8" y="35"/>
                </a:cxn>
                <a:cxn ang="0">
                  <a:pos x="9" y="41"/>
                </a:cxn>
                <a:cxn ang="0">
                  <a:pos x="14" y="48"/>
                </a:cxn>
                <a:cxn ang="0">
                  <a:pos x="16" y="51"/>
                </a:cxn>
                <a:cxn ang="0">
                  <a:pos x="37" y="49"/>
                </a:cxn>
                <a:cxn ang="0">
                  <a:pos x="42" y="52"/>
                </a:cxn>
                <a:cxn ang="0">
                  <a:pos x="48" y="58"/>
                </a:cxn>
                <a:cxn ang="0">
                  <a:pos x="58" y="73"/>
                </a:cxn>
                <a:cxn ang="0">
                  <a:pos x="68" y="88"/>
                </a:cxn>
                <a:cxn ang="0">
                  <a:pos x="73" y="91"/>
                </a:cxn>
                <a:cxn ang="0">
                  <a:pos x="78" y="98"/>
                </a:cxn>
                <a:cxn ang="0">
                  <a:pos x="90" y="103"/>
                </a:cxn>
                <a:cxn ang="0">
                  <a:pos x="98" y="106"/>
                </a:cxn>
                <a:cxn ang="0">
                  <a:pos x="104" y="110"/>
                </a:cxn>
                <a:cxn ang="0">
                  <a:pos x="121" y="101"/>
                </a:cxn>
                <a:cxn ang="0">
                  <a:pos x="123" y="95"/>
                </a:cxn>
                <a:cxn ang="0">
                  <a:pos x="136" y="91"/>
                </a:cxn>
                <a:cxn ang="0">
                  <a:pos x="140" y="96"/>
                </a:cxn>
                <a:cxn ang="0">
                  <a:pos x="144" y="97"/>
                </a:cxn>
                <a:cxn ang="0">
                  <a:pos x="148" y="100"/>
                </a:cxn>
                <a:cxn ang="0">
                  <a:pos x="152" y="98"/>
                </a:cxn>
                <a:cxn ang="0">
                  <a:pos x="155" y="91"/>
                </a:cxn>
                <a:cxn ang="0">
                  <a:pos x="159" y="88"/>
                </a:cxn>
                <a:cxn ang="0">
                  <a:pos x="160" y="82"/>
                </a:cxn>
                <a:cxn ang="0">
                  <a:pos x="170" y="77"/>
                </a:cxn>
                <a:cxn ang="0">
                  <a:pos x="181" y="79"/>
                </a:cxn>
                <a:cxn ang="0">
                  <a:pos x="191" y="78"/>
                </a:cxn>
                <a:cxn ang="0">
                  <a:pos x="194" y="73"/>
                </a:cxn>
                <a:cxn ang="0">
                  <a:pos x="196" y="65"/>
                </a:cxn>
                <a:cxn ang="0">
                  <a:pos x="189" y="61"/>
                </a:cxn>
                <a:cxn ang="0">
                  <a:pos x="181" y="61"/>
                </a:cxn>
                <a:cxn ang="0">
                  <a:pos x="176" y="48"/>
                </a:cxn>
                <a:cxn ang="0">
                  <a:pos x="167" y="46"/>
                </a:cxn>
                <a:cxn ang="0">
                  <a:pos x="152" y="47"/>
                </a:cxn>
                <a:cxn ang="0">
                  <a:pos x="150" y="39"/>
                </a:cxn>
                <a:cxn ang="0">
                  <a:pos x="151" y="31"/>
                </a:cxn>
                <a:cxn ang="0">
                  <a:pos x="141" y="28"/>
                </a:cxn>
                <a:cxn ang="0">
                  <a:pos x="137" y="23"/>
                </a:cxn>
                <a:cxn ang="0">
                  <a:pos x="129" y="19"/>
                </a:cxn>
                <a:cxn ang="0">
                  <a:pos x="119" y="13"/>
                </a:cxn>
                <a:cxn ang="0">
                  <a:pos x="112" y="15"/>
                </a:cxn>
                <a:cxn ang="0">
                  <a:pos x="106" y="11"/>
                </a:cxn>
                <a:cxn ang="0">
                  <a:pos x="94" y="9"/>
                </a:cxn>
              </a:cxnLst>
              <a:rect l="0" t="0" r="r" b="b"/>
              <a:pathLst>
                <a:path w="197" h="111">
                  <a:moveTo>
                    <a:pt x="97" y="0"/>
                  </a:moveTo>
                  <a:lnTo>
                    <a:pt x="86" y="2"/>
                  </a:lnTo>
                  <a:lnTo>
                    <a:pt x="74" y="11"/>
                  </a:lnTo>
                  <a:lnTo>
                    <a:pt x="70" y="15"/>
                  </a:lnTo>
                  <a:lnTo>
                    <a:pt x="62" y="19"/>
                  </a:lnTo>
                  <a:lnTo>
                    <a:pt x="61" y="19"/>
                  </a:lnTo>
                  <a:lnTo>
                    <a:pt x="54" y="21"/>
                  </a:lnTo>
                  <a:lnTo>
                    <a:pt x="49" y="21"/>
                  </a:lnTo>
                  <a:lnTo>
                    <a:pt x="41" y="18"/>
                  </a:lnTo>
                  <a:lnTo>
                    <a:pt x="35" y="21"/>
                  </a:lnTo>
                  <a:lnTo>
                    <a:pt x="23" y="19"/>
                  </a:lnTo>
                  <a:lnTo>
                    <a:pt x="18" y="19"/>
                  </a:lnTo>
                  <a:lnTo>
                    <a:pt x="0" y="30"/>
                  </a:lnTo>
                  <a:lnTo>
                    <a:pt x="3" y="32"/>
                  </a:lnTo>
                  <a:lnTo>
                    <a:pt x="6" y="33"/>
                  </a:lnTo>
                  <a:lnTo>
                    <a:pt x="8" y="35"/>
                  </a:lnTo>
                  <a:lnTo>
                    <a:pt x="8" y="39"/>
                  </a:lnTo>
                  <a:lnTo>
                    <a:pt x="9" y="41"/>
                  </a:lnTo>
                  <a:lnTo>
                    <a:pt x="9" y="43"/>
                  </a:lnTo>
                  <a:lnTo>
                    <a:pt x="14" y="48"/>
                  </a:lnTo>
                  <a:lnTo>
                    <a:pt x="14" y="49"/>
                  </a:lnTo>
                  <a:lnTo>
                    <a:pt x="16" y="51"/>
                  </a:lnTo>
                  <a:lnTo>
                    <a:pt x="27" y="54"/>
                  </a:lnTo>
                  <a:lnTo>
                    <a:pt x="37" y="49"/>
                  </a:lnTo>
                  <a:lnTo>
                    <a:pt x="41" y="49"/>
                  </a:lnTo>
                  <a:lnTo>
                    <a:pt x="42" y="52"/>
                  </a:lnTo>
                  <a:lnTo>
                    <a:pt x="46" y="57"/>
                  </a:lnTo>
                  <a:lnTo>
                    <a:pt x="48" y="58"/>
                  </a:lnTo>
                  <a:lnTo>
                    <a:pt x="54" y="70"/>
                  </a:lnTo>
                  <a:lnTo>
                    <a:pt x="58" y="73"/>
                  </a:lnTo>
                  <a:lnTo>
                    <a:pt x="62" y="77"/>
                  </a:lnTo>
                  <a:lnTo>
                    <a:pt x="68" y="88"/>
                  </a:lnTo>
                  <a:lnTo>
                    <a:pt x="70" y="89"/>
                  </a:lnTo>
                  <a:lnTo>
                    <a:pt x="73" y="91"/>
                  </a:lnTo>
                  <a:lnTo>
                    <a:pt x="76" y="94"/>
                  </a:lnTo>
                  <a:lnTo>
                    <a:pt x="78" y="98"/>
                  </a:lnTo>
                  <a:lnTo>
                    <a:pt x="82" y="99"/>
                  </a:lnTo>
                  <a:lnTo>
                    <a:pt x="90" y="103"/>
                  </a:lnTo>
                  <a:lnTo>
                    <a:pt x="96" y="105"/>
                  </a:lnTo>
                  <a:lnTo>
                    <a:pt x="98" y="106"/>
                  </a:lnTo>
                  <a:lnTo>
                    <a:pt x="100" y="109"/>
                  </a:lnTo>
                  <a:lnTo>
                    <a:pt x="104" y="110"/>
                  </a:lnTo>
                  <a:lnTo>
                    <a:pt x="110" y="109"/>
                  </a:lnTo>
                  <a:lnTo>
                    <a:pt x="121" y="101"/>
                  </a:lnTo>
                  <a:lnTo>
                    <a:pt x="122" y="97"/>
                  </a:lnTo>
                  <a:lnTo>
                    <a:pt x="123" y="95"/>
                  </a:lnTo>
                  <a:lnTo>
                    <a:pt x="134" y="89"/>
                  </a:lnTo>
                  <a:lnTo>
                    <a:pt x="136" y="91"/>
                  </a:lnTo>
                  <a:lnTo>
                    <a:pt x="137" y="94"/>
                  </a:lnTo>
                  <a:lnTo>
                    <a:pt x="140" y="96"/>
                  </a:lnTo>
                  <a:lnTo>
                    <a:pt x="142" y="96"/>
                  </a:lnTo>
                  <a:lnTo>
                    <a:pt x="144" y="97"/>
                  </a:lnTo>
                  <a:lnTo>
                    <a:pt x="146" y="100"/>
                  </a:lnTo>
                  <a:lnTo>
                    <a:pt x="148" y="100"/>
                  </a:lnTo>
                  <a:lnTo>
                    <a:pt x="150" y="99"/>
                  </a:lnTo>
                  <a:lnTo>
                    <a:pt x="152" y="98"/>
                  </a:lnTo>
                  <a:lnTo>
                    <a:pt x="153" y="95"/>
                  </a:lnTo>
                  <a:lnTo>
                    <a:pt x="155" y="91"/>
                  </a:lnTo>
                  <a:lnTo>
                    <a:pt x="160" y="89"/>
                  </a:lnTo>
                  <a:lnTo>
                    <a:pt x="159" y="88"/>
                  </a:lnTo>
                  <a:lnTo>
                    <a:pt x="159" y="85"/>
                  </a:lnTo>
                  <a:lnTo>
                    <a:pt x="160" y="82"/>
                  </a:lnTo>
                  <a:lnTo>
                    <a:pt x="164" y="79"/>
                  </a:lnTo>
                  <a:lnTo>
                    <a:pt x="170" y="77"/>
                  </a:lnTo>
                  <a:lnTo>
                    <a:pt x="176" y="79"/>
                  </a:lnTo>
                  <a:lnTo>
                    <a:pt x="181" y="79"/>
                  </a:lnTo>
                  <a:lnTo>
                    <a:pt x="187" y="80"/>
                  </a:lnTo>
                  <a:lnTo>
                    <a:pt x="191" y="78"/>
                  </a:lnTo>
                  <a:lnTo>
                    <a:pt x="192" y="76"/>
                  </a:lnTo>
                  <a:lnTo>
                    <a:pt x="194" y="73"/>
                  </a:lnTo>
                  <a:lnTo>
                    <a:pt x="196" y="69"/>
                  </a:lnTo>
                  <a:lnTo>
                    <a:pt x="196" y="65"/>
                  </a:lnTo>
                  <a:lnTo>
                    <a:pt x="194" y="62"/>
                  </a:lnTo>
                  <a:lnTo>
                    <a:pt x="189" y="61"/>
                  </a:lnTo>
                  <a:lnTo>
                    <a:pt x="184" y="63"/>
                  </a:lnTo>
                  <a:lnTo>
                    <a:pt x="181" y="61"/>
                  </a:lnTo>
                  <a:lnTo>
                    <a:pt x="178" y="49"/>
                  </a:lnTo>
                  <a:lnTo>
                    <a:pt x="176" y="48"/>
                  </a:lnTo>
                  <a:lnTo>
                    <a:pt x="172" y="46"/>
                  </a:lnTo>
                  <a:lnTo>
                    <a:pt x="167" y="46"/>
                  </a:lnTo>
                  <a:lnTo>
                    <a:pt x="154" y="48"/>
                  </a:lnTo>
                  <a:lnTo>
                    <a:pt x="152" y="47"/>
                  </a:lnTo>
                  <a:lnTo>
                    <a:pt x="152" y="42"/>
                  </a:lnTo>
                  <a:lnTo>
                    <a:pt x="150" y="39"/>
                  </a:lnTo>
                  <a:lnTo>
                    <a:pt x="151" y="35"/>
                  </a:lnTo>
                  <a:lnTo>
                    <a:pt x="151" y="31"/>
                  </a:lnTo>
                  <a:lnTo>
                    <a:pt x="148" y="28"/>
                  </a:lnTo>
                  <a:lnTo>
                    <a:pt x="141" y="28"/>
                  </a:lnTo>
                  <a:lnTo>
                    <a:pt x="140" y="24"/>
                  </a:lnTo>
                  <a:lnTo>
                    <a:pt x="137" y="23"/>
                  </a:lnTo>
                  <a:lnTo>
                    <a:pt x="134" y="19"/>
                  </a:lnTo>
                  <a:lnTo>
                    <a:pt x="129" y="19"/>
                  </a:lnTo>
                  <a:lnTo>
                    <a:pt x="121" y="13"/>
                  </a:lnTo>
                  <a:lnTo>
                    <a:pt x="119" y="13"/>
                  </a:lnTo>
                  <a:lnTo>
                    <a:pt x="117" y="15"/>
                  </a:lnTo>
                  <a:lnTo>
                    <a:pt x="112" y="15"/>
                  </a:lnTo>
                  <a:lnTo>
                    <a:pt x="110" y="13"/>
                  </a:lnTo>
                  <a:lnTo>
                    <a:pt x="106" y="11"/>
                  </a:lnTo>
                  <a:lnTo>
                    <a:pt x="99" y="11"/>
                  </a:lnTo>
                  <a:lnTo>
                    <a:pt x="94" y="9"/>
                  </a:lnTo>
                  <a:lnTo>
                    <a:pt x="97" y="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78" name="Freeform 9"/>
            <p:cNvSpPr>
              <a:spLocks/>
            </p:cNvSpPr>
            <p:nvPr/>
          </p:nvSpPr>
          <p:spPr bwMode="auto">
            <a:xfrm>
              <a:off x="5067594" y="6065646"/>
              <a:ext cx="271108" cy="255175"/>
            </a:xfrm>
            <a:custGeom>
              <a:avLst/>
              <a:gdLst/>
              <a:ahLst/>
              <a:cxnLst>
                <a:cxn ang="0">
                  <a:pos x="76" y="22"/>
                </a:cxn>
                <a:cxn ang="0">
                  <a:pos x="85" y="12"/>
                </a:cxn>
                <a:cxn ang="0">
                  <a:pos x="105" y="11"/>
                </a:cxn>
                <a:cxn ang="0">
                  <a:pos x="124" y="20"/>
                </a:cxn>
                <a:cxn ang="0">
                  <a:pos x="164" y="26"/>
                </a:cxn>
                <a:cxn ang="0">
                  <a:pos x="183" y="77"/>
                </a:cxn>
                <a:cxn ang="0">
                  <a:pos x="216" y="72"/>
                </a:cxn>
                <a:cxn ang="0">
                  <a:pos x="233" y="54"/>
                </a:cxn>
                <a:cxn ang="0">
                  <a:pos x="258" y="56"/>
                </a:cxn>
                <a:cxn ang="0">
                  <a:pos x="268" y="89"/>
                </a:cxn>
                <a:cxn ang="0">
                  <a:pos x="293" y="81"/>
                </a:cxn>
                <a:cxn ang="0">
                  <a:pos x="317" y="84"/>
                </a:cxn>
                <a:cxn ang="0">
                  <a:pos x="325" y="98"/>
                </a:cxn>
                <a:cxn ang="0">
                  <a:pos x="330" y="114"/>
                </a:cxn>
                <a:cxn ang="0">
                  <a:pos x="314" y="134"/>
                </a:cxn>
                <a:cxn ang="0">
                  <a:pos x="322" y="149"/>
                </a:cxn>
                <a:cxn ang="0">
                  <a:pos x="326" y="176"/>
                </a:cxn>
                <a:cxn ang="0">
                  <a:pos x="328" y="200"/>
                </a:cxn>
                <a:cxn ang="0">
                  <a:pos x="324" y="214"/>
                </a:cxn>
                <a:cxn ang="0">
                  <a:pos x="327" y="234"/>
                </a:cxn>
                <a:cxn ang="0">
                  <a:pos x="320" y="257"/>
                </a:cxn>
                <a:cxn ang="0">
                  <a:pos x="308" y="259"/>
                </a:cxn>
                <a:cxn ang="0">
                  <a:pos x="294" y="257"/>
                </a:cxn>
                <a:cxn ang="0">
                  <a:pos x="287" y="243"/>
                </a:cxn>
                <a:cxn ang="0">
                  <a:pos x="271" y="237"/>
                </a:cxn>
                <a:cxn ang="0">
                  <a:pos x="270" y="224"/>
                </a:cxn>
                <a:cxn ang="0">
                  <a:pos x="268" y="213"/>
                </a:cxn>
                <a:cxn ang="0">
                  <a:pos x="267" y="197"/>
                </a:cxn>
                <a:cxn ang="0">
                  <a:pos x="267" y="184"/>
                </a:cxn>
                <a:cxn ang="0">
                  <a:pos x="253" y="172"/>
                </a:cxn>
                <a:cxn ang="0">
                  <a:pos x="248" y="154"/>
                </a:cxn>
                <a:cxn ang="0">
                  <a:pos x="238" y="147"/>
                </a:cxn>
                <a:cxn ang="0">
                  <a:pos x="234" y="140"/>
                </a:cxn>
                <a:cxn ang="0">
                  <a:pos x="228" y="153"/>
                </a:cxn>
                <a:cxn ang="0">
                  <a:pos x="222" y="157"/>
                </a:cxn>
                <a:cxn ang="0">
                  <a:pos x="218" y="169"/>
                </a:cxn>
                <a:cxn ang="0">
                  <a:pos x="208" y="180"/>
                </a:cxn>
                <a:cxn ang="0">
                  <a:pos x="198" y="185"/>
                </a:cxn>
                <a:cxn ang="0">
                  <a:pos x="198" y="200"/>
                </a:cxn>
                <a:cxn ang="0">
                  <a:pos x="205" y="209"/>
                </a:cxn>
                <a:cxn ang="0">
                  <a:pos x="211" y="226"/>
                </a:cxn>
                <a:cxn ang="0">
                  <a:pos x="211" y="240"/>
                </a:cxn>
                <a:cxn ang="0">
                  <a:pos x="201" y="258"/>
                </a:cxn>
                <a:cxn ang="0">
                  <a:pos x="179" y="284"/>
                </a:cxn>
                <a:cxn ang="0">
                  <a:pos x="172" y="298"/>
                </a:cxn>
                <a:cxn ang="0">
                  <a:pos x="151" y="299"/>
                </a:cxn>
                <a:cxn ang="0">
                  <a:pos x="114" y="324"/>
                </a:cxn>
                <a:cxn ang="0">
                  <a:pos x="102" y="329"/>
                </a:cxn>
                <a:cxn ang="0">
                  <a:pos x="56" y="340"/>
                </a:cxn>
                <a:cxn ang="0">
                  <a:pos x="35" y="361"/>
                </a:cxn>
                <a:cxn ang="0">
                  <a:pos x="21" y="356"/>
                </a:cxn>
                <a:cxn ang="0">
                  <a:pos x="4" y="306"/>
                </a:cxn>
                <a:cxn ang="0">
                  <a:pos x="11" y="257"/>
                </a:cxn>
                <a:cxn ang="0">
                  <a:pos x="21" y="237"/>
                </a:cxn>
                <a:cxn ang="0">
                  <a:pos x="34" y="183"/>
                </a:cxn>
                <a:cxn ang="0">
                  <a:pos x="35" y="152"/>
                </a:cxn>
                <a:cxn ang="0">
                  <a:pos x="38" y="110"/>
                </a:cxn>
                <a:cxn ang="0">
                  <a:pos x="57" y="60"/>
                </a:cxn>
              </a:cxnLst>
              <a:rect l="0" t="0" r="r" b="b"/>
              <a:pathLst>
                <a:path w="331" h="362">
                  <a:moveTo>
                    <a:pt x="56" y="48"/>
                  </a:moveTo>
                  <a:lnTo>
                    <a:pt x="60" y="42"/>
                  </a:lnTo>
                  <a:lnTo>
                    <a:pt x="65" y="35"/>
                  </a:lnTo>
                  <a:lnTo>
                    <a:pt x="71" y="24"/>
                  </a:lnTo>
                  <a:lnTo>
                    <a:pt x="76" y="22"/>
                  </a:lnTo>
                  <a:lnTo>
                    <a:pt x="82" y="22"/>
                  </a:lnTo>
                  <a:lnTo>
                    <a:pt x="91" y="21"/>
                  </a:lnTo>
                  <a:lnTo>
                    <a:pt x="90" y="18"/>
                  </a:lnTo>
                  <a:lnTo>
                    <a:pt x="87" y="16"/>
                  </a:lnTo>
                  <a:lnTo>
                    <a:pt x="85" y="12"/>
                  </a:lnTo>
                  <a:lnTo>
                    <a:pt x="84" y="5"/>
                  </a:lnTo>
                  <a:lnTo>
                    <a:pt x="85" y="0"/>
                  </a:lnTo>
                  <a:lnTo>
                    <a:pt x="89" y="4"/>
                  </a:lnTo>
                  <a:lnTo>
                    <a:pt x="94" y="5"/>
                  </a:lnTo>
                  <a:lnTo>
                    <a:pt x="105" y="11"/>
                  </a:lnTo>
                  <a:lnTo>
                    <a:pt x="107" y="10"/>
                  </a:lnTo>
                  <a:lnTo>
                    <a:pt x="108" y="14"/>
                  </a:lnTo>
                  <a:lnTo>
                    <a:pt x="111" y="18"/>
                  </a:lnTo>
                  <a:lnTo>
                    <a:pt x="116" y="21"/>
                  </a:lnTo>
                  <a:lnTo>
                    <a:pt x="124" y="20"/>
                  </a:lnTo>
                  <a:lnTo>
                    <a:pt x="135" y="26"/>
                  </a:lnTo>
                  <a:lnTo>
                    <a:pt x="146" y="28"/>
                  </a:lnTo>
                  <a:lnTo>
                    <a:pt x="151" y="28"/>
                  </a:lnTo>
                  <a:lnTo>
                    <a:pt x="161" y="22"/>
                  </a:lnTo>
                  <a:lnTo>
                    <a:pt x="164" y="26"/>
                  </a:lnTo>
                  <a:lnTo>
                    <a:pt x="170" y="39"/>
                  </a:lnTo>
                  <a:lnTo>
                    <a:pt x="176" y="60"/>
                  </a:lnTo>
                  <a:lnTo>
                    <a:pt x="180" y="66"/>
                  </a:lnTo>
                  <a:lnTo>
                    <a:pt x="180" y="70"/>
                  </a:lnTo>
                  <a:lnTo>
                    <a:pt x="183" y="77"/>
                  </a:lnTo>
                  <a:lnTo>
                    <a:pt x="186" y="80"/>
                  </a:lnTo>
                  <a:lnTo>
                    <a:pt x="197" y="81"/>
                  </a:lnTo>
                  <a:lnTo>
                    <a:pt x="210" y="81"/>
                  </a:lnTo>
                  <a:lnTo>
                    <a:pt x="215" y="78"/>
                  </a:lnTo>
                  <a:lnTo>
                    <a:pt x="216" y="72"/>
                  </a:lnTo>
                  <a:lnTo>
                    <a:pt x="217" y="70"/>
                  </a:lnTo>
                  <a:lnTo>
                    <a:pt x="221" y="62"/>
                  </a:lnTo>
                  <a:lnTo>
                    <a:pt x="224" y="60"/>
                  </a:lnTo>
                  <a:lnTo>
                    <a:pt x="232" y="56"/>
                  </a:lnTo>
                  <a:lnTo>
                    <a:pt x="233" y="54"/>
                  </a:lnTo>
                  <a:lnTo>
                    <a:pt x="234" y="54"/>
                  </a:lnTo>
                  <a:lnTo>
                    <a:pt x="242" y="53"/>
                  </a:lnTo>
                  <a:lnTo>
                    <a:pt x="245" y="51"/>
                  </a:lnTo>
                  <a:lnTo>
                    <a:pt x="257" y="53"/>
                  </a:lnTo>
                  <a:lnTo>
                    <a:pt x="258" y="56"/>
                  </a:lnTo>
                  <a:lnTo>
                    <a:pt x="263" y="67"/>
                  </a:lnTo>
                  <a:lnTo>
                    <a:pt x="262" y="70"/>
                  </a:lnTo>
                  <a:lnTo>
                    <a:pt x="260" y="78"/>
                  </a:lnTo>
                  <a:lnTo>
                    <a:pt x="260" y="89"/>
                  </a:lnTo>
                  <a:lnTo>
                    <a:pt x="268" y="89"/>
                  </a:lnTo>
                  <a:lnTo>
                    <a:pt x="271" y="86"/>
                  </a:lnTo>
                  <a:lnTo>
                    <a:pt x="276" y="84"/>
                  </a:lnTo>
                  <a:lnTo>
                    <a:pt x="280" y="81"/>
                  </a:lnTo>
                  <a:lnTo>
                    <a:pt x="289" y="80"/>
                  </a:lnTo>
                  <a:lnTo>
                    <a:pt x="293" y="81"/>
                  </a:lnTo>
                  <a:lnTo>
                    <a:pt x="297" y="80"/>
                  </a:lnTo>
                  <a:lnTo>
                    <a:pt x="298" y="81"/>
                  </a:lnTo>
                  <a:lnTo>
                    <a:pt x="309" y="81"/>
                  </a:lnTo>
                  <a:lnTo>
                    <a:pt x="312" y="80"/>
                  </a:lnTo>
                  <a:lnTo>
                    <a:pt x="317" y="84"/>
                  </a:lnTo>
                  <a:lnTo>
                    <a:pt x="319" y="86"/>
                  </a:lnTo>
                  <a:lnTo>
                    <a:pt x="322" y="91"/>
                  </a:lnTo>
                  <a:lnTo>
                    <a:pt x="320" y="92"/>
                  </a:lnTo>
                  <a:lnTo>
                    <a:pt x="323" y="96"/>
                  </a:lnTo>
                  <a:lnTo>
                    <a:pt x="325" y="98"/>
                  </a:lnTo>
                  <a:lnTo>
                    <a:pt x="327" y="103"/>
                  </a:lnTo>
                  <a:lnTo>
                    <a:pt x="329" y="104"/>
                  </a:lnTo>
                  <a:lnTo>
                    <a:pt x="329" y="108"/>
                  </a:lnTo>
                  <a:lnTo>
                    <a:pt x="330" y="110"/>
                  </a:lnTo>
                  <a:lnTo>
                    <a:pt x="330" y="114"/>
                  </a:lnTo>
                  <a:lnTo>
                    <a:pt x="329" y="118"/>
                  </a:lnTo>
                  <a:lnTo>
                    <a:pt x="326" y="120"/>
                  </a:lnTo>
                  <a:lnTo>
                    <a:pt x="308" y="131"/>
                  </a:lnTo>
                  <a:lnTo>
                    <a:pt x="311" y="133"/>
                  </a:lnTo>
                  <a:lnTo>
                    <a:pt x="314" y="134"/>
                  </a:lnTo>
                  <a:lnTo>
                    <a:pt x="316" y="136"/>
                  </a:lnTo>
                  <a:lnTo>
                    <a:pt x="316" y="140"/>
                  </a:lnTo>
                  <a:lnTo>
                    <a:pt x="317" y="142"/>
                  </a:lnTo>
                  <a:lnTo>
                    <a:pt x="317" y="144"/>
                  </a:lnTo>
                  <a:lnTo>
                    <a:pt x="322" y="149"/>
                  </a:lnTo>
                  <a:lnTo>
                    <a:pt x="322" y="150"/>
                  </a:lnTo>
                  <a:lnTo>
                    <a:pt x="324" y="166"/>
                  </a:lnTo>
                  <a:lnTo>
                    <a:pt x="324" y="167"/>
                  </a:lnTo>
                  <a:lnTo>
                    <a:pt x="324" y="172"/>
                  </a:lnTo>
                  <a:lnTo>
                    <a:pt x="326" y="176"/>
                  </a:lnTo>
                  <a:lnTo>
                    <a:pt x="326" y="184"/>
                  </a:lnTo>
                  <a:lnTo>
                    <a:pt x="326" y="187"/>
                  </a:lnTo>
                  <a:lnTo>
                    <a:pt x="327" y="190"/>
                  </a:lnTo>
                  <a:lnTo>
                    <a:pt x="328" y="196"/>
                  </a:lnTo>
                  <a:lnTo>
                    <a:pt x="328" y="200"/>
                  </a:lnTo>
                  <a:lnTo>
                    <a:pt x="327" y="202"/>
                  </a:lnTo>
                  <a:lnTo>
                    <a:pt x="327" y="204"/>
                  </a:lnTo>
                  <a:lnTo>
                    <a:pt x="325" y="209"/>
                  </a:lnTo>
                  <a:lnTo>
                    <a:pt x="325" y="211"/>
                  </a:lnTo>
                  <a:lnTo>
                    <a:pt x="324" y="214"/>
                  </a:lnTo>
                  <a:lnTo>
                    <a:pt x="324" y="218"/>
                  </a:lnTo>
                  <a:lnTo>
                    <a:pt x="326" y="222"/>
                  </a:lnTo>
                  <a:lnTo>
                    <a:pt x="326" y="225"/>
                  </a:lnTo>
                  <a:lnTo>
                    <a:pt x="327" y="227"/>
                  </a:lnTo>
                  <a:lnTo>
                    <a:pt x="327" y="234"/>
                  </a:lnTo>
                  <a:lnTo>
                    <a:pt x="327" y="237"/>
                  </a:lnTo>
                  <a:lnTo>
                    <a:pt x="326" y="240"/>
                  </a:lnTo>
                  <a:lnTo>
                    <a:pt x="326" y="248"/>
                  </a:lnTo>
                  <a:lnTo>
                    <a:pt x="322" y="254"/>
                  </a:lnTo>
                  <a:lnTo>
                    <a:pt x="320" y="257"/>
                  </a:lnTo>
                  <a:lnTo>
                    <a:pt x="319" y="259"/>
                  </a:lnTo>
                  <a:lnTo>
                    <a:pt x="316" y="260"/>
                  </a:lnTo>
                  <a:lnTo>
                    <a:pt x="312" y="260"/>
                  </a:lnTo>
                  <a:lnTo>
                    <a:pt x="310" y="259"/>
                  </a:lnTo>
                  <a:lnTo>
                    <a:pt x="308" y="259"/>
                  </a:lnTo>
                  <a:lnTo>
                    <a:pt x="306" y="260"/>
                  </a:lnTo>
                  <a:lnTo>
                    <a:pt x="302" y="260"/>
                  </a:lnTo>
                  <a:lnTo>
                    <a:pt x="298" y="259"/>
                  </a:lnTo>
                  <a:lnTo>
                    <a:pt x="297" y="259"/>
                  </a:lnTo>
                  <a:lnTo>
                    <a:pt x="294" y="257"/>
                  </a:lnTo>
                  <a:lnTo>
                    <a:pt x="292" y="254"/>
                  </a:lnTo>
                  <a:lnTo>
                    <a:pt x="291" y="251"/>
                  </a:lnTo>
                  <a:lnTo>
                    <a:pt x="291" y="247"/>
                  </a:lnTo>
                  <a:lnTo>
                    <a:pt x="288" y="246"/>
                  </a:lnTo>
                  <a:lnTo>
                    <a:pt x="287" y="243"/>
                  </a:lnTo>
                  <a:lnTo>
                    <a:pt x="286" y="241"/>
                  </a:lnTo>
                  <a:lnTo>
                    <a:pt x="285" y="240"/>
                  </a:lnTo>
                  <a:lnTo>
                    <a:pt x="282" y="239"/>
                  </a:lnTo>
                  <a:lnTo>
                    <a:pt x="280" y="239"/>
                  </a:lnTo>
                  <a:lnTo>
                    <a:pt x="271" y="237"/>
                  </a:lnTo>
                  <a:lnTo>
                    <a:pt x="271" y="233"/>
                  </a:lnTo>
                  <a:lnTo>
                    <a:pt x="270" y="231"/>
                  </a:lnTo>
                  <a:lnTo>
                    <a:pt x="270" y="229"/>
                  </a:lnTo>
                  <a:lnTo>
                    <a:pt x="270" y="226"/>
                  </a:lnTo>
                  <a:lnTo>
                    <a:pt x="270" y="224"/>
                  </a:lnTo>
                  <a:lnTo>
                    <a:pt x="271" y="223"/>
                  </a:lnTo>
                  <a:lnTo>
                    <a:pt x="271" y="220"/>
                  </a:lnTo>
                  <a:lnTo>
                    <a:pt x="271" y="218"/>
                  </a:lnTo>
                  <a:lnTo>
                    <a:pt x="270" y="215"/>
                  </a:lnTo>
                  <a:lnTo>
                    <a:pt x="268" y="213"/>
                  </a:lnTo>
                  <a:lnTo>
                    <a:pt x="267" y="210"/>
                  </a:lnTo>
                  <a:lnTo>
                    <a:pt x="269" y="207"/>
                  </a:lnTo>
                  <a:lnTo>
                    <a:pt x="271" y="206"/>
                  </a:lnTo>
                  <a:lnTo>
                    <a:pt x="272" y="203"/>
                  </a:lnTo>
                  <a:lnTo>
                    <a:pt x="267" y="197"/>
                  </a:lnTo>
                  <a:lnTo>
                    <a:pt x="267" y="195"/>
                  </a:lnTo>
                  <a:lnTo>
                    <a:pt x="267" y="193"/>
                  </a:lnTo>
                  <a:lnTo>
                    <a:pt x="267" y="190"/>
                  </a:lnTo>
                  <a:lnTo>
                    <a:pt x="267" y="186"/>
                  </a:lnTo>
                  <a:lnTo>
                    <a:pt x="267" y="184"/>
                  </a:lnTo>
                  <a:lnTo>
                    <a:pt x="265" y="183"/>
                  </a:lnTo>
                  <a:lnTo>
                    <a:pt x="262" y="178"/>
                  </a:lnTo>
                  <a:lnTo>
                    <a:pt x="256" y="174"/>
                  </a:lnTo>
                  <a:lnTo>
                    <a:pt x="254" y="173"/>
                  </a:lnTo>
                  <a:lnTo>
                    <a:pt x="253" y="172"/>
                  </a:lnTo>
                  <a:lnTo>
                    <a:pt x="251" y="169"/>
                  </a:lnTo>
                  <a:lnTo>
                    <a:pt x="252" y="165"/>
                  </a:lnTo>
                  <a:lnTo>
                    <a:pt x="253" y="162"/>
                  </a:lnTo>
                  <a:lnTo>
                    <a:pt x="249" y="158"/>
                  </a:lnTo>
                  <a:lnTo>
                    <a:pt x="248" y="154"/>
                  </a:lnTo>
                  <a:lnTo>
                    <a:pt x="245" y="154"/>
                  </a:lnTo>
                  <a:lnTo>
                    <a:pt x="243" y="153"/>
                  </a:lnTo>
                  <a:lnTo>
                    <a:pt x="239" y="150"/>
                  </a:lnTo>
                  <a:lnTo>
                    <a:pt x="238" y="149"/>
                  </a:lnTo>
                  <a:lnTo>
                    <a:pt x="238" y="147"/>
                  </a:lnTo>
                  <a:lnTo>
                    <a:pt x="238" y="144"/>
                  </a:lnTo>
                  <a:lnTo>
                    <a:pt x="238" y="142"/>
                  </a:lnTo>
                  <a:lnTo>
                    <a:pt x="239" y="140"/>
                  </a:lnTo>
                  <a:lnTo>
                    <a:pt x="238" y="138"/>
                  </a:lnTo>
                  <a:lnTo>
                    <a:pt x="234" y="140"/>
                  </a:lnTo>
                  <a:lnTo>
                    <a:pt x="233" y="143"/>
                  </a:lnTo>
                  <a:lnTo>
                    <a:pt x="232" y="144"/>
                  </a:lnTo>
                  <a:lnTo>
                    <a:pt x="230" y="147"/>
                  </a:lnTo>
                  <a:lnTo>
                    <a:pt x="230" y="150"/>
                  </a:lnTo>
                  <a:lnTo>
                    <a:pt x="228" y="153"/>
                  </a:lnTo>
                  <a:lnTo>
                    <a:pt x="230" y="155"/>
                  </a:lnTo>
                  <a:lnTo>
                    <a:pt x="230" y="158"/>
                  </a:lnTo>
                  <a:lnTo>
                    <a:pt x="226" y="158"/>
                  </a:lnTo>
                  <a:lnTo>
                    <a:pt x="225" y="158"/>
                  </a:lnTo>
                  <a:lnTo>
                    <a:pt x="222" y="157"/>
                  </a:lnTo>
                  <a:lnTo>
                    <a:pt x="220" y="159"/>
                  </a:lnTo>
                  <a:lnTo>
                    <a:pt x="221" y="162"/>
                  </a:lnTo>
                  <a:lnTo>
                    <a:pt x="222" y="165"/>
                  </a:lnTo>
                  <a:lnTo>
                    <a:pt x="219" y="167"/>
                  </a:lnTo>
                  <a:lnTo>
                    <a:pt x="218" y="169"/>
                  </a:lnTo>
                  <a:lnTo>
                    <a:pt x="218" y="172"/>
                  </a:lnTo>
                  <a:lnTo>
                    <a:pt x="216" y="173"/>
                  </a:lnTo>
                  <a:lnTo>
                    <a:pt x="212" y="176"/>
                  </a:lnTo>
                  <a:lnTo>
                    <a:pt x="210" y="178"/>
                  </a:lnTo>
                  <a:lnTo>
                    <a:pt x="208" y="180"/>
                  </a:lnTo>
                  <a:lnTo>
                    <a:pt x="206" y="180"/>
                  </a:lnTo>
                  <a:lnTo>
                    <a:pt x="203" y="180"/>
                  </a:lnTo>
                  <a:lnTo>
                    <a:pt x="202" y="183"/>
                  </a:lnTo>
                  <a:lnTo>
                    <a:pt x="200" y="184"/>
                  </a:lnTo>
                  <a:lnTo>
                    <a:pt x="198" y="185"/>
                  </a:lnTo>
                  <a:lnTo>
                    <a:pt x="198" y="187"/>
                  </a:lnTo>
                  <a:lnTo>
                    <a:pt x="198" y="192"/>
                  </a:lnTo>
                  <a:lnTo>
                    <a:pt x="200" y="194"/>
                  </a:lnTo>
                  <a:lnTo>
                    <a:pt x="200" y="199"/>
                  </a:lnTo>
                  <a:lnTo>
                    <a:pt x="198" y="200"/>
                  </a:lnTo>
                  <a:lnTo>
                    <a:pt x="200" y="202"/>
                  </a:lnTo>
                  <a:lnTo>
                    <a:pt x="200" y="206"/>
                  </a:lnTo>
                  <a:lnTo>
                    <a:pt x="202" y="207"/>
                  </a:lnTo>
                  <a:lnTo>
                    <a:pt x="204" y="208"/>
                  </a:lnTo>
                  <a:lnTo>
                    <a:pt x="205" y="209"/>
                  </a:lnTo>
                  <a:lnTo>
                    <a:pt x="207" y="211"/>
                  </a:lnTo>
                  <a:lnTo>
                    <a:pt x="205" y="214"/>
                  </a:lnTo>
                  <a:lnTo>
                    <a:pt x="208" y="222"/>
                  </a:lnTo>
                  <a:lnTo>
                    <a:pt x="208" y="225"/>
                  </a:lnTo>
                  <a:lnTo>
                    <a:pt x="211" y="226"/>
                  </a:lnTo>
                  <a:lnTo>
                    <a:pt x="211" y="230"/>
                  </a:lnTo>
                  <a:lnTo>
                    <a:pt x="212" y="232"/>
                  </a:lnTo>
                  <a:lnTo>
                    <a:pt x="212" y="234"/>
                  </a:lnTo>
                  <a:lnTo>
                    <a:pt x="211" y="236"/>
                  </a:lnTo>
                  <a:lnTo>
                    <a:pt x="211" y="240"/>
                  </a:lnTo>
                  <a:lnTo>
                    <a:pt x="210" y="243"/>
                  </a:lnTo>
                  <a:lnTo>
                    <a:pt x="210" y="251"/>
                  </a:lnTo>
                  <a:lnTo>
                    <a:pt x="208" y="253"/>
                  </a:lnTo>
                  <a:lnTo>
                    <a:pt x="205" y="253"/>
                  </a:lnTo>
                  <a:lnTo>
                    <a:pt x="201" y="258"/>
                  </a:lnTo>
                  <a:lnTo>
                    <a:pt x="200" y="260"/>
                  </a:lnTo>
                  <a:lnTo>
                    <a:pt x="192" y="266"/>
                  </a:lnTo>
                  <a:lnTo>
                    <a:pt x="190" y="269"/>
                  </a:lnTo>
                  <a:lnTo>
                    <a:pt x="190" y="271"/>
                  </a:lnTo>
                  <a:lnTo>
                    <a:pt x="179" y="284"/>
                  </a:lnTo>
                  <a:lnTo>
                    <a:pt x="179" y="288"/>
                  </a:lnTo>
                  <a:lnTo>
                    <a:pt x="178" y="292"/>
                  </a:lnTo>
                  <a:lnTo>
                    <a:pt x="177" y="294"/>
                  </a:lnTo>
                  <a:lnTo>
                    <a:pt x="174" y="296"/>
                  </a:lnTo>
                  <a:lnTo>
                    <a:pt x="172" y="298"/>
                  </a:lnTo>
                  <a:lnTo>
                    <a:pt x="171" y="301"/>
                  </a:lnTo>
                  <a:lnTo>
                    <a:pt x="170" y="302"/>
                  </a:lnTo>
                  <a:lnTo>
                    <a:pt x="166" y="301"/>
                  </a:lnTo>
                  <a:lnTo>
                    <a:pt x="154" y="300"/>
                  </a:lnTo>
                  <a:lnTo>
                    <a:pt x="151" y="299"/>
                  </a:lnTo>
                  <a:lnTo>
                    <a:pt x="143" y="299"/>
                  </a:lnTo>
                  <a:lnTo>
                    <a:pt x="132" y="297"/>
                  </a:lnTo>
                  <a:lnTo>
                    <a:pt x="125" y="301"/>
                  </a:lnTo>
                  <a:lnTo>
                    <a:pt x="118" y="315"/>
                  </a:lnTo>
                  <a:lnTo>
                    <a:pt x="114" y="324"/>
                  </a:lnTo>
                  <a:lnTo>
                    <a:pt x="111" y="327"/>
                  </a:lnTo>
                  <a:lnTo>
                    <a:pt x="108" y="328"/>
                  </a:lnTo>
                  <a:lnTo>
                    <a:pt x="105" y="329"/>
                  </a:lnTo>
                  <a:lnTo>
                    <a:pt x="102" y="329"/>
                  </a:lnTo>
                  <a:lnTo>
                    <a:pt x="102" y="329"/>
                  </a:lnTo>
                  <a:lnTo>
                    <a:pt x="99" y="328"/>
                  </a:lnTo>
                  <a:lnTo>
                    <a:pt x="87" y="329"/>
                  </a:lnTo>
                  <a:lnTo>
                    <a:pt x="65" y="328"/>
                  </a:lnTo>
                  <a:lnTo>
                    <a:pt x="58" y="335"/>
                  </a:lnTo>
                  <a:lnTo>
                    <a:pt x="56" y="340"/>
                  </a:lnTo>
                  <a:lnTo>
                    <a:pt x="54" y="346"/>
                  </a:lnTo>
                  <a:lnTo>
                    <a:pt x="50" y="352"/>
                  </a:lnTo>
                  <a:lnTo>
                    <a:pt x="48" y="357"/>
                  </a:lnTo>
                  <a:lnTo>
                    <a:pt x="45" y="358"/>
                  </a:lnTo>
                  <a:lnTo>
                    <a:pt x="35" y="361"/>
                  </a:lnTo>
                  <a:lnTo>
                    <a:pt x="32" y="360"/>
                  </a:lnTo>
                  <a:lnTo>
                    <a:pt x="29" y="360"/>
                  </a:lnTo>
                  <a:lnTo>
                    <a:pt x="26" y="358"/>
                  </a:lnTo>
                  <a:lnTo>
                    <a:pt x="22" y="358"/>
                  </a:lnTo>
                  <a:lnTo>
                    <a:pt x="21" y="356"/>
                  </a:lnTo>
                  <a:lnTo>
                    <a:pt x="21" y="352"/>
                  </a:lnTo>
                  <a:lnTo>
                    <a:pt x="20" y="347"/>
                  </a:lnTo>
                  <a:lnTo>
                    <a:pt x="17" y="327"/>
                  </a:lnTo>
                  <a:lnTo>
                    <a:pt x="8" y="312"/>
                  </a:lnTo>
                  <a:lnTo>
                    <a:pt x="4" y="306"/>
                  </a:lnTo>
                  <a:lnTo>
                    <a:pt x="1" y="295"/>
                  </a:lnTo>
                  <a:lnTo>
                    <a:pt x="0" y="293"/>
                  </a:lnTo>
                  <a:lnTo>
                    <a:pt x="6" y="267"/>
                  </a:lnTo>
                  <a:lnTo>
                    <a:pt x="10" y="260"/>
                  </a:lnTo>
                  <a:lnTo>
                    <a:pt x="11" y="257"/>
                  </a:lnTo>
                  <a:lnTo>
                    <a:pt x="18" y="251"/>
                  </a:lnTo>
                  <a:lnTo>
                    <a:pt x="20" y="250"/>
                  </a:lnTo>
                  <a:lnTo>
                    <a:pt x="20" y="246"/>
                  </a:lnTo>
                  <a:lnTo>
                    <a:pt x="21" y="239"/>
                  </a:lnTo>
                  <a:lnTo>
                    <a:pt x="21" y="237"/>
                  </a:lnTo>
                  <a:lnTo>
                    <a:pt x="21" y="235"/>
                  </a:lnTo>
                  <a:lnTo>
                    <a:pt x="26" y="227"/>
                  </a:lnTo>
                  <a:lnTo>
                    <a:pt x="30" y="215"/>
                  </a:lnTo>
                  <a:lnTo>
                    <a:pt x="31" y="196"/>
                  </a:lnTo>
                  <a:lnTo>
                    <a:pt x="34" y="183"/>
                  </a:lnTo>
                  <a:lnTo>
                    <a:pt x="35" y="181"/>
                  </a:lnTo>
                  <a:lnTo>
                    <a:pt x="35" y="173"/>
                  </a:lnTo>
                  <a:lnTo>
                    <a:pt x="33" y="165"/>
                  </a:lnTo>
                  <a:lnTo>
                    <a:pt x="33" y="158"/>
                  </a:lnTo>
                  <a:lnTo>
                    <a:pt x="35" y="152"/>
                  </a:lnTo>
                  <a:lnTo>
                    <a:pt x="35" y="136"/>
                  </a:lnTo>
                  <a:lnTo>
                    <a:pt x="37" y="120"/>
                  </a:lnTo>
                  <a:lnTo>
                    <a:pt x="36" y="118"/>
                  </a:lnTo>
                  <a:lnTo>
                    <a:pt x="38" y="112"/>
                  </a:lnTo>
                  <a:lnTo>
                    <a:pt x="38" y="110"/>
                  </a:lnTo>
                  <a:lnTo>
                    <a:pt x="44" y="108"/>
                  </a:lnTo>
                  <a:lnTo>
                    <a:pt x="56" y="85"/>
                  </a:lnTo>
                  <a:lnTo>
                    <a:pt x="58" y="74"/>
                  </a:lnTo>
                  <a:lnTo>
                    <a:pt x="58" y="62"/>
                  </a:lnTo>
                  <a:lnTo>
                    <a:pt x="57" y="60"/>
                  </a:lnTo>
                  <a:lnTo>
                    <a:pt x="57" y="57"/>
                  </a:lnTo>
                  <a:lnTo>
                    <a:pt x="56" y="54"/>
                  </a:lnTo>
                  <a:lnTo>
                    <a:pt x="56" y="4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79" name="Freeform 10"/>
            <p:cNvSpPr>
              <a:spLocks/>
            </p:cNvSpPr>
            <p:nvPr/>
          </p:nvSpPr>
          <p:spPr bwMode="auto">
            <a:xfrm>
              <a:off x="5206845" y="6224468"/>
              <a:ext cx="131857" cy="103764"/>
            </a:xfrm>
            <a:custGeom>
              <a:avLst/>
              <a:gdLst/>
              <a:ahLst/>
              <a:cxnLst>
                <a:cxn ang="0">
                  <a:pos x="150" y="31"/>
                </a:cxn>
                <a:cxn ang="0">
                  <a:pos x="142" y="34"/>
                </a:cxn>
                <a:cxn ang="0">
                  <a:pos x="136" y="34"/>
                </a:cxn>
                <a:cxn ang="0">
                  <a:pos x="127" y="33"/>
                </a:cxn>
                <a:cxn ang="0">
                  <a:pos x="121" y="25"/>
                </a:cxn>
                <a:cxn ang="0">
                  <a:pos x="117" y="17"/>
                </a:cxn>
                <a:cxn ang="0">
                  <a:pos x="112" y="13"/>
                </a:cxn>
                <a:cxn ang="0">
                  <a:pos x="101" y="7"/>
                </a:cxn>
                <a:cxn ang="0">
                  <a:pos x="92" y="4"/>
                </a:cxn>
                <a:cxn ang="0">
                  <a:pos x="78" y="6"/>
                </a:cxn>
                <a:cxn ang="0">
                  <a:pos x="60" y="3"/>
                </a:cxn>
                <a:cxn ang="0">
                  <a:pos x="48" y="3"/>
                </a:cxn>
                <a:cxn ang="0">
                  <a:pos x="41" y="4"/>
                </a:cxn>
                <a:cxn ang="0">
                  <a:pos x="41" y="10"/>
                </a:cxn>
                <a:cxn ang="0">
                  <a:pos x="40" y="25"/>
                </a:cxn>
                <a:cxn ang="0">
                  <a:pos x="31" y="32"/>
                </a:cxn>
                <a:cxn ang="0">
                  <a:pos x="20" y="43"/>
                </a:cxn>
                <a:cxn ang="0">
                  <a:pos x="9" y="62"/>
                </a:cxn>
                <a:cxn ang="0">
                  <a:pos x="4" y="70"/>
                </a:cxn>
                <a:cxn ang="0">
                  <a:pos x="0" y="76"/>
                </a:cxn>
                <a:cxn ang="0">
                  <a:pos x="4" y="87"/>
                </a:cxn>
                <a:cxn ang="0">
                  <a:pos x="10" y="90"/>
                </a:cxn>
                <a:cxn ang="0">
                  <a:pos x="16" y="94"/>
                </a:cxn>
                <a:cxn ang="0">
                  <a:pos x="18" y="104"/>
                </a:cxn>
                <a:cxn ang="0">
                  <a:pos x="24" y="114"/>
                </a:cxn>
                <a:cxn ang="0">
                  <a:pos x="32" y="121"/>
                </a:cxn>
                <a:cxn ang="0">
                  <a:pos x="46" y="119"/>
                </a:cxn>
                <a:cxn ang="0">
                  <a:pos x="50" y="110"/>
                </a:cxn>
                <a:cxn ang="0">
                  <a:pos x="57" y="109"/>
                </a:cxn>
                <a:cxn ang="0">
                  <a:pos x="62" y="117"/>
                </a:cxn>
                <a:cxn ang="0">
                  <a:pos x="72" y="130"/>
                </a:cxn>
                <a:cxn ang="0">
                  <a:pos x="78" y="134"/>
                </a:cxn>
                <a:cxn ang="0">
                  <a:pos x="86" y="140"/>
                </a:cxn>
                <a:cxn ang="0">
                  <a:pos x="94" y="134"/>
                </a:cxn>
                <a:cxn ang="0">
                  <a:pos x="105" y="129"/>
                </a:cxn>
                <a:cxn ang="0">
                  <a:pos x="108" y="122"/>
                </a:cxn>
                <a:cxn ang="0">
                  <a:pos x="116" y="119"/>
                </a:cxn>
                <a:cxn ang="0">
                  <a:pos x="126" y="111"/>
                </a:cxn>
                <a:cxn ang="0">
                  <a:pos x="133" y="114"/>
                </a:cxn>
                <a:cxn ang="0">
                  <a:pos x="146" y="122"/>
                </a:cxn>
                <a:cxn ang="0">
                  <a:pos x="148" y="111"/>
                </a:cxn>
                <a:cxn ang="0">
                  <a:pos x="148" y="100"/>
                </a:cxn>
                <a:cxn ang="0">
                  <a:pos x="149" y="92"/>
                </a:cxn>
                <a:cxn ang="0">
                  <a:pos x="149" y="85"/>
                </a:cxn>
                <a:cxn ang="0">
                  <a:pos x="157" y="86"/>
                </a:cxn>
                <a:cxn ang="0">
                  <a:pos x="157" y="78"/>
                </a:cxn>
                <a:cxn ang="0">
                  <a:pos x="153" y="71"/>
                </a:cxn>
                <a:cxn ang="0">
                  <a:pos x="146" y="68"/>
                </a:cxn>
                <a:cxn ang="0">
                  <a:pos x="146" y="59"/>
                </a:cxn>
                <a:cxn ang="0">
                  <a:pos x="155" y="50"/>
                </a:cxn>
                <a:cxn ang="0">
                  <a:pos x="156" y="43"/>
                </a:cxn>
                <a:cxn ang="0">
                  <a:pos x="158" y="38"/>
                </a:cxn>
                <a:cxn ang="0">
                  <a:pos x="156" y="22"/>
                </a:cxn>
              </a:cxnLst>
              <a:rect l="0" t="0" r="r" b="b"/>
              <a:pathLst>
                <a:path w="161" h="146">
                  <a:moveTo>
                    <a:pt x="156" y="22"/>
                  </a:moveTo>
                  <a:lnTo>
                    <a:pt x="152" y="28"/>
                  </a:lnTo>
                  <a:lnTo>
                    <a:pt x="150" y="31"/>
                  </a:lnTo>
                  <a:lnTo>
                    <a:pt x="149" y="33"/>
                  </a:lnTo>
                  <a:lnTo>
                    <a:pt x="146" y="34"/>
                  </a:lnTo>
                  <a:lnTo>
                    <a:pt x="142" y="34"/>
                  </a:lnTo>
                  <a:lnTo>
                    <a:pt x="140" y="33"/>
                  </a:lnTo>
                  <a:lnTo>
                    <a:pt x="138" y="33"/>
                  </a:lnTo>
                  <a:lnTo>
                    <a:pt x="136" y="34"/>
                  </a:lnTo>
                  <a:lnTo>
                    <a:pt x="132" y="34"/>
                  </a:lnTo>
                  <a:lnTo>
                    <a:pt x="128" y="33"/>
                  </a:lnTo>
                  <a:lnTo>
                    <a:pt x="127" y="33"/>
                  </a:lnTo>
                  <a:lnTo>
                    <a:pt x="124" y="31"/>
                  </a:lnTo>
                  <a:lnTo>
                    <a:pt x="122" y="28"/>
                  </a:lnTo>
                  <a:lnTo>
                    <a:pt x="121" y="25"/>
                  </a:lnTo>
                  <a:lnTo>
                    <a:pt x="121" y="21"/>
                  </a:lnTo>
                  <a:lnTo>
                    <a:pt x="118" y="20"/>
                  </a:lnTo>
                  <a:lnTo>
                    <a:pt x="117" y="17"/>
                  </a:lnTo>
                  <a:lnTo>
                    <a:pt x="116" y="15"/>
                  </a:lnTo>
                  <a:lnTo>
                    <a:pt x="115" y="14"/>
                  </a:lnTo>
                  <a:lnTo>
                    <a:pt x="112" y="13"/>
                  </a:lnTo>
                  <a:lnTo>
                    <a:pt x="110" y="13"/>
                  </a:lnTo>
                  <a:lnTo>
                    <a:pt x="101" y="11"/>
                  </a:lnTo>
                  <a:lnTo>
                    <a:pt x="101" y="7"/>
                  </a:lnTo>
                  <a:lnTo>
                    <a:pt x="100" y="5"/>
                  </a:lnTo>
                  <a:lnTo>
                    <a:pt x="94" y="5"/>
                  </a:lnTo>
                  <a:lnTo>
                    <a:pt x="92" y="4"/>
                  </a:lnTo>
                  <a:lnTo>
                    <a:pt x="88" y="5"/>
                  </a:lnTo>
                  <a:lnTo>
                    <a:pt x="83" y="8"/>
                  </a:lnTo>
                  <a:lnTo>
                    <a:pt x="78" y="6"/>
                  </a:lnTo>
                  <a:lnTo>
                    <a:pt x="72" y="5"/>
                  </a:lnTo>
                  <a:lnTo>
                    <a:pt x="68" y="3"/>
                  </a:lnTo>
                  <a:lnTo>
                    <a:pt x="60" y="3"/>
                  </a:lnTo>
                  <a:lnTo>
                    <a:pt x="55" y="4"/>
                  </a:lnTo>
                  <a:lnTo>
                    <a:pt x="51" y="4"/>
                  </a:lnTo>
                  <a:lnTo>
                    <a:pt x="48" y="3"/>
                  </a:lnTo>
                  <a:lnTo>
                    <a:pt x="44" y="1"/>
                  </a:lnTo>
                  <a:lnTo>
                    <a:pt x="41" y="0"/>
                  </a:lnTo>
                  <a:lnTo>
                    <a:pt x="41" y="4"/>
                  </a:lnTo>
                  <a:lnTo>
                    <a:pt x="42" y="6"/>
                  </a:lnTo>
                  <a:lnTo>
                    <a:pt x="42" y="8"/>
                  </a:lnTo>
                  <a:lnTo>
                    <a:pt x="41" y="10"/>
                  </a:lnTo>
                  <a:lnTo>
                    <a:pt x="41" y="14"/>
                  </a:lnTo>
                  <a:lnTo>
                    <a:pt x="40" y="17"/>
                  </a:lnTo>
                  <a:lnTo>
                    <a:pt x="40" y="25"/>
                  </a:lnTo>
                  <a:lnTo>
                    <a:pt x="38" y="27"/>
                  </a:lnTo>
                  <a:lnTo>
                    <a:pt x="35" y="27"/>
                  </a:lnTo>
                  <a:lnTo>
                    <a:pt x="31" y="32"/>
                  </a:lnTo>
                  <a:lnTo>
                    <a:pt x="30" y="34"/>
                  </a:lnTo>
                  <a:lnTo>
                    <a:pt x="22" y="40"/>
                  </a:lnTo>
                  <a:lnTo>
                    <a:pt x="20" y="43"/>
                  </a:lnTo>
                  <a:lnTo>
                    <a:pt x="20" y="45"/>
                  </a:lnTo>
                  <a:lnTo>
                    <a:pt x="9" y="58"/>
                  </a:lnTo>
                  <a:lnTo>
                    <a:pt x="9" y="62"/>
                  </a:lnTo>
                  <a:lnTo>
                    <a:pt x="8" y="66"/>
                  </a:lnTo>
                  <a:lnTo>
                    <a:pt x="7" y="68"/>
                  </a:lnTo>
                  <a:lnTo>
                    <a:pt x="4" y="70"/>
                  </a:lnTo>
                  <a:lnTo>
                    <a:pt x="2" y="72"/>
                  </a:lnTo>
                  <a:lnTo>
                    <a:pt x="1" y="75"/>
                  </a:lnTo>
                  <a:lnTo>
                    <a:pt x="0" y="76"/>
                  </a:lnTo>
                  <a:lnTo>
                    <a:pt x="0" y="78"/>
                  </a:lnTo>
                  <a:lnTo>
                    <a:pt x="1" y="80"/>
                  </a:lnTo>
                  <a:lnTo>
                    <a:pt x="4" y="87"/>
                  </a:lnTo>
                  <a:lnTo>
                    <a:pt x="4" y="90"/>
                  </a:lnTo>
                  <a:lnTo>
                    <a:pt x="7" y="90"/>
                  </a:lnTo>
                  <a:lnTo>
                    <a:pt x="10" y="90"/>
                  </a:lnTo>
                  <a:lnTo>
                    <a:pt x="12" y="90"/>
                  </a:lnTo>
                  <a:lnTo>
                    <a:pt x="15" y="91"/>
                  </a:lnTo>
                  <a:lnTo>
                    <a:pt x="16" y="94"/>
                  </a:lnTo>
                  <a:lnTo>
                    <a:pt x="16" y="98"/>
                  </a:lnTo>
                  <a:lnTo>
                    <a:pt x="18" y="100"/>
                  </a:lnTo>
                  <a:lnTo>
                    <a:pt x="18" y="104"/>
                  </a:lnTo>
                  <a:lnTo>
                    <a:pt x="20" y="106"/>
                  </a:lnTo>
                  <a:lnTo>
                    <a:pt x="22" y="108"/>
                  </a:lnTo>
                  <a:lnTo>
                    <a:pt x="24" y="114"/>
                  </a:lnTo>
                  <a:lnTo>
                    <a:pt x="25" y="117"/>
                  </a:lnTo>
                  <a:lnTo>
                    <a:pt x="28" y="121"/>
                  </a:lnTo>
                  <a:lnTo>
                    <a:pt x="32" y="121"/>
                  </a:lnTo>
                  <a:lnTo>
                    <a:pt x="37" y="121"/>
                  </a:lnTo>
                  <a:lnTo>
                    <a:pt x="41" y="119"/>
                  </a:lnTo>
                  <a:lnTo>
                    <a:pt x="46" y="119"/>
                  </a:lnTo>
                  <a:lnTo>
                    <a:pt x="48" y="115"/>
                  </a:lnTo>
                  <a:lnTo>
                    <a:pt x="48" y="112"/>
                  </a:lnTo>
                  <a:lnTo>
                    <a:pt x="50" y="110"/>
                  </a:lnTo>
                  <a:lnTo>
                    <a:pt x="53" y="107"/>
                  </a:lnTo>
                  <a:lnTo>
                    <a:pt x="55" y="108"/>
                  </a:lnTo>
                  <a:lnTo>
                    <a:pt x="57" y="109"/>
                  </a:lnTo>
                  <a:lnTo>
                    <a:pt x="60" y="111"/>
                  </a:lnTo>
                  <a:lnTo>
                    <a:pt x="61" y="114"/>
                  </a:lnTo>
                  <a:lnTo>
                    <a:pt x="62" y="117"/>
                  </a:lnTo>
                  <a:lnTo>
                    <a:pt x="63" y="119"/>
                  </a:lnTo>
                  <a:lnTo>
                    <a:pt x="66" y="121"/>
                  </a:lnTo>
                  <a:lnTo>
                    <a:pt x="72" y="130"/>
                  </a:lnTo>
                  <a:lnTo>
                    <a:pt x="74" y="131"/>
                  </a:lnTo>
                  <a:lnTo>
                    <a:pt x="78" y="132"/>
                  </a:lnTo>
                  <a:lnTo>
                    <a:pt x="78" y="134"/>
                  </a:lnTo>
                  <a:lnTo>
                    <a:pt x="78" y="138"/>
                  </a:lnTo>
                  <a:lnTo>
                    <a:pt x="81" y="145"/>
                  </a:lnTo>
                  <a:lnTo>
                    <a:pt x="86" y="140"/>
                  </a:lnTo>
                  <a:lnTo>
                    <a:pt x="87" y="138"/>
                  </a:lnTo>
                  <a:lnTo>
                    <a:pt x="89" y="137"/>
                  </a:lnTo>
                  <a:lnTo>
                    <a:pt x="94" y="134"/>
                  </a:lnTo>
                  <a:lnTo>
                    <a:pt x="100" y="134"/>
                  </a:lnTo>
                  <a:lnTo>
                    <a:pt x="105" y="131"/>
                  </a:lnTo>
                  <a:lnTo>
                    <a:pt x="105" y="129"/>
                  </a:lnTo>
                  <a:lnTo>
                    <a:pt x="105" y="126"/>
                  </a:lnTo>
                  <a:lnTo>
                    <a:pt x="105" y="124"/>
                  </a:lnTo>
                  <a:lnTo>
                    <a:pt x="108" y="122"/>
                  </a:lnTo>
                  <a:lnTo>
                    <a:pt x="111" y="121"/>
                  </a:lnTo>
                  <a:lnTo>
                    <a:pt x="115" y="121"/>
                  </a:lnTo>
                  <a:lnTo>
                    <a:pt x="116" y="119"/>
                  </a:lnTo>
                  <a:lnTo>
                    <a:pt x="122" y="116"/>
                  </a:lnTo>
                  <a:lnTo>
                    <a:pt x="124" y="110"/>
                  </a:lnTo>
                  <a:lnTo>
                    <a:pt x="126" y="111"/>
                  </a:lnTo>
                  <a:lnTo>
                    <a:pt x="128" y="112"/>
                  </a:lnTo>
                  <a:lnTo>
                    <a:pt x="130" y="114"/>
                  </a:lnTo>
                  <a:lnTo>
                    <a:pt x="133" y="114"/>
                  </a:lnTo>
                  <a:lnTo>
                    <a:pt x="139" y="119"/>
                  </a:lnTo>
                  <a:lnTo>
                    <a:pt x="142" y="124"/>
                  </a:lnTo>
                  <a:lnTo>
                    <a:pt x="146" y="122"/>
                  </a:lnTo>
                  <a:lnTo>
                    <a:pt x="147" y="120"/>
                  </a:lnTo>
                  <a:lnTo>
                    <a:pt x="148" y="119"/>
                  </a:lnTo>
                  <a:lnTo>
                    <a:pt x="148" y="111"/>
                  </a:lnTo>
                  <a:lnTo>
                    <a:pt x="148" y="108"/>
                  </a:lnTo>
                  <a:lnTo>
                    <a:pt x="148" y="106"/>
                  </a:lnTo>
                  <a:lnTo>
                    <a:pt x="148" y="100"/>
                  </a:lnTo>
                  <a:lnTo>
                    <a:pt x="148" y="97"/>
                  </a:lnTo>
                  <a:lnTo>
                    <a:pt x="148" y="94"/>
                  </a:lnTo>
                  <a:lnTo>
                    <a:pt x="149" y="92"/>
                  </a:lnTo>
                  <a:lnTo>
                    <a:pt x="149" y="90"/>
                  </a:lnTo>
                  <a:lnTo>
                    <a:pt x="148" y="87"/>
                  </a:lnTo>
                  <a:lnTo>
                    <a:pt x="149" y="85"/>
                  </a:lnTo>
                  <a:lnTo>
                    <a:pt x="152" y="86"/>
                  </a:lnTo>
                  <a:lnTo>
                    <a:pt x="154" y="86"/>
                  </a:lnTo>
                  <a:lnTo>
                    <a:pt x="157" y="86"/>
                  </a:lnTo>
                  <a:lnTo>
                    <a:pt x="160" y="84"/>
                  </a:lnTo>
                  <a:lnTo>
                    <a:pt x="160" y="78"/>
                  </a:lnTo>
                  <a:lnTo>
                    <a:pt x="157" y="78"/>
                  </a:lnTo>
                  <a:lnTo>
                    <a:pt x="156" y="75"/>
                  </a:lnTo>
                  <a:lnTo>
                    <a:pt x="154" y="73"/>
                  </a:lnTo>
                  <a:lnTo>
                    <a:pt x="153" y="71"/>
                  </a:lnTo>
                  <a:lnTo>
                    <a:pt x="152" y="70"/>
                  </a:lnTo>
                  <a:lnTo>
                    <a:pt x="148" y="70"/>
                  </a:lnTo>
                  <a:lnTo>
                    <a:pt x="146" y="68"/>
                  </a:lnTo>
                  <a:lnTo>
                    <a:pt x="147" y="64"/>
                  </a:lnTo>
                  <a:lnTo>
                    <a:pt x="147" y="62"/>
                  </a:lnTo>
                  <a:lnTo>
                    <a:pt x="146" y="59"/>
                  </a:lnTo>
                  <a:lnTo>
                    <a:pt x="150" y="54"/>
                  </a:lnTo>
                  <a:lnTo>
                    <a:pt x="154" y="52"/>
                  </a:lnTo>
                  <a:lnTo>
                    <a:pt x="155" y="50"/>
                  </a:lnTo>
                  <a:lnTo>
                    <a:pt x="154" y="47"/>
                  </a:lnTo>
                  <a:lnTo>
                    <a:pt x="152" y="46"/>
                  </a:lnTo>
                  <a:lnTo>
                    <a:pt x="156" y="43"/>
                  </a:lnTo>
                  <a:lnTo>
                    <a:pt x="157" y="42"/>
                  </a:lnTo>
                  <a:lnTo>
                    <a:pt x="159" y="39"/>
                  </a:lnTo>
                  <a:lnTo>
                    <a:pt x="158" y="38"/>
                  </a:lnTo>
                  <a:lnTo>
                    <a:pt x="159" y="34"/>
                  </a:lnTo>
                  <a:lnTo>
                    <a:pt x="157" y="27"/>
                  </a:lnTo>
                  <a:lnTo>
                    <a:pt x="156" y="2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0" name="Freeform 11"/>
            <p:cNvSpPr>
              <a:spLocks/>
            </p:cNvSpPr>
            <p:nvPr/>
          </p:nvSpPr>
          <p:spPr bwMode="auto">
            <a:xfrm>
              <a:off x="5273390" y="5986234"/>
              <a:ext cx="343814" cy="395997"/>
            </a:xfrm>
            <a:custGeom>
              <a:avLst/>
              <a:gdLst/>
              <a:ahLst/>
              <a:cxnLst>
                <a:cxn ang="0">
                  <a:pos x="164" y="147"/>
                </a:cxn>
                <a:cxn ang="0">
                  <a:pos x="141" y="108"/>
                </a:cxn>
                <a:cxn ang="0">
                  <a:pos x="169" y="97"/>
                </a:cxn>
                <a:cxn ang="0">
                  <a:pos x="202" y="56"/>
                </a:cxn>
                <a:cxn ang="0">
                  <a:pos x="217" y="13"/>
                </a:cxn>
                <a:cxn ang="0">
                  <a:pos x="243" y="33"/>
                </a:cxn>
                <a:cxn ang="0">
                  <a:pos x="279" y="59"/>
                </a:cxn>
                <a:cxn ang="0">
                  <a:pos x="247" y="75"/>
                </a:cxn>
                <a:cxn ang="0">
                  <a:pos x="241" y="121"/>
                </a:cxn>
                <a:cxn ang="0">
                  <a:pos x="265" y="144"/>
                </a:cxn>
                <a:cxn ang="0">
                  <a:pos x="288" y="139"/>
                </a:cxn>
                <a:cxn ang="0">
                  <a:pos x="312" y="123"/>
                </a:cxn>
                <a:cxn ang="0">
                  <a:pos x="353" y="148"/>
                </a:cxn>
                <a:cxn ang="0">
                  <a:pos x="335" y="171"/>
                </a:cxn>
                <a:cxn ang="0">
                  <a:pos x="309" y="231"/>
                </a:cxn>
                <a:cxn ang="0">
                  <a:pos x="304" y="256"/>
                </a:cxn>
                <a:cxn ang="0">
                  <a:pos x="321" y="283"/>
                </a:cxn>
                <a:cxn ang="0">
                  <a:pos x="358" y="295"/>
                </a:cxn>
                <a:cxn ang="0">
                  <a:pos x="373" y="307"/>
                </a:cxn>
                <a:cxn ang="0">
                  <a:pos x="345" y="320"/>
                </a:cxn>
                <a:cxn ang="0">
                  <a:pos x="323" y="330"/>
                </a:cxn>
                <a:cxn ang="0">
                  <a:pos x="324" y="365"/>
                </a:cxn>
                <a:cxn ang="0">
                  <a:pos x="305" y="407"/>
                </a:cxn>
                <a:cxn ang="0">
                  <a:pos x="343" y="418"/>
                </a:cxn>
                <a:cxn ang="0">
                  <a:pos x="353" y="451"/>
                </a:cxn>
                <a:cxn ang="0">
                  <a:pos x="389" y="443"/>
                </a:cxn>
                <a:cxn ang="0">
                  <a:pos x="418" y="465"/>
                </a:cxn>
                <a:cxn ang="0">
                  <a:pos x="365" y="507"/>
                </a:cxn>
                <a:cxn ang="0">
                  <a:pos x="316" y="517"/>
                </a:cxn>
                <a:cxn ang="0">
                  <a:pos x="289" y="537"/>
                </a:cxn>
                <a:cxn ang="0">
                  <a:pos x="269" y="514"/>
                </a:cxn>
                <a:cxn ang="0">
                  <a:pos x="251" y="475"/>
                </a:cxn>
                <a:cxn ang="0">
                  <a:pos x="215" y="517"/>
                </a:cxn>
                <a:cxn ang="0">
                  <a:pos x="211" y="548"/>
                </a:cxn>
                <a:cxn ang="0">
                  <a:pos x="169" y="537"/>
                </a:cxn>
                <a:cxn ang="0">
                  <a:pos x="140" y="555"/>
                </a:cxn>
                <a:cxn ang="0">
                  <a:pos x="121" y="555"/>
                </a:cxn>
                <a:cxn ang="0">
                  <a:pos x="46" y="516"/>
                </a:cxn>
                <a:cxn ang="0">
                  <a:pos x="17" y="498"/>
                </a:cxn>
                <a:cxn ang="0">
                  <a:pos x="24" y="470"/>
                </a:cxn>
                <a:cxn ang="0">
                  <a:pos x="43" y="449"/>
                </a:cxn>
                <a:cxn ang="0">
                  <a:pos x="67" y="458"/>
                </a:cxn>
                <a:cxn ang="0">
                  <a:pos x="67" y="426"/>
                </a:cxn>
                <a:cxn ang="0">
                  <a:pos x="73" y="412"/>
                </a:cxn>
                <a:cxn ang="0">
                  <a:pos x="73" y="391"/>
                </a:cxn>
                <a:cxn ang="0">
                  <a:pos x="76" y="366"/>
                </a:cxn>
                <a:cxn ang="0">
                  <a:pos x="73" y="327"/>
                </a:cxn>
                <a:cxn ang="0">
                  <a:pos x="75" y="297"/>
                </a:cxn>
                <a:cxn ang="0">
                  <a:pos x="98" y="263"/>
                </a:cxn>
                <a:cxn ang="0">
                  <a:pos x="130" y="305"/>
                </a:cxn>
                <a:cxn ang="0">
                  <a:pos x="167" y="323"/>
                </a:cxn>
                <a:cxn ang="0">
                  <a:pos x="201" y="311"/>
                </a:cxn>
                <a:cxn ang="0">
                  <a:pos x="216" y="299"/>
                </a:cxn>
                <a:cxn ang="0">
                  <a:pos x="251" y="287"/>
                </a:cxn>
                <a:cxn ang="0">
                  <a:pos x="229" y="260"/>
                </a:cxn>
                <a:cxn ang="0">
                  <a:pos x="198" y="242"/>
                </a:cxn>
                <a:cxn ang="0">
                  <a:pos x="167" y="227"/>
                </a:cxn>
              </a:cxnLst>
              <a:rect l="0" t="0" r="r" b="b"/>
              <a:pathLst>
                <a:path w="420" h="563">
                  <a:moveTo>
                    <a:pt x="154" y="214"/>
                  </a:moveTo>
                  <a:lnTo>
                    <a:pt x="153" y="211"/>
                  </a:lnTo>
                  <a:lnTo>
                    <a:pt x="150" y="204"/>
                  </a:lnTo>
                  <a:lnTo>
                    <a:pt x="149" y="195"/>
                  </a:lnTo>
                  <a:lnTo>
                    <a:pt x="151" y="182"/>
                  </a:lnTo>
                  <a:lnTo>
                    <a:pt x="161" y="169"/>
                  </a:lnTo>
                  <a:lnTo>
                    <a:pt x="165" y="161"/>
                  </a:lnTo>
                  <a:lnTo>
                    <a:pt x="164" y="153"/>
                  </a:lnTo>
                  <a:lnTo>
                    <a:pt x="164" y="147"/>
                  </a:lnTo>
                  <a:lnTo>
                    <a:pt x="167" y="145"/>
                  </a:lnTo>
                  <a:lnTo>
                    <a:pt x="169" y="141"/>
                  </a:lnTo>
                  <a:lnTo>
                    <a:pt x="169" y="133"/>
                  </a:lnTo>
                  <a:lnTo>
                    <a:pt x="167" y="125"/>
                  </a:lnTo>
                  <a:lnTo>
                    <a:pt x="153" y="118"/>
                  </a:lnTo>
                  <a:lnTo>
                    <a:pt x="151" y="115"/>
                  </a:lnTo>
                  <a:lnTo>
                    <a:pt x="146" y="113"/>
                  </a:lnTo>
                  <a:lnTo>
                    <a:pt x="142" y="109"/>
                  </a:lnTo>
                  <a:lnTo>
                    <a:pt x="141" y="108"/>
                  </a:lnTo>
                  <a:lnTo>
                    <a:pt x="142" y="105"/>
                  </a:lnTo>
                  <a:lnTo>
                    <a:pt x="146" y="101"/>
                  </a:lnTo>
                  <a:lnTo>
                    <a:pt x="151" y="101"/>
                  </a:lnTo>
                  <a:lnTo>
                    <a:pt x="155" y="103"/>
                  </a:lnTo>
                  <a:lnTo>
                    <a:pt x="157" y="103"/>
                  </a:lnTo>
                  <a:lnTo>
                    <a:pt x="161" y="104"/>
                  </a:lnTo>
                  <a:lnTo>
                    <a:pt x="165" y="102"/>
                  </a:lnTo>
                  <a:lnTo>
                    <a:pt x="167" y="101"/>
                  </a:lnTo>
                  <a:lnTo>
                    <a:pt x="169" y="97"/>
                  </a:lnTo>
                  <a:lnTo>
                    <a:pt x="169" y="92"/>
                  </a:lnTo>
                  <a:lnTo>
                    <a:pt x="173" y="86"/>
                  </a:lnTo>
                  <a:lnTo>
                    <a:pt x="178" y="80"/>
                  </a:lnTo>
                  <a:lnTo>
                    <a:pt x="193" y="71"/>
                  </a:lnTo>
                  <a:lnTo>
                    <a:pt x="194" y="69"/>
                  </a:lnTo>
                  <a:lnTo>
                    <a:pt x="197" y="66"/>
                  </a:lnTo>
                  <a:lnTo>
                    <a:pt x="201" y="61"/>
                  </a:lnTo>
                  <a:lnTo>
                    <a:pt x="201" y="57"/>
                  </a:lnTo>
                  <a:lnTo>
                    <a:pt x="202" y="56"/>
                  </a:lnTo>
                  <a:lnTo>
                    <a:pt x="199" y="51"/>
                  </a:lnTo>
                  <a:lnTo>
                    <a:pt x="197" y="50"/>
                  </a:lnTo>
                  <a:lnTo>
                    <a:pt x="207" y="31"/>
                  </a:lnTo>
                  <a:lnTo>
                    <a:pt x="200" y="26"/>
                  </a:lnTo>
                  <a:lnTo>
                    <a:pt x="198" y="20"/>
                  </a:lnTo>
                  <a:lnTo>
                    <a:pt x="202" y="19"/>
                  </a:lnTo>
                  <a:lnTo>
                    <a:pt x="208" y="19"/>
                  </a:lnTo>
                  <a:lnTo>
                    <a:pt x="213" y="18"/>
                  </a:lnTo>
                  <a:lnTo>
                    <a:pt x="217" y="13"/>
                  </a:lnTo>
                  <a:lnTo>
                    <a:pt x="215" y="4"/>
                  </a:lnTo>
                  <a:lnTo>
                    <a:pt x="217" y="5"/>
                  </a:lnTo>
                  <a:lnTo>
                    <a:pt x="222" y="3"/>
                  </a:lnTo>
                  <a:lnTo>
                    <a:pt x="232" y="3"/>
                  </a:lnTo>
                  <a:lnTo>
                    <a:pt x="235" y="1"/>
                  </a:lnTo>
                  <a:lnTo>
                    <a:pt x="239" y="0"/>
                  </a:lnTo>
                  <a:lnTo>
                    <a:pt x="245" y="12"/>
                  </a:lnTo>
                  <a:lnTo>
                    <a:pt x="241" y="29"/>
                  </a:lnTo>
                  <a:lnTo>
                    <a:pt x="243" y="33"/>
                  </a:lnTo>
                  <a:lnTo>
                    <a:pt x="245" y="35"/>
                  </a:lnTo>
                  <a:lnTo>
                    <a:pt x="250" y="37"/>
                  </a:lnTo>
                  <a:lnTo>
                    <a:pt x="253" y="44"/>
                  </a:lnTo>
                  <a:lnTo>
                    <a:pt x="258" y="45"/>
                  </a:lnTo>
                  <a:lnTo>
                    <a:pt x="263" y="44"/>
                  </a:lnTo>
                  <a:lnTo>
                    <a:pt x="264" y="45"/>
                  </a:lnTo>
                  <a:lnTo>
                    <a:pt x="267" y="48"/>
                  </a:lnTo>
                  <a:lnTo>
                    <a:pt x="277" y="53"/>
                  </a:lnTo>
                  <a:lnTo>
                    <a:pt x="279" y="59"/>
                  </a:lnTo>
                  <a:lnTo>
                    <a:pt x="278" y="65"/>
                  </a:lnTo>
                  <a:lnTo>
                    <a:pt x="273" y="68"/>
                  </a:lnTo>
                  <a:lnTo>
                    <a:pt x="269" y="70"/>
                  </a:lnTo>
                  <a:lnTo>
                    <a:pt x="265" y="72"/>
                  </a:lnTo>
                  <a:lnTo>
                    <a:pt x="259" y="79"/>
                  </a:lnTo>
                  <a:lnTo>
                    <a:pt x="256" y="77"/>
                  </a:lnTo>
                  <a:lnTo>
                    <a:pt x="254" y="73"/>
                  </a:lnTo>
                  <a:lnTo>
                    <a:pt x="251" y="72"/>
                  </a:lnTo>
                  <a:lnTo>
                    <a:pt x="247" y="75"/>
                  </a:lnTo>
                  <a:lnTo>
                    <a:pt x="241" y="80"/>
                  </a:lnTo>
                  <a:lnTo>
                    <a:pt x="242" y="83"/>
                  </a:lnTo>
                  <a:lnTo>
                    <a:pt x="243" y="91"/>
                  </a:lnTo>
                  <a:lnTo>
                    <a:pt x="242" y="102"/>
                  </a:lnTo>
                  <a:lnTo>
                    <a:pt x="242" y="113"/>
                  </a:lnTo>
                  <a:lnTo>
                    <a:pt x="241" y="115"/>
                  </a:lnTo>
                  <a:lnTo>
                    <a:pt x="241" y="117"/>
                  </a:lnTo>
                  <a:lnTo>
                    <a:pt x="240" y="120"/>
                  </a:lnTo>
                  <a:lnTo>
                    <a:pt x="241" y="121"/>
                  </a:lnTo>
                  <a:lnTo>
                    <a:pt x="240" y="124"/>
                  </a:lnTo>
                  <a:lnTo>
                    <a:pt x="240" y="128"/>
                  </a:lnTo>
                  <a:lnTo>
                    <a:pt x="251" y="135"/>
                  </a:lnTo>
                  <a:lnTo>
                    <a:pt x="253" y="137"/>
                  </a:lnTo>
                  <a:lnTo>
                    <a:pt x="256" y="138"/>
                  </a:lnTo>
                  <a:lnTo>
                    <a:pt x="261" y="138"/>
                  </a:lnTo>
                  <a:lnTo>
                    <a:pt x="264" y="139"/>
                  </a:lnTo>
                  <a:lnTo>
                    <a:pt x="264" y="143"/>
                  </a:lnTo>
                  <a:lnTo>
                    <a:pt x="265" y="144"/>
                  </a:lnTo>
                  <a:lnTo>
                    <a:pt x="267" y="145"/>
                  </a:lnTo>
                  <a:lnTo>
                    <a:pt x="267" y="148"/>
                  </a:lnTo>
                  <a:lnTo>
                    <a:pt x="269" y="151"/>
                  </a:lnTo>
                  <a:lnTo>
                    <a:pt x="273" y="151"/>
                  </a:lnTo>
                  <a:lnTo>
                    <a:pt x="279" y="147"/>
                  </a:lnTo>
                  <a:lnTo>
                    <a:pt x="282" y="144"/>
                  </a:lnTo>
                  <a:lnTo>
                    <a:pt x="283" y="141"/>
                  </a:lnTo>
                  <a:lnTo>
                    <a:pt x="286" y="139"/>
                  </a:lnTo>
                  <a:lnTo>
                    <a:pt x="288" y="139"/>
                  </a:lnTo>
                  <a:lnTo>
                    <a:pt x="291" y="133"/>
                  </a:lnTo>
                  <a:lnTo>
                    <a:pt x="293" y="128"/>
                  </a:lnTo>
                  <a:lnTo>
                    <a:pt x="293" y="124"/>
                  </a:lnTo>
                  <a:lnTo>
                    <a:pt x="300" y="121"/>
                  </a:lnTo>
                  <a:lnTo>
                    <a:pt x="301" y="124"/>
                  </a:lnTo>
                  <a:lnTo>
                    <a:pt x="303" y="123"/>
                  </a:lnTo>
                  <a:lnTo>
                    <a:pt x="305" y="122"/>
                  </a:lnTo>
                  <a:lnTo>
                    <a:pt x="308" y="122"/>
                  </a:lnTo>
                  <a:lnTo>
                    <a:pt x="312" y="123"/>
                  </a:lnTo>
                  <a:lnTo>
                    <a:pt x="313" y="127"/>
                  </a:lnTo>
                  <a:lnTo>
                    <a:pt x="318" y="132"/>
                  </a:lnTo>
                  <a:lnTo>
                    <a:pt x="321" y="133"/>
                  </a:lnTo>
                  <a:lnTo>
                    <a:pt x="339" y="141"/>
                  </a:lnTo>
                  <a:lnTo>
                    <a:pt x="345" y="143"/>
                  </a:lnTo>
                  <a:lnTo>
                    <a:pt x="351" y="143"/>
                  </a:lnTo>
                  <a:lnTo>
                    <a:pt x="353" y="143"/>
                  </a:lnTo>
                  <a:lnTo>
                    <a:pt x="354" y="144"/>
                  </a:lnTo>
                  <a:lnTo>
                    <a:pt x="353" y="148"/>
                  </a:lnTo>
                  <a:lnTo>
                    <a:pt x="351" y="152"/>
                  </a:lnTo>
                  <a:lnTo>
                    <a:pt x="349" y="151"/>
                  </a:lnTo>
                  <a:lnTo>
                    <a:pt x="347" y="152"/>
                  </a:lnTo>
                  <a:lnTo>
                    <a:pt x="347" y="156"/>
                  </a:lnTo>
                  <a:lnTo>
                    <a:pt x="344" y="158"/>
                  </a:lnTo>
                  <a:lnTo>
                    <a:pt x="340" y="161"/>
                  </a:lnTo>
                  <a:lnTo>
                    <a:pt x="336" y="167"/>
                  </a:lnTo>
                  <a:lnTo>
                    <a:pt x="337" y="169"/>
                  </a:lnTo>
                  <a:lnTo>
                    <a:pt x="335" y="171"/>
                  </a:lnTo>
                  <a:lnTo>
                    <a:pt x="331" y="172"/>
                  </a:lnTo>
                  <a:lnTo>
                    <a:pt x="328" y="175"/>
                  </a:lnTo>
                  <a:lnTo>
                    <a:pt x="327" y="177"/>
                  </a:lnTo>
                  <a:lnTo>
                    <a:pt x="327" y="183"/>
                  </a:lnTo>
                  <a:lnTo>
                    <a:pt x="325" y="184"/>
                  </a:lnTo>
                  <a:lnTo>
                    <a:pt x="324" y="187"/>
                  </a:lnTo>
                  <a:lnTo>
                    <a:pt x="322" y="191"/>
                  </a:lnTo>
                  <a:lnTo>
                    <a:pt x="318" y="210"/>
                  </a:lnTo>
                  <a:lnTo>
                    <a:pt x="309" y="231"/>
                  </a:lnTo>
                  <a:lnTo>
                    <a:pt x="309" y="235"/>
                  </a:lnTo>
                  <a:lnTo>
                    <a:pt x="310" y="236"/>
                  </a:lnTo>
                  <a:lnTo>
                    <a:pt x="308" y="238"/>
                  </a:lnTo>
                  <a:lnTo>
                    <a:pt x="304" y="240"/>
                  </a:lnTo>
                  <a:lnTo>
                    <a:pt x="303" y="245"/>
                  </a:lnTo>
                  <a:lnTo>
                    <a:pt x="300" y="247"/>
                  </a:lnTo>
                  <a:lnTo>
                    <a:pt x="300" y="252"/>
                  </a:lnTo>
                  <a:lnTo>
                    <a:pt x="301" y="254"/>
                  </a:lnTo>
                  <a:lnTo>
                    <a:pt x="304" y="256"/>
                  </a:lnTo>
                  <a:lnTo>
                    <a:pt x="310" y="262"/>
                  </a:lnTo>
                  <a:lnTo>
                    <a:pt x="310" y="265"/>
                  </a:lnTo>
                  <a:lnTo>
                    <a:pt x="308" y="268"/>
                  </a:lnTo>
                  <a:lnTo>
                    <a:pt x="305" y="272"/>
                  </a:lnTo>
                  <a:lnTo>
                    <a:pt x="305" y="275"/>
                  </a:lnTo>
                  <a:lnTo>
                    <a:pt x="307" y="277"/>
                  </a:lnTo>
                  <a:lnTo>
                    <a:pt x="309" y="279"/>
                  </a:lnTo>
                  <a:lnTo>
                    <a:pt x="320" y="283"/>
                  </a:lnTo>
                  <a:lnTo>
                    <a:pt x="321" y="283"/>
                  </a:lnTo>
                  <a:lnTo>
                    <a:pt x="323" y="285"/>
                  </a:lnTo>
                  <a:lnTo>
                    <a:pt x="325" y="287"/>
                  </a:lnTo>
                  <a:lnTo>
                    <a:pt x="331" y="289"/>
                  </a:lnTo>
                  <a:lnTo>
                    <a:pt x="334" y="289"/>
                  </a:lnTo>
                  <a:lnTo>
                    <a:pt x="337" y="290"/>
                  </a:lnTo>
                  <a:lnTo>
                    <a:pt x="339" y="289"/>
                  </a:lnTo>
                  <a:lnTo>
                    <a:pt x="347" y="294"/>
                  </a:lnTo>
                  <a:lnTo>
                    <a:pt x="356" y="294"/>
                  </a:lnTo>
                  <a:lnTo>
                    <a:pt x="358" y="295"/>
                  </a:lnTo>
                  <a:lnTo>
                    <a:pt x="365" y="295"/>
                  </a:lnTo>
                  <a:lnTo>
                    <a:pt x="367" y="296"/>
                  </a:lnTo>
                  <a:lnTo>
                    <a:pt x="369" y="296"/>
                  </a:lnTo>
                  <a:lnTo>
                    <a:pt x="371" y="297"/>
                  </a:lnTo>
                  <a:lnTo>
                    <a:pt x="373" y="299"/>
                  </a:lnTo>
                  <a:lnTo>
                    <a:pt x="375" y="300"/>
                  </a:lnTo>
                  <a:lnTo>
                    <a:pt x="375" y="302"/>
                  </a:lnTo>
                  <a:lnTo>
                    <a:pt x="374" y="303"/>
                  </a:lnTo>
                  <a:lnTo>
                    <a:pt x="373" y="307"/>
                  </a:lnTo>
                  <a:lnTo>
                    <a:pt x="370" y="313"/>
                  </a:lnTo>
                  <a:lnTo>
                    <a:pt x="367" y="314"/>
                  </a:lnTo>
                  <a:lnTo>
                    <a:pt x="362" y="317"/>
                  </a:lnTo>
                  <a:lnTo>
                    <a:pt x="357" y="319"/>
                  </a:lnTo>
                  <a:lnTo>
                    <a:pt x="355" y="319"/>
                  </a:lnTo>
                  <a:lnTo>
                    <a:pt x="352" y="320"/>
                  </a:lnTo>
                  <a:lnTo>
                    <a:pt x="350" y="320"/>
                  </a:lnTo>
                  <a:lnTo>
                    <a:pt x="347" y="321"/>
                  </a:lnTo>
                  <a:lnTo>
                    <a:pt x="345" y="320"/>
                  </a:lnTo>
                  <a:lnTo>
                    <a:pt x="342" y="320"/>
                  </a:lnTo>
                  <a:lnTo>
                    <a:pt x="339" y="322"/>
                  </a:lnTo>
                  <a:lnTo>
                    <a:pt x="338" y="324"/>
                  </a:lnTo>
                  <a:lnTo>
                    <a:pt x="335" y="324"/>
                  </a:lnTo>
                  <a:lnTo>
                    <a:pt x="334" y="325"/>
                  </a:lnTo>
                  <a:lnTo>
                    <a:pt x="330" y="325"/>
                  </a:lnTo>
                  <a:lnTo>
                    <a:pt x="328" y="323"/>
                  </a:lnTo>
                  <a:lnTo>
                    <a:pt x="325" y="325"/>
                  </a:lnTo>
                  <a:lnTo>
                    <a:pt x="323" y="330"/>
                  </a:lnTo>
                  <a:lnTo>
                    <a:pt x="323" y="337"/>
                  </a:lnTo>
                  <a:lnTo>
                    <a:pt x="324" y="340"/>
                  </a:lnTo>
                  <a:lnTo>
                    <a:pt x="324" y="342"/>
                  </a:lnTo>
                  <a:lnTo>
                    <a:pt x="325" y="344"/>
                  </a:lnTo>
                  <a:lnTo>
                    <a:pt x="324" y="349"/>
                  </a:lnTo>
                  <a:lnTo>
                    <a:pt x="324" y="353"/>
                  </a:lnTo>
                  <a:lnTo>
                    <a:pt x="323" y="356"/>
                  </a:lnTo>
                  <a:lnTo>
                    <a:pt x="323" y="360"/>
                  </a:lnTo>
                  <a:lnTo>
                    <a:pt x="324" y="365"/>
                  </a:lnTo>
                  <a:lnTo>
                    <a:pt x="321" y="370"/>
                  </a:lnTo>
                  <a:lnTo>
                    <a:pt x="318" y="372"/>
                  </a:lnTo>
                  <a:lnTo>
                    <a:pt x="316" y="375"/>
                  </a:lnTo>
                  <a:lnTo>
                    <a:pt x="314" y="376"/>
                  </a:lnTo>
                  <a:lnTo>
                    <a:pt x="310" y="384"/>
                  </a:lnTo>
                  <a:lnTo>
                    <a:pt x="308" y="385"/>
                  </a:lnTo>
                  <a:lnTo>
                    <a:pt x="304" y="392"/>
                  </a:lnTo>
                  <a:lnTo>
                    <a:pt x="305" y="393"/>
                  </a:lnTo>
                  <a:lnTo>
                    <a:pt x="305" y="407"/>
                  </a:lnTo>
                  <a:lnTo>
                    <a:pt x="312" y="411"/>
                  </a:lnTo>
                  <a:lnTo>
                    <a:pt x="313" y="411"/>
                  </a:lnTo>
                  <a:lnTo>
                    <a:pt x="317" y="412"/>
                  </a:lnTo>
                  <a:lnTo>
                    <a:pt x="324" y="412"/>
                  </a:lnTo>
                  <a:lnTo>
                    <a:pt x="327" y="415"/>
                  </a:lnTo>
                  <a:lnTo>
                    <a:pt x="333" y="415"/>
                  </a:lnTo>
                  <a:lnTo>
                    <a:pt x="335" y="415"/>
                  </a:lnTo>
                  <a:lnTo>
                    <a:pt x="338" y="415"/>
                  </a:lnTo>
                  <a:lnTo>
                    <a:pt x="343" y="418"/>
                  </a:lnTo>
                  <a:lnTo>
                    <a:pt x="346" y="421"/>
                  </a:lnTo>
                  <a:lnTo>
                    <a:pt x="346" y="427"/>
                  </a:lnTo>
                  <a:lnTo>
                    <a:pt x="345" y="431"/>
                  </a:lnTo>
                  <a:lnTo>
                    <a:pt x="345" y="433"/>
                  </a:lnTo>
                  <a:lnTo>
                    <a:pt x="349" y="440"/>
                  </a:lnTo>
                  <a:lnTo>
                    <a:pt x="351" y="442"/>
                  </a:lnTo>
                  <a:lnTo>
                    <a:pt x="352" y="446"/>
                  </a:lnTo>
                  <a:lnTo>
                    <a:pt x="353" y="448"/>
                  </a:lnTo>
                  <a:lnTo>
                    <a:pt x="353" y="451"/>
                  </a:lnTo>
                  <a:lnTo>
                    <a:pt x="354" y="453"/>
                  </a:lnTo>
                  <a:lnTo>
                    <a:pt x="365" y="453"/>
                  </a:lnTo>
                  <a:lnTo>
                    <a:pt x="367" y="450"/>
                  </a:lnTo>
                  <a:lnTo>
                    <a:pt x="369" y="450"/>
                  </a:lnTo>
                  <a:lnTo>
                    <a:pt x="370" y="448"/>
                  </a:lnTo>
                  <a:lnTo>
                    <a:pt x="373" y="449"/>
                  </a:lnTo>
                  <a:lnTo>
                    <a:pt x="378" y="449"/>
                  </a:lnTo>
                  <a:lnTo>
                    <a:pt x="385" y="446"/>
                  </a:lnTo>
                  <a:lnTo>
                    <a:pt x="389" y="443"/>
                  </a:lnTo>
                  <a:lnTo>
                    <a:pt x="394" y="441"/>
                  </a:lnTo>
                  <a:lnTo>
                    <a:pt x="399" y="441"/>
                  </a:lnTo>
                  <a:lnTo>
                    <a:pt x="403" y="444"/>
                  </a:lnTo>
                  <a:lnTo>
                    <a:pt x="407" y="455"/>
                  </a:lnTo>
                  <a:lnTo>
                    <a:pt x="409" y="458"/>
                  </a:lnTo>
                  <a:lnTo>
                    <a:pt x="413" y="460"/>
                  </a:lnTo>
                  <a:lnTo>
                    <a:pt x="418" y="461"/>
                  </a:lnTo>
                  <a:lnTo>
                    <a:pt x="419" y="461"/>
                  </a:lnTo>
                  <a:lnTo>
                    <a:pt x="418" y="465"/>
                  </a:lnTo>
                  <a:lnTo>
                    <a:pt x="415" y="471"/>
                  </a:lnTo>
                  <a:lnTo>
                    <a:pt x="415" y="477"/>
                  </a:lnTo>
                  <a:lnTo>
                    <a:pt x="413" y="481"/>
                  </a:lnTo>
                  <a:lnTo>
                    <a:pt x="408" y="485"/>
                  </a:lnTo>
                  <a:lnTo>
                    <a:pt x="403" y="490"/>
                  </a:lnTo>
                  <a:lnTo>
                    <a:pt x="395" y="496"/>
                  </a:lnTo>
                  <a:lnTo>
                    <a:pt x="385" y="505"/>
                  </a:lnTo>
                  <a:lnTo>
                    <a:pt x="383" y="507"/>
                  </a:lnTo>
                  <a:lnTo>
                    <a:pt x="365" y="507"/>
                  </a:lnTo>
                  <a:lnTo>
                    <a:pt x="361" y="509"/>
                  </a:lnTo>
                  <a:lnTo>
                    <a:pt x="359" y="509"/>
                  </a:lnTo>
                  <a:lnTo>
                    <a:pt x="343" y="514"/>
                  </a:lnTo>
                  <a:lnTo>
                    <a:pt x="336" y="513"/>
                  </a:lnTo>
                  <a:lnTo>
                    <a:pt x="331" y="509"/>
                  </a:lnTo>
                  <a:lnTo>
                    <a:pt x="325" y="507"/>
                  </a:lnTo>
                  <a:lnTo>
                    <a:pt x="322" y="513"/>
                  </a:lnTo>
                  <a:lnTo>
                    <a:pt x="321" y="515"/>
                  </a:lnTo>
                  <a:lnTo>
                    <a:pt x="316" y="517"/>
                  </a:lnTo>
                  <a:lnTo>
                    <a:pt x="317" y="523"/>
                  </a:lnTo>
                  <a:lnTo>
                    <a:pt x="311" y="525"/>
                  </a:lnTo>
                  <a:lnTo>
                    <a:pt x="313" y="539"/>
                  </a:lnTo>
                  <a:lnTo>
                    <a:pt x="311" y="539"/>
                  </a:lnTo>
                  <a:lnTo>
                    <a:pt x="305" y="541"/>
                  </a:lnTo>
                  <a:lnTo>
                    <a:pt x="292" y="544"/>
                  </a:lnTo>
                  <a:lnTo>
                    <a:pt x="289" y="544"/>
                  </a:lnTo>
                  <a:lnTo>
                    <a:pt x="287" y="541"/>
                  </a:lnTo>
                  <a:lnTo>
                    <a:pt x="289" y="537"/>
                  </a:lnTo>
                  <a:lnTo>
                    <a:pt x="286" y="531"/>
                  </a:lnTo>
                  <a:lnTo>
                    <a:pt x="289" y="528"/>
                  </a:lnTo>
                  <a:lnTo>
                    <a:pt x="283" y="521"/>
                  </a:lnTo>
                  <a:lnTo>
                    <a:pt x="282" y="525"/>
                  </a:lnTo>
                  <a:lnTo>
                    <a:pt x="282" y="529"/>
                  </a:lnTo>
                  <a:lnTo>
                    <a:pt x="278" y="530"/>
                  </a:lnTo>
                  <a:lnTo>
                    <a:pt x="273" y="526"/>
                  </a:lnTo>
                  <a:lnTo>
                    <a:pt x="272" y="521"/>
                  </a:lnTo>
                  <a:lnTo>
                    <a:pt x="269" y="514"/>
                  </a:lnTo>
                  <a:lnTo>
                    <a:pt x="267" y="510"/>
                  </a:lnTo>
                  <a:lnTo>
                    <a:pt x="266" y="508"/>
                  </a:lnTo>
                  <a:lnTo>
                    <a:pt x="260" y="504"/>
                  </a:lnTo>
                  <a:lnTo>
                    <a:pt x="253" y="499"/>
                  </a:lnTo>
                  <a:lnTo>
                    <a:pt x="254" y="487"/>
                  </a:lnTo>
                  <a:lnTo>
                    <a:pt x="256" y="482"/>
                  </a:lnTo>
                  <a:lnTo>
                    <a:pt x="256" y="479"/>
                  </a:lnTo>
                  <a:lnTo>
                    <a:pt x="255" y="477"/>
                  </a:lnTo>
                  <a:lnTo>
                    <a:pt x="251" y="475"/>
                  </a:lnTo>
                  <a:lnTo>
                    <a:pt x="246" y="475"/>
                  </a:lnTo>
                  <a:lnTo>
                    <a:pt x="232" y="479"/>
                  </a:lnTo>
                  <a:lnTo>
                    <a:pt x="227" y="487"/>
                  </a:lnTo>
                  <a:lnTo>
                    <a:pt x="221" y="490"/>
                  </a:lnTo>
                  <a:lnTo>
                    <a:pt x="219" y="496"/>
                  </a:lnTo>
                  <a:lnTo>
                    <a:pt x="216" y="501"/>
                  </a:lnTo>
                  <a:lnTo>
                    <a:pt x="216" y="504"/>
                  </a:lnTo>
                  <a:lnTo>
                    <a:pt x="211" y="514"/>
                  </a:lnTo>
                  <a:lnTo>
                    <a:pt x="215" y="517"/>
                  </a:lnTo>
                  <a:lnTo>
                    <a:pt x="217" y="526"/>
                  </a:lnTo>
                  <a:lnTo>
                    <a:pt x="221" y="527"/>
                  </a:lnTo>
                  <a:lnTo>
                    <a:pt x="223" y="528"/>
                  </a:lnTo>
                  <a:lnTo>
                    <a:pt x="226" y="532"/>
                  </a:lnTo>
                  <a:lnTo>
                    <a:pt x="227" y="535"/>
                  </a:lnTo>
                  <a:lnTo>
                    <a:pt x="227" y="539"/>
                  </a:lnTo>
                  <a:lnTo>
                    <a:pt x="219" y="545"/>
                  </a:lnTo>
                  <a:lnTo>
                    <a:pt x="217" y="547"/>
                  </a:lnTo>
                  <a:lnTo>
                    <a:pt x="211" y="548"/>
                  </a:lnTo>
                  <a:lnTo>
                    <a:pt x="196" y="544"/>
                  </a:lnTo>
                  <a:lnTo>
                    <a:pt x="195" y="539"/>
                  </a:lnTo>
                  <a:lnTo>
                    <a:pt x="194" y="537"/>
                  </a:lnTo>
                  <a:lnTo>
                    <a:pt x="189" y="536"/>
                  </a:lnTo>
                  <a:lnTo>
                    <a:pt x="187" y="534"/>
                  </a:lnTo>
                  <a:lnTo>
                    <a:pt x="183" y="537"/>
                  </a:lnTo>
                  <a:lnTo>
                    <a:pt x="178" y="537"/>
                  </a:lnTo>
                  <a:lnTo>
                    <a:pt x="173" y="536"/>
                  </a:lnTo>
                  <a:lnTo>
                    <a:pt x="169" y="537"/>
                  </a:lnTo>
                  <a:lnTo>
                    <a:pt x="165" y="537"/>
                  </a:lnTo>
                  <a:lnTo>
                    <a:pt x="160" y="538"/>
                  </a:lnTo>
                  <a:lnTo>
                    <a:pt x="155" y="537"/>
                  </a:lnTo>
                  <a:lnTo>
                    <a:pt x="151" y="536"/>
                  </a:lnTo>
                  <a:lnTo>
                    <a:pt x="149" y="537"/>
                  </a:lnTo>
                  <a:lnTo>
                    <a:pt x="146" y="542"/>
                  </a:lnTo>
                  <a:lnTo>
                    <a:pt x="146" y="559"/>
                  </a:lnTo>
                  <a:lnTo>
                    <a:pt x="143" y="562"/>
                  </a:lnTo>
                  <a:lnTo>
                    <a:pt x="140" y="555"/>
                  </a:lnTo>
                  <a:lnTo>
                    <a:pt x="138" y="555"/>
                  </a:lnTo>
                  <a:lnTo>
                    <a:pt x="138" y="550"/>
                  </a:lnTo>
                  <a:lnTo>
                    <a:pt x="133" y="547"/>
                  </a:lnTo>
                  <a:lnTo>
                    <a:pt x="130" y="554"/>
                  </a:lnTo>
                  <a:lnTo>
                    <a:pt x="129" y="555"/>
                  </a:lnTo>
                  <a:lnTo>
                    <a:pt x="127" y="556"/>
                  </a:lnTo>
                  <a:lnTo>
                    <a:pt x="124" y="555"/>
                  </a:lnTo>
                  <a:lnTo>
                    <a:pt x="124" y="551"/>
                  </a:lnTo>
                  <a:lnTo>
                    <a:pt x="121" y="555"/>
                  </a:lnTo>
                  <a:lnTo>
                    <a:pt x="116" y="556"/>
                  </a:lnTo>
                  <a:lnTo>
                    <a:pt x="111" y="554"/>
                  </a:lnTo>
                  <a:lnTo>
                    <a:pt x="101" y="544"/>
                  </a:lnTo>
                  <a:lnTo>
                    <a:pt x="95" y="541"/>
                  </a:lnTo>
                  <a:lnTo>
                    <a:pt x="78" y="542"/>
                  </a:lnTo>
                  <a:lnTo>
                    <a:pt x="75" y="539"/>
                  </a:lnTo>
                  <a:lnTo>
                    <a:pt x="57" y="530"/>
                  </a:lnTo>
                  <a:lnTo>
                    <a:pt x="55" y="523"/>
                  </a:lnTo>
                  <a:lnTo>
                    <a:pt x="46" y="516"/>
                  </a:lnTo>
                  <a:lnTo>
                    <a:pt x="43" y="515"/>
                  </a:lnTo>
                  <a:lnTo>
                    <a:pt x="35" y="515"/>
                  </a:lnTo>
                  <a:lnTo>
                    <a:pt x="29" y="510"/>
                  </a:lnTo>
                  <a:lnTo>
                    <a:pt x="29" y="507"/>
                  </a:lnTo>
                  <a:lnTo>
                    <a:pt x="28" y="502"/>
                  </a:lnTo>
                  <a:lnTo>
                    <a:pt x="26" y="500"/>
                  </a:lnTo>
                  <a:lnTo>
                    <a:pt x="25" y="499"/>
                  </a:lnTo>
                  <a:lnTo>
                    <a:pt x="21" y="498"/>
                  </a:lnTo>
                  <a:lnTo>
                    <a:pt x="17" y="498"/>
                  </a:lnTo>
                  <a:lnTo>
                    <a:pt x="14" y="495"/>
                  </a:lnTo>
                  <a:lnTo>
                    <a:pt x="12" y="493"/>
                  </a:lnTo>
                  <a:lnTo>
                    <a:pt x="0" y="484"/>
                  </a:lnTo>
                  <a:lnTo>
                    <a:pt x="5" y="479"/>
                  </a:lnTo>
                  <a:lnTo>
                    <a:pt x="6" y="477"/>
                  </a:lnTo>
                  <a:lnTo>
                    <a:pt x="8" y="476"/>
                  </a:lnTo>
                  <a:lnTo>
                    <a:pt x="13" y="473"/>
                  </a:lnTo>
                  <a:lnTo>
                    <a:pt x="19" y="473"/>
                  </a:lnTo>
                  <a:lnTo>
                    <a:pt x="24" y="470"/>
                  </a:lnTo>
                  <a:lnTo>
                    <a:pt x="24" y="468"/>
                  </a:lnTo>
                  <a:lnTo>
                    <a:pt x="24" y="465"/>
                  </a:lnTo>
                  <a:lnTo>
                    <a:pt x="24" y="463"/>
                  </a:lnTo>
                  <a:lnTo>
                    <a:pt x="27" y="461"/>
                  </a:lnTo>
                  <a:lnTo>
                    <a:pt x="30" y="460"/>
                  </a:lnTo>
                  <a:lnTo>
                    <a:pt x="34" y="460"/>
                  </a:lnTo>
                  <a:lnTo>
                    <a:pt x="35" y="458"/>
                  </a:lnTo>
                  <a:lnTo>
                    <a:pt x="41" y="455"/>
                  </a:lnTo>
                  <a:lnTo>
                    <a:pt x="43" y="449"/>
                  </a:lnTo>
                  <a:lnTo>
                    <a:pt x="45" y="450"/>
                  </a:lnTo>
                  <a:lnTo>
                    <a:pt x="47" y="451"/>
                  </a:lnTo>
                  <a:lnTo>
                    <a:pt x="49" y="453"/>
                  </a:lnTo>
                  <a:lnTo>
                    <a:pt x="52" y="453"/>
                  </a:lnTo>
                  <a:lnTo>
                    <a:pt x="58" y="458"/>
                  </a:lnTo>
                  <a:lnTo>
                    <a:pt x="61" y="463"/>
                  </a:lnTo>
                  <a:lnTo>
                    <a:pt x="65" y="461"/>
                  </a:lnTo>
                  <a:lnTo>
                    <a:pt x="66" y="459"/>
                  </a:lnTo>
                  <a:lnTo>
                    <a:pt x="67" y="458"/>
                  </a:lnTo>
                  <a:lnTo>
                    <a:pt x="67" y="450"/>
                  </a:lnTo>
                  <a:lnTo>
                    <a:pt x="67" y="447"/>
                  </a:lnTo>
                  <a:lnTo>
                    <a:pt x="67" y="445"/>
                  </a:lnTo>
                  <a:lnTo>
                    <a:pt x="67" y="439"/>
                  </a:lnTo>
                  <a:lnTo>
                    <a:pt x="67" y="436"/>
                  </a:lnTo>
                  <a:lnTo>
                    <a:pt x="67" y="433"/>
                  </a:lnTo>
                  <a:lnTo>
                    <a:pt x="68" y="431"/>
                  </a:lnTo>
                  <a:lnTo>
                    <a:pt x="68" y="429"/>
                  </a:lnTo>
                  <a:lnTo>
                    <a:pt x="67" y="426"/>
                  </a:lnTo>
                  <a:lnTo>
                    <a:pt x="68" y="424"/>
                  </a:lnTo>
                  <a:lnTo>
                    <a:pt x="71" y="425"/>
                  </a:lnTo>
                  <a:lnTo>
                    <a:pt x="73" y="425"/>
                  </a:lnTo>
                  <a:lnTo>
                    <a:pt x="76" y="425"/>
                  </a:lnTo>
                  <a:lnTo>
                    <a:pt x="79" y="423"/>
                  </a:lnTo>
                  <a:lnTo>
                    <a:pt x="79" y="417"/>
                  </a:lnTo>
                  <a:lnTo>
                    <a:pt x="76" y="417"/>
                  </a:lnTo>
                  <a:lnTo>
                    <a:pt x="75" y="414"/>
                  </a:lnTo>
                  <a:lnTo>
                    <a:pt x="73" y="412"/>
                  </a:lnTo>
                  <a:lnTo>
                    <a:pt x="72" y="410"/>
                  </a:lnTo>
                  <a:lnTo>
                    <a:pt x="71" y="409"/>
                  </a:lnTo>
                  <a:lnTo>
                    <a:pt x="67" y="409"/>
                  </a:lnTo>
                  <a:lnTo>
                    <a:pt x="65" y="407"/>
                  </a:lnTo>
                  <a:lnTo>
                    <a:pt x="66" y="403"/>
                  </a:lnTo>
                  <a:lnTo>
                    <a:pt x="66" y="401"/>
                  </a:lnTo>
                  <a:lnTo>
                    <a:pt x="65" y="398"/>
                  </a:lnTo>
                  <a:lnTo>
                    <a:pt x="69" y="393"/>
                  </a:lnTo>
                  <a:lnTo>
                    <a:pt x="73" y="391"/>
                  </a:lnTo>
                  <a:lnTo>
                    <a:pt x="74" y="389"/>
                  </a:lnTo>
                  <a:lnTo>
                    <a:pt x="73" y="386"/>
                  </a:lnTo>
                  <a:lnTo>
                    <a:pt x="71" y="385"/>
                  </a:lnTo>
                  <a:lnTo>
                    <a:pt x="75" y="382"/>
                  </a:lnTo>
                  <a:lnTo>
                    <a:pt x="76" y="381"/>
                  </a:lnTo>
                  <a:lnTo>
                    <a:pt x="78" y="378"/>
                  </a:lnTo>
                  <a:lnTo>
                    <a:pt x="77" y="377"/>
                  </a:lnTo>
                  <a:lnTo>
                    <a:pt x="78" y="373"/>
                  </a:lnTo>
                  <a:lnTo>
                    <a:pt x="76" y="366"/>
                  </a:lnTo>
                  <a:lnTo>
                    <a:pt x="75" y="361"/>
                  </a:lnTo>
                  <a:lnTo>
                    <a:pt x="75" y="353"/>
                  </a:lnTo>
                  <a:lnTo>
                    <a:pt x="76" y="350"/>
                  </a:lnTo>
                  <a:lnTo>
                    <a:pt x="76" y="347"/>
                  </a:lnTo>
                  <a:lnTo>
                    <a:pt x="76" y="340"/>
                  </a:lnTo>
                  <a:lnTo>
                    <a:pt x="75" y="338"/>
                  </a:lnTo>
                  <a:lnTo>
                    <a:pt x="75" y="335"/>
                  </a:lnTo>
                  <a:lnTo>
                    <a:pt x="73" y="331"/>
                  </a:lnTo>
                  <a:lnTo>
                    <a:pt x="73" y="327"/>
                  </a:lnTo>
                  <a:lnTo>
                    <a:pt x="74" y="324"/>
                  </a:lnTo>
                  <a:lnTo>
                    <a:pt x="74" y="322"/>
                  </a:lnTo>
                  <a:lnTo>
                    <a:pt x="76" y="317"/>
                  </a:lnTo>
                  <a:lnTo>
                    <a:pt x="76" y="315"/>
                  </a:lnTo>
                  <a:lnTo>
                    <a:pt x="77" y="313"/>
                  </a:lnTo>
                  <a:lnTo>
                    <a:pt x="77" y="309"/>
                  </a:lnTo>
                  <a:lnTo>
                    <a:pt x="76" y="303"/>
                  </a:lnTo>
                  <a:lnTo>
                    <a:pt x="75" y="300"/>
                  </a:lnTo>
                  <a:lnTo>
                    <a:pt x="75" y="297"/>
                  </a:lnTo>
                  <a:lnTo>
                    <a:pt x="75" y="289"/>
                  </a:lnTo>
                  <a:lnTo>
                    <a:pt x="73" y="285"/>
                  </a:lnTo>
                  <a:lnTo>
                    <a:pt x="73" y="280"/>
                  </a:lnTo>
                  <a:lnTo>
                    <a:pt x="73" y="279"/>
                  </a:lnTo>
                  <a:lnTo>
                    <a:pt x="71" y="263"/>
                  </a:lnTo>
                  <a:lnTo>
                    <a:pt x="73" y="265"/>
                  </a:lnTo>
                  <a:lnTo>
                    <a:pt x="84" y="268"/>
                  </a:lnTo>
                  <a:lnTo>
                    <a:pt x="94" y="263"/>
                  </a:lnTo>
                  <a:lnTo>
                    <a:pt x="98" y="263"/>
                  </a:lnTo>
                  <a:lnTo>
                    <a:pt x="99" y="266"/>
                  </a:lnTo>
                  <a:lnTo>
                    <a:pt x="103" y="271"/>
                  </a:lnTo>
                  <a:lnTo>
                    <a:pt x="105" y="272"/>
                  </a:lnTo>
                  <a:lnTo>
                    <a:pt x="111" y="284"/>
                  </a:lnTo>
                  <a:lnTo>
                    <a:pt x="115" y="287"/>
                  </a:lnTo>
                  <a:lnTo>
                    <a:pt x="119" y="291"/>
                  </a:lnTo>
                  <a:lnTo>
                    <a:pt x="125" y="302"/>
                  </a:lnTo>
                  <a:lnTo>
                    <a:pt x="127" y="303"/>
                  </a:lnTo>
                  <a:lnTo>
                    <a:pt x="130" y="305"/>
                  </a:lnTo>
                  <a:lnTo>
                    <a:pt x="133" y="308"/>
                  </a:lnTo>
                  <a:lnTo>
                    <a:pt x="135" y="312"/>
                  </a:lnTo>
                  <a:lnTo>
                    <a:pt x="139" y="313"/>
                  </a:lnTo>
                  <a:lnTo>
                    <a:pt x="147" y="317"/>
                  </a:lnTo>
                  <a:lnTo>
                    <a:pt x="153" y="319"/>
                  </a:lnTo>
                  <a:lnTo>
                    <a:pt x="155" y="320"/>
                  </a:lnTo>
                  <a:lnTo>
                    <a:pt x="157" y="323"/>
                  </a:lnTo>
                  <a:lnTo>
                    <a:pt x="161" y="324"/>
                  </a:lnTo>
                  <a:lnTo>
                    <a:pt x="167" y="323"/>
                  </a:lnTo>
                  <a:lnTo>
                    <a:pt x="178" y="315"/>
                  </a:lnTo>
                  <a:lnTo>
                    <a:pt x="179" y="311"/>
                  </a:lnTo>
                  <a:lnTo>
                    <a:pt x="180" y="309"/>
                  </a:lnTo>
                  <a:lnTo>
                    <a:pt x="191" y="303"/>
                  </a:lnTo>
                  <a:lnTo>
                    <a:pt x="193" y="305"/>
                  </a:lnTo>
                  <a:lnTo>
                    <a:pt x="194" y="308"/>
                  </a:lnTo>
                  <a:lnTo>
                    <a:pt x="197" y="310"/>
                  </a:lnTo>
                  <a:lnTo>
                    <a:pt x="199" y="310"/>
                  </a:lnTo>
                  <a:lnTo>
                    <a:pt x="201" y="311"/>
                  </a:lnTo>
                  <a:lnTo>
                    <a:pt x="203" y="314"/>
                  </a:lnTo>
                  <a:lnTo>
                    <a:pt x="205" y="314"/>
                  </a:lnTo>
                  <a:lnTo>
                    <a:pt x="207" y="313"/>
                  </a:lnTo>
                  <a:lnTo>
                    <a:pt x="209" y="312"/>
                  </a:lnTo>
                  <a:lnTo>
                    <a:pt x="210" y="309"/>
                  </a:lnTo>
                  <a:lnTo>
                    <a:pt x="212" y="305"/>
                  </a:lnTo>
                  <a:lnTo>
                    <a:pt x="217" y="303"/>
                  </a:lnTo>
                  <a:lnTo>
                    <a:pt x="216" y="302"/>
                  </a:lnTo>
                  <a:lnTo>
                    <a:pt x="216" y="299"/>
                  </a:lnTo>
                  <a:lnTo>
                    <a:pt x="217" y="296"/>
                  </a:lnTo>
                  <a:lnTo>
                    <a:pt x="221" y="293"/>
                  </a:lnTo>
                  <a:lnTo>
                    <a:pt x="227" y="291"/>
                  </a:lnTo>
                  <a:lnTo>
                    <a:pt x="233" y="293"/>
                  </a:lnTo>
                  <a:lnTo>
                    <a:pt x="238" y="293"/>
                  </a:lnTo>
                  <a:lnTo>
                    <a:pt x="244" y="294"/>
                  </a:lnTo>
                  <a:lnTo>
                    <a:pt x="248" y="292"/>
                  </a:lnTo>
                  <a:lnTo>
                    <a:pt x="249" y="290"/>
                  </a:lnTo>
                  <a:lnTo>
                    <a:pt x="251" y="287"/>
                  </a:lnTo>
                  <a:lnTo>
                    <a:pt x="253" y="283"/>
                  </a:lnTo>
                  <a:lnTo>
                    <a:pt x="253" y="279"/>
                  </a:lnTo>
                  <a:lnTo>
                    <a:pt x="251" y="276"/>
                  </a:lnTo>
                  <a:lnTo>
                    <a:pt x="246" y="275"/>
                  </a:lnTo>
                  <a:lnTo>
                    <a:pt x="241" y="277"/>
                  </a:lnTo>
                  <a:lnTo>
                    <a:pt x="238" y="275"/>
                  </a:lnTo>
                  <a:lnTo>
                    <a:pt x="235" y="263"/>
                  </a:lnTo>
                  <a:lnTo>
                    <a:pt x="233" y="262"/>
                  </a:lnTo>
                  <a:lnTo>
                    <a:pt x="229" y="260"/>
                  </a:lnTo>
                  <a:lnTo>
                    <a:pt x="224" y="260"/>
                  </a:lnTo>
                  <a:lnTo>
                    <a:pt x="211" y="262"/>
                  </a:lnTo>
                  <a:lnTo>
                    <a:pt x="209" y="261"/>
                  </a:lnTo>
                  <a:lnTo>
                    <a:pt x="209" y="256"/>
                  </a:lnTo>
                  <a:lnTo>
                    <a:pt x="207" y="253"/>
                  </a:lnTo>
                  <a:lnTo>
                    <a:pt x="208" y="249"/>
                  </a:lnTo>
                  <a:lnTo>
                    <a:pt x="208" y="245"/>
                  </a:lnTo>
                  <a:lnTo>
                    <a:pt x="205" y="242"/>
                  </a:lnTo>
                  <a:lnTo>
                    <a:pt x="198" y="242"/>
                  </a:lnTo>
                  <a:lnTo>
                    <a:pt x="197" y="238"/>
                  </a:lnTo>
                  <a:lnTo>
                    <a:pt x="194" y="237"/>
                  </a:lnTo>
                  <a:lnTo>
                    <a:pt x="191" y="233"/>
                  </a:lnTo>
                  <a:lnTo>
                    <a:pt x="186" y="233"/>
                  </a:lnTo>
                  <a:lnTo>
                    <a:pt x="178" y="227"/>
                  </a:lnTo>
                  <a:lnTo>
                    <a:pt x="176" y="227"/>
                  </a:lnTo>
                  <a:lnTo>
                    <a:pt x="174" y="229"/>
                  </a:lnTo>
                  <a:lnTo>
                    <a:pt x="169" y="229"/>
                  </a:lnTo>
                  <a:lnTo>
                    <a:pt x="167" y="227"/>
                  </a:lnTo>
                  <a:lnTo>
                    <a:pt x="163" y="225"/>
                  </a:lnTo>
                  <a:lnTo>
                    <a:pt x="156" y="225"/>
                  </a:lnTo>
                  <a:lnTo>
                    <a:pt x="151" y="223"/>
                  </a:lnTo>
                  <a:lnTo>
                    <a:pt x="154" y="21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1" name="Freeform 12"/>
            <p:cNvSpPr>
              <a:spLocks/>
            </p:cNvSpPr>
            <p:nvPr/>
          </p:nvSpPr>
          <p:spPr bwMode="auto">
            <a:xfrm>
              <a:off x="6538972" y="5792471"/>
              <a:ext cx="438702" cy="278468"/>
            </a:xfrm>
            <a:custGeom>
              <a:avLst/>
              <a:gdLst/>
              <a:ahLst/>
              <a:cxnLst>
                <a:cxn ang="0">
                  <a:pos x="12" y="183"/>
                </a:cxn>
                <a:cxn ang="0">
                  <a:pos x="10" y="170"/>
                </a:cxn>
                <a:cxn ang="0">
                  <a:pos x="6" y="181"/>
                </a:cxn>
                <a:cxn ang="0">
                  <a:pos x="5" y="192"/>
                </a:cxn>
                <a:cxn ang="0">
                  <a:pos x="3" y="202"/>
                </a:cxn>
                <a:cxn ang="0">
                  <a:pos x="0" y="196"/>
                </a:cxn>
                <a:cxn ang="0">
                  <a:pos x="3" y="176"/>
                </a:cxn>
                <a:cxn ang="0">
                  <a:pos x="13" y="154"/>
                </a:cxn>
                <a:cxn ang="0">
                  <a:pos x="43" y="129"/>
                </a:cxn>
                <a:cxn ang="0">
                  <a:pos x="52" y="118"/>
                </a:cxn>
                <a:cxn ang="0">
                  <a:pos x="67" y="111"/>
                </a:cxn>
                <a:cxn ang="0">
                  <a:pos x="96" y="92"/>
                </a:cxn>
                <a:cxn ang="0">
                  <a:pos x="128" y="82"/>
                </a:cxn>
                <a:cxn ang="0">
                  <a:pos x="153" y="72"/>
                </a:cxn>
                <a:cxn ang="0">
                  <a:pos x="166" y="67"/>
                </a:cxn>
                <a:cxn ang="0">
                  <a:pos x="185" y="60"/>
                </a:cxn>
                <a:cxn ang="0">
                  <a:pos x="195" y="59"/>
                </a:cxn>
                <a:cxn ang="0">
                  <a:pos x="207" y="58"/>
                </a:cxn>
                <a:cxn ang="0">
                  <a:pos x="226" y="53"/>
                </a:cxn>
                <a:cxn ang="0">
                  <a:pos x="236" y="49"/>
                </a:cxn>
                <a:cxn ang="0">
                  <a:pos x="251" y="48"/>
                </a:cxn>
                <a:cxn ang="0">
                  <a:pos x="262" y="42"/>
                </a:cxn>
                <a:cxn ang="0">
                  <a:pos x="286" y="32"/>
                </a:cxn>
                <a:cxn ang="0">
                  <a:pos x="286" y="34"/>
                </a:cxn>
                <a:cxn ang="0">
                  <a:pos x="288" y="29"/>
                </a:cxn>
                <a:cxn ang="0">
                  <a:pos x="323" y="16"/>
                </a:cxn>
                <a:cxn ang="0">
                  <a:pos x="336" y="11"/>
                </a:cxn>
                <a:cxn ang="0">
                  <a:pos x="341" y="7"/>
                </a:cxn>
                <a:cxn ang="0">
                  <a:pos x="363" y="6"/>
                </a:cxn>
                <a:cxn ang="0">
                  <a:pos x="377" y="6"/>
                </a:cxn>
                <a:cxn ang="0">
                  <a:pos x="386" y="6"/>
                </a:cxn>
                <a:cxn ang="0">
                  <a:pos x="395" y="8"/>
                </a:cxn>
                <a:cxn ang="0">
                  <a:pos x="417" y="8"/>
                </a:cxn>
                <a:cxn ang="0">
                  <a:pos x="434" y="8"/>
                </a:cxn>
                <a:cxn ang="0">
                  <a:pos x="420" y="6"/>
                </a:cxn>
                <a:cxn ang="0">
                  <a:pos x="397" y="4"/>
                </a:cxn>
                <a:cxn ang="0">
                  <a:pos x="385" y="2"/>
                </a:cxn>
                <a:cxn ang="0">
                  <a:pos x="373" y="3"/>
                </a:cxn>
                <a:cxn ang="0">
                  <a:pos x="363" y="2"/>
                </a:cxn>
                <a:cxn ang="0">
                  <a:pos x="382" y="0"/>
                </a:cxn>
                <a:cxn ang="0">
                  <a:pos x="396" y="1"/>
                </a:cxn>
                <a:cxn ang="0">
                  <a:pos x="416" y="0"/>
                </a:cxn>
                <a:cxn ang="0">
                  <a:pos x="441" y="7"/>
                </a:cxn>
                <a:cxn ang="0">
                  <a:pos x="473" y="13"/>
                </a:cxn>
                <a:cxn ang="0">
                  <a:pos x="513" y="24"/>
                </a:cxn>
                <a:cxn ang="0">
                  <a:pos x="523" y="26"/>
                </a:cxn>
                <a:cxn ang="0">
                  <a:pos x="495" y="25"/>
                </a:cxn>
                <a:cxn ang="0">
                  <a:pos x="478" y="22"/>
                </a:cxn>
                <a:cxn ang="0">
                  <a:pos x="466" y="18"/>
                </a:cxn>
                <a:cxn ang="0">
                  <a:pos x="447" y="17"/>
                </a:cxn>
                <a:cxn ang="0">
                  <a:pos x="439" y="13"/>
                </a:cxn>
                <a:cxn ang="0">
                  <a:pos x="453" y="13"/>
                </a:cxn>
                <a:cxn ang="0">
                  <a:pos x="470" y="16"/>
                </a:cxn>
                <a:cxn ang="0">
                  <a:pos x="489" y="21"/>
                </a:cxn>
                <a:cxn ang="0">
                  <a:pos x="495" y="25"/>
                </a:cxn>
                <a:cxn ang="0">
                  <a:pos x="463" y="205"/>
                </a:cxn>
                <a:cxn ang="0">
                  <a:pos x="360" y="284"/>
                </a:cxn>
                <a:cxn ang="0">
                  <a:pos x="271" y="350"/>
                </a:cxn>
                <a:cxn ang="0">
                  <a:pos x="142" y="320"/>
                </a:cxn>
                <a:cxn ang="0">
                  <a:pos x="109" y="281"/>
                </a:cxn>
                <a:cxn ang="0">
                  <a:pos x="24" y="266"/>
                </a:cxn>
              </a:cxnLst>
              <a:rect l="0" t="0" r="r" b="b"/>
              <a:pathLst>
                <a:path w="536" h="395">
                  <a:moveTo>
                    <a:pt x="9" y="193"/>
                  </a:moveTo>
                  <a:lnTo>
                    <a:pt x="9" y="186"/>
                  </a:lnTo>
                  <a:lnTo>
                    <a:pt x="12" y="183"/>
                  </a:lnTo>
                  <a:lnTo>
                    <a:pt x="13" y="178"/>
                  </a:lnTo>
                  <a:lnTo>
                    <a:pt x="13" y="171"/>
                  </a:lnTo>
                  <a:lnTo>
                    <a:pt x="10" y="170"/>
                  </a:lnTo>
                  <a:lnTo>
                    <a:pt x="9" y="172"/>
                  </a:lnTo>
                  <a:lnTo>
                    <a:pt x="9" y="175"/>
                  </a:lnTo>
                  <a:lnTo>
                    <a:pt x="6" y="181"/>
                  </a:lnTo>
                  <a:lnTo>
                    <a:pt x="5" y="186"/>
                  </a:lnTo>
                  <a:lnTo>
                    <a:pt x="5" y="190"/>
                  </a:lnTo>
                  <a:lnTo>
                    <a:pt x="5" y="192"/>
                  </a:lnTo>
                  <a:lnTo>
                    <a:pt x="5" y="194"/>
                  </a:lnTo>
                  <a:lnTo>
                    <a:pt x="5" y="196"/>
                  </a:lnTo>
                  <a:lnTo>
                    <a:pt x="3" y="202"/>
                  </a:lnTo>
                  <a:lnTo>
                    <a:pt x="1" y="204"/>
                  </a:lnTo>
                  <a:lnTo>
                    <a:pt x="0" y="202"/>
                  </a:lnTo>
                  <a:lnTo>
                    <a:pt x="0" y="196"/>
                  </a:lnTo>
                  <a:lnTo>
                    <a:pt x="1" y="193"/>
                  </a:lnTo>
                  <a:lnTo>
                    <a:pt x="1" y="182"/>
                  </a:lnTo>
                  <a:lnTo>
                    <a:pt x="3" y="176"/>
                  </a:lnTo>
                  <a:lnTo>
                    <a:pt x="9" y="163"/>
                  </a:lnTo>
                  <a:lnTo>
                    <a:pt x="10" y="159"/>
                  </a:lnTo>
                  <a:lnTo>
                    <a:pt x="13" y="154"/>
                  </a:lnTo>
                  <a:lnTo>
                    <a:pt x="23" y="148"/>
                  </a:lnTo>
                  <a:lnTo>
                    <a:pt x="36" y="134"/>
                  </a:lnTo>
                  <a:lnTo>
                    <a:pt x="43" y="129"/>
                  </a:lnTo>
                  <a:lnTo>
                    <a:pt x="46" y="126"/>
                  </a:lnTo>
                  <a:lnTo>
                    <a:pt x="49" y="124"/>
                  </a:lnTo>
                  <a:lnTo>
                    <a:pt x="52" y="118"/>
                  </a:lnTo>
                  <a:lnTo>
                    <a:pt x="61" y="115"/>
                  </a:lnTo>
                  <a:lnTo>
                    <a:pt x="64" y="112"/>
                  </a:lnTo>
                  <a:lnTo>
                    <a:pt x="67" y="111"/>
                  </a:lnTo>
                  <a:lnTo>
                    <a:pt x="70" y="110"/>
                  </a:lnTo>
                  <a:lnTo>
                    <a:pt x="79" y="102"/>
                  </a:lnTo>
                  <a:lnTo>
                    <a:pt x="96" y="92"/>
                  </a:lnTo>
                  <a:lnTo>
                    <a:pt x="105" y="87"/>
                  </a:lnTo>
                  <a:lnTo>
                    <a:pt x="109" y="86"/>
                  </a:lnTo>
                  <a:lnTo>
                    <a:pt x="128" y="82"/>
                  </a:lnTo>
                  <a:lnTo>
                    <a:pt x="145" y="73"/>
                  </a:lnTo>
                  <a:lnTo>
                    <a:pt x="148" y="72"/>
                  </a:lnTo>
                  <a:lnTo>
                    <a:pt x="153" y="72"/>
                  </a:lnTo>
                  <a:lnTo>
                    <a:pt x="160" y="70"/>
                  </a:lnTo>
                  <a:lnTo>
                    <a:pt x="163" y="68"/>
                  </a:lnTo>
                  <a:lnTo>
                    <a:pt x="166" y="67"/>
                  </a:lnTo>
                  <a:lnTo>
                    <a:pt x="176" y="63"/>
                  </a:lnTo>
                  <a:lnTo>
                    <a:pt x="178" y="63"/>
                  </a:lnTo>
                  <a:lnTo>
                    <a:pt x="185" y="60"/>
                  </a:lnTo>
                  <a:lnTo>
                    <a:pt x="190" y="60"/>
                  </a:lnTo>
                  <a:lnTo>
                    <a:pt x="192" y="59"/>
                  </a:lnTo>
                  <a:lnTo>
                    <a:pt x="195" y="59"/>
                  </a:lnTo>
                  <a:lnTo>
                    <a:pt x="198" y="59"/>
                  </a:lnTo>
                  <a:lnTo>
                    <a:pt x="201" y="59"/>
                  </a:lnTo>
                  <a:lnTo>
                    <a:pt x="207" y="58"/>
                  </a:lnTo>
                  <a:lnTo>
                    <a:pt x="211" y="56"/>
                  </a:lnTo>
                  <a:lnTo>
                    <a:pt x="214" y="56"/>
                  </a:lnTo>
                  <a:lnTo>
                    <a:pt x="226" y="53"/>
                  </a:lnTo>
                  <a:lnTo>
                    <a:pt x="229" y="51"/>
                  </a:lnTo>
                  <a:lnTo>
                    <a:pt x="234" y="51"/>
                  </a:lnTo>
                  <a:lnTo>
                    <a:pt x="236" y="49"/>
                  </a:lnTo>
                  <a:lnTo>
                    <a:pt x="243" y="49"/>
                  </a:lnTo>
                  <a:lnTo>
                    <a:pt x="248" y="48"/>
                  </a:lnTo>
                  <a:lnTo>
                    <a:pt x="251" y="48"/>
                  </a:lnTo>
                  <a:lnTo>
                    <a:pt x="255" y="46"/>
                  </a:lnTo>
                  <a:lnTo>
                    <a:pt x="257" y="44"/>
                  </a:lnTo>
                  <a:lnTo>
                    <a:pt x="262" y="42"/>
                  </a:lnTo>
                  <a:lnTo>
                    <a:pt x="273" y="39"/>
                  </a:lnTo>
                  <a:lnTo>
                    <a:pt x="282" y="34"/>
                  </a:lnTo>
                  <a:lnTo>
                    <a:pt x="286" y="32"/>
                  </a:lnTo>
                  <a:lnTo>
                    <a:pt x="282" y="35"/>
                  </a:lnTo>
                  <a:lnTo>
                    <a:pt x="283" y="37"/>
                  </a:lnTo>
                  <a:lnTo>
                    <a:pt x="286" y="34"/>
                  </a:lnTo>
                  <a:lnTo>
                    <a:pt x="290" y="33"/>
                  </a:lnTo>
                  <a:lnTo>
                    <a:pt x="290" y="31"/>
                  </a:lnTo>
                  <a:lnTo>
                    <a:pt x="288" y="29"/>
                  </a:lnTo>
                  <a:lnTo>
                    <a:pt x="295" y="29"/>
                  </a:lnTo>
                  <a:lnTo>
                    <a:pt x="318" y="18"/>
                  </a:lnTo>
                  <a:lnTo>
                    <a:pt x="323" y="16"/>
                  </a:lnTo>
                  <a:lnTo>
                    <a:pt x="329" y="14"/>
                  </a:lnTo>
                  <a:lnTo>
                    <a:pt x="330" y="14"/>
                  </a:lnTo>
                  <a:lnTo>
                    <a:pt x="336" y="11"/>
                  </a:lnTo>
                  <a:lnTo>
                    <a:pt x="338" y="10"/>
                  </a:lnTo>
                  <a:lnTo>
                    <a:pt x="340" y="10"/>
                  </a:lnTo>
                  <a:lnTo>
                    <a:pt x="341" y="7"/>
                  </a:lnTo>
                  <a:lnTo>
                    <a:pt x="344" y="9"/>
                  </a:lnTo>
                  <a:lnTo>
                    <a:pt x="347" y="10"/>
                  </a:lnTo>
                  <a:lnTo>
                    <a:pt x="363" y="6"/>
                  </a:lnTo>
                  <a:lnTo>
                    <a:pt x="371" y="6"/>
                  </a:lnTo>
                  <a:lnTo>
                    <a:pt x="373" y="6"/>
                  </a:lnTo>
                  <a:lnTo>
                    <a:pt x="377" y="6"/>
                  </a:lnTo>
                  <a:lnTo>
                    <a:pt x="379" y="6"/>
                  </a:lnTo>
                  <a:lnTo>
                    <a:pt x="383" y="6"/>
                  </a:lnTo>
                  <a:lnTo>
                    <a:pt x="386" y="6"/>
                  </a:lnTo>
                  <a:lnTo>
                    <a:pt x="389" y="6"/>
                  </a:lnTo>
                  <a:lnTo>
                    <a:pt x="393" y="6"/>
                  </a:lnTo>
                  <a:lnTo>
                    <a:pt x="395" y="8"/>
                  </a:lnTo>
                  <a:lnTo>
                    <a:pt x="399" y="8"/>
                  </a:lnTo>
                  <a:lnTo>
                    <a:pt x="415" y="10"/>
                  </a:lnTo>
                  <a:lnTo>
                    <a:pt x="417" y="8"/>
                  </a:lnTo>
                  <a:lnTo>
                    <a:pt x="433" y="11"/>
                  </a:lnTo>
                  <a:lnTo>
                    <a:pt x="435" y="11"/>
                  </a:lnTo>
                  <a:lnTo>
                    <a:pt x="434" y="8"/>
                  </a:lnTo>
                  <a:lnTo>
                    <a:pt x="430" y="8"/>
                  </a:lnTo>
                  <a:lnTo>
                    <a:pt x="424" y="6"/>
                  </a:lnTo>
                  <a:lnTo>
                    <a:pt x="420" y="6"/>
                  </a:lnTo>
                  <a:lnTo>
                    <a:pt x="409" y="2"/>
                  </a:lnTo>
                  <a:lnTo>
                    <a:pt x="401" y="4"/>
                  </a:lnTo>
                  <a:lnTo>
                    <a:pt x="397" y="4"/>
                  </a:lnTo>
                  <a:lnTo>
                    <a:pt x="393" y="3"/>
                  </a:lnTo>
                  <a:lnTo>
                    <a:pt x="388" y="3"/>
                  </a:lnTo>
                  <a:lnTo>
                    <a:pt x="385" y="2"/>
                  </a:lnTo>
                  <a:lnTo>
                    <a:pt x="378" y="2"/>
                  </a:lnTo>
                  <a:lnTo>
                    <a:pt x="375" y="3"/>
                  </a:lnTo>
                  <a:lnTo>
                    <a:pt x="373" y="3"/>
                  </a:lnTo>
                  <a:lnTo>
                    <a:pt x="371" y="4"/>
                  </a:lnTo>
                  <a:lnTo>
                    <a:pt x="363" y="4"/>
                  </a:lnTo>
                  <a:lnTo>
                    <a:pt x="363" y="2"/>
                  </a:lnTo>
                  <a:lnTo>
                    <a:pt x="367" y="2"/>
                  </a:lnTo>
                  <a:lnTo>
                    <a:pt x="374" y="0"/>
                  </a:lnTo>
                  <a:lnTo>
                    <a:pt x="382" y="0"/>
                  </a:lnTo>
                  <a:lnTo>
                    <a:pt x="385" y="0"/>
                  </a:lnTo>
                  <a:lnTo>
                    <a:pt x="392" y="1"/>
                  </a:lnTo>
                  <a:lnTo>
                    <a:pt x="396" y="1"/>
                  </a:lnTo>
                  <a:lnTo>
                    <a:pt x="409" y="0"/>
                  </a:lnTo>
                  <a:lnTo>
                    <a:pt x="412" y="1"/>
                  </a:lnTo>
                  <a:lnTo>
                    <a:pt x="416" y="0"/>
                  </a:lnTo>
                  <a:lnTo>
                    <a:pt x="425" y="1"/>
                  </a:lnTo>
                  <a:lnTo>
                    <a:pt x="427" y="2"/>
                  </a:lnTo>
                  <a:lnTo>
                    <a:pt x="441" y="7"/>
                  </a:lnTo>
                  <a:lnTo>
                    <a:pt x="448" y="7"/>
                  </a:lnTo>
                  <a:lnTo>
                    <a:pt x="469" y="13"/>
                  </a:lnTo>
                  <a:lnTo>
                    <a:pt x="473" y="13"/>
                  </a:lnTo>
                  <a:lnTo>
                    <a:pt x="501" y="20"/>
                  </a:lnTo>
                  <a:lnTo>
                    <a:pt x="504" y="20"/>
                  </a:lnTo>
                  <a:lnTo>
                    <a:pt x="513" y="24"/>
                  </a:lnTo>
                  <a:lnTo>
                    <a:pt x="515" y="26"/>
                  </a:lnTo>
                  <a:lnTo>
                    <a:pt x="519" y="26"/>
                  </a:lnTo>
                  <a:lnTo>
                    <a:pt x="523" y="26"/>
                  </a:lnTo>
                  <a:lnTo>
                    <a:pt x="525" y="27"/>
                  </a:lnTo>
                  <a:lnTo>
                    <a:pt x="527" y="26"/>
                  </a:lnTo>
                  <a:lnTo>
                    <a:pt x="495" y="25"/>
                  </a:lnTo>
                  <a:lnTo>
                    <a:pt x="490" y="25"/>
                  </a:lnTo>
                  <a:lnTo>
                    <a:pt x="481" y="23"/>
                  </a:lnTo>
                  <a:lnTo>
                    <a:pt x="478" y="22"/>
                  </a:lnTo>
                  <a:lnTo>
                    <a:pt x="471" y="19"/>
                  </a:lnTo>
                  <a:lnTo>
                    <a:pt x="467" y="19"/>
                  </a:lnTo>
                  <a:lnTo>
                    <a:pt x="466" y="18"/>
                  </a:lnTo>
                  <a:lnTo>
                    <a:pt x="461" y="18"/>
                  </a:lnTo>
                  <a:lnTo>
                    <a:pt x="457" y="19"/>
                  </a:lnTo>
                  <a:lnTo>
                    <a:pt x="447" y="17"/>
                  </a:lnTo>
                  <a:lnTo>
                    <a:pt x="446" y="16"/>
                  </a:lnTo>
                  <a:lnTo>
                    <a:pt x="443" y="16"/>
                  </a:lnTo>
                  <a:lnTo>
                    <a:pt x="439" y="13"/>
                  </a:lnTo>
                  <a:lnTo>
                    <a:pt x="440" y="11"/>
                  </a:lnTo>
                  <a:lnTo>
                    <a:pt x="443" y="13"/>
                  </a:lnTo>
                  <a:lnTo>
                    <a:pt x="453" y="13"/>
                  </a:lnTo>
                  <a:lnTo>
                    <a:pt x="457" y="14"/>
                  </a:lnTo>
                  <a:lnTo>
                    <a:pt x="464" y="14"/>
                  </a:lnTo>
                  <a:lnTo>
                    <a:pt x="470" y="16"/>
                  </a:lnTo>
                  <a:lnTo>
                    <a:pt x="471" y="17"/>
                  </a:lnTo>
                  <a:lnTo>
                    <a:pt x="486" y="21"/>
                  </a:lnTo>
                  <a:lnTo>
                    <a:pt x="489" y="21"/>
                  </a:lnTo>
                  <a:lnTo>
                    <a:pt x="491" y="22"/>
                  </a:lnTo>
                  <a:lnTo>
                    <a:pt x="494" y="24"/>
                  </a:lnTo>
                  <a:lnTo>
                    <a:pt x="495" y="25"/>
                  </a:lnTo>
                  <a:lnTo>
                    <a:pt x="527" y="26"/>
                  </a:lnTo>
                  <a:lnTo>
                    <a:pt x="535" y="88"/>
                  </a:lnTo>
                  <a:lnTo>
                    <a:pt x="463" y="205"/>
                  </a:lnTo>
                  <a:lnTo>
                    <a:pt x="367" y="280"/>
                  </a:lnTo>
                  <a:lnTo>
                    <a:pt x="362" y="283"/>
                  </a:lnTo>
                  <a:lnTo>
                    <a:pt x="360" y="284"/>
                  </a:lnTo>
                  <a:lnTo>
                    <a:pt x="328" y="310"/>
                  </a:lnTo>
                  <a:lnTo>
                    <a:pt x="289" y="339"/>
                  </a:lnTo>
                  <a:lnTo>
                    <a:pt x="271" y="350"/>
                  </a:lnTo>
                  <a:lnTo>
                    <a:pt x="264" y="356"/>
                  </a:lnTo>
                  <a:lnTo>
                    <a:pt x="213" y="394"/>
                  </a:lnTo>
                  <a:lnTo>
                    <a:pt x="142" y="320"/>
                  </a:lnTo>
                  <a:lnTo>
                    <a:pt x="136" y="312"/>
                  </a:lnTo>
                  <a:lnTo>
                    <a:pt x="131" y="308"/>
                  </a:lnTo>
                  <a:lnTo>
                    <a:pt x="109" y="281"/>
                  </a:lnTo>
                  <a:lnTo>
                    <a:pt x="80" y="250"/>
                  </a:lnTo>
                  <a:lnTo>
                    <a:pt x="73" y="263"/>
                  </a:lnTo>
                  <a:lnTo>
                    <a:pt x="24" y="266"/>
                  </a:lnTo>
                  <a:lnTo>
                    <a:pt x="17" y="191"/>
                  </a:lnTo>
                  <a:lnTo>
                    <a:pt x="9" y="19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2" name="Freeform 13"/>
            <p:cNvSpPr>
              <a:spLocks/>
            </p:cNvSpPr>
            <p:nvPr/>
          </p:nvSpPr>
          <p:spPr bwMode="auto">
            <a:xfrm>
              <a:off x="6264167" y="5926941"/>
              <a:ext cx="512641" cy="407644"/>
            </a:xfrm>
            <a:custGeom>
              <a:avLst/>
              <a:gdLst/>
              <a:ahLst/>
              <a:cxnLst>
                <a:cxn ang="0">
                  <a:pos x="311" y="277"/>
                </a:cxn>
                <a:cxn ang="0">
                  <a:pos x="316" y="227"/>
                </a:cxn>
                <a:cxn ang="0">
                  <a:pos x="334" y="188"/>
                </a:cxn>
                <a:cxn ang="0">
                  <a:pos x="342" y="146"/>
                </a:cxn>
                <a:cxn ang="0">
                  <a:pos x="341" y="115"/>
                </a:cxn>
                <a:cxn ang="0">
                  <a:pos x="335" y="69"/>
                </a:cxn>
                <a:cxn ang="0">
                  <a:pos x="336" y="29"/>
                </a:cxn>
                <a:cxn ang="0">
                  <a:pos x="342" y="7"/>
                </a:cxn>
                <a:cxn ang="0">
                  <a:pos x="466" y="117"/>
                </a:cxn>
                <a:cxn ang="0">
                  <a:pos x="590" y="275"/>
                </a:cxn>
                <a:cxn ang="0">
                  <a:pos x="293" y="578"/>
                </a:cxn>
                <a:cxn ang="0">
                  <a:pos x="240" y="549"/>
                </a:cxn>
                <a:cxn ang="0">
                  <a:pos x="192" y="529"/>
                </a:cxn>
                <a:cxn ang="0">
                  <a:pos x="171" y="530"/>
                </a:cxn>
                <a:cxn ang="0">
                  <a:pos x="166" y="558"/>
                </a:cxn>
                <a:cxn ang="0">
                  <a:pos x="122" y="567"/>
                </a:cxn>
                <a:cxn ang="0">
                  <a:pos x="90" y="545"/>
                </a:cxn>
                <a:cxn ang="0">
                  <a:pos x="58" y="467"/>
                </a:cxn>
                <a:cxn ang="0">
                  <a:pos x="13" y="463"/>
                </a:cxn>
                <a:cxn ang="0">
                  <a:pos x="2" y="448"/>
                </a:cxn>
                <a:cxn ang="0">
                  <a:pos x="14" y="423"/>
                </a:cxn>
                <a:cxn ang="0">
                  <a:pos x="49" y="419"/>
                </a:cxn>
                <a:cxn ang="0">
                  <a:pos x="80" y="416"/>
                </a:cxn>
                <a:cxn ang="0">
                  <a:pos x="106" y="444"/>
                </a:cxn>
                <a:cxn ang="0">
                  <a:pos x="90" y="442"/>
                </a:cxn>
                <a:cxn ang="0">
                  <a:pos x="72" y="435"/>
                </a:cxn>
                <a:cxn ang="0">
                  <a:pos x="62" y="436"/>
                </a:cxn>
                <a:cxn ang="0">
                  <a:pos x="42" y="440"/>
                </a:cxn>
                <a:cxn ang="0">
                  <a:pos x="42" y="456"/>
                </a:cxn>
                <a:cxn ang="0">
                  <a:pos x="58" y="445"/>
                </a:cxn>
                <a:cxn ang="0">
                  <a:pos x="54" y="459"/>
                </a:cxn>
                <a:cxn ang="0">
                  <a:pos x="66" y="456"/>
                </a:cxn>
                <a:cxn ang="0">
                  <a:pos x="76" y="460"/>
                </a:cxn>
                <a:cxn ang="0">
                  <a:pos x="87" y="457"/>
                </a:cxn>
                <a:cxn ang="0">
                  <a:pos x="72" y="444"/>
                </a:cxn>
                <a:cxn ang="0">
                  <a:pos x="88" y="448"/>
                </a:cxn>
                <a:cxn ang="0">
                  <a:pos x="101" y="460"/>
                </a:cxn>
                <a:cxn ang="0">
                  <a:pos x="124" y="461"/>
                </a:cxn>
                <a:cxn ang="0">
                  <a:pos x="115" y="477"/>
                </a:cxn>
                <a:cxn ang="0">
                  <a:pos x="122" y="482"/>
                </a:cxn>
                <a:cxn ang="0">
                  <a:pos x="125" y="487"/>
                </a:cxn>
                <a:cxn ang="0">
                  <a:pos x="133" y="467"/>
                </a:cxn>
                <a:cxn ang="0">
                  <a:pos x="138" y="465"/>
                </a:cxn>
                <a:cxn ang="0">
                  <a:pos x="152" y="463"/>
                </a:cxn>
                <a:cxn ang="0">
                  <a:pos x="179" y="461"/>
                </a:cxn>
                <a:cxn ang="0">
                  <a:pos x="182" y="461"/>
                </a:cxn>
                <a:cxn ang="0">
                  <a:pos x="192" y="444"/>
                </a:cxn>
                <a:cxn ang="0">
                  <a:pos x="223" y="425"/>
                </a:cxn>
                <a:cxn ang="0">
                  <a:pos x="235" y="424"/>
                </a:cxn>
                <a:cxn ang="0">
                  <a:pos x="249" y="426"/>
                </a:cxn>
                <a:cxn ang="0">
                  <a:pos x="235" y="416"/>
                </a:cxn>
                <a:cxn ang="0">
                  <a:pos x="230" y="408"/>
                </a:cxn>
                <a:cxn ang="0">
                  <a:pos x="220" y="393"/>
                </a:cxn>
                <a:cxn ang="0">
                  <a:pos x="207" y="394"/>
                </a:cxn>
                <a:cxn ang="0">
                  <a:pos x="208" y="380"/>
                </a:cxn>
                <a:cxn ang="0">
                  <a:pos x="201" y="380"/>
                </a:cxn>
                <a:cxn ang="0">
                  <a:pos x="188" y="391"/>
                </a:cxn>
                <a:cxn ang="0">
                  <a:pos x="190" y="376"/>
                </a:cxn>
                <a:cxn ang="0">
                  <a:pos x="290" y="308"/>
                </a:cxn>
              </a:cxnLst>
              <a:rect l="0" t="0" r="r" b="b"/>
              <a:pathLst>
                <a:path w="626" h="579">
                  <a:moveTo>
                    <a:pt x="302" y="297"/>
                  </a:moveTo>
                  <a:lnTo>
                    <a:pt x="305" y="286"/>
                  </a:lnTo>
                  <a:lnTo>
                    <a:pt x="308" y="285"/>
                  </a:lnTo>
                  <a:lnTo>
                    <a:pt x="308" y="283"/>
                  </a:lnTo>
                  <a:lnTo>
                    <a:pt x="310" y="280"/>
                  </a:lnTo>
                  <a:lnTo>
                    <a:pt x="313" y="278"/>
                  </a:lnTo>
                  <a:lnTo>
                    <a:pt x="311" y="277"/>
                  </a:lnTo>
                  <a:lnTo>
                    <a:pt x="314" y="269"/>
                  </a:lnTo>
                  <a:lnTo>
                    <a:pt x="314" y="264"/>
                  </a:lnTo>
                  <a:lnTo>
                    <a:pt x="314" y="246"/>
                  </a:lnTo>
                  <a:lnTo>
                    <a:pt x="314" y="242"/>
                  </a:lnTo>
                  <a:lnTo>
                    <a:pt x="315" y="239"/>
                  </a:lnTo>
                  <a:lnTo>
                    <a:pt x="314" y="237"/>
                  </a:lnTo>
                  <a:lnTo>
                    <a:pt x="316" y="227"/>
                  </a:lnTo>
                  <a:lnTo>
                    <a:pt x="316" y="222"/>
                  </a:lnTo>
                  <a:lnTo>
                    <a:pt x="314" y="220"/>
                  </a:lnTo>
                  <a:lnTo>
                    <a:pt x="313" y="213"/>
                  </a:lnTo>
                  <a:lnTo>
                    <a:pt x="318" y="199"/>
                  </a:lnTo>
                  <a:lnTo>
                    <a:pt x="326" y="191"/>
                  </a:lnTo>
                  <a:lnTo>
                    <a:pt x="330" y="189"/>
                  </a:lnTo>
                  <a:lnTo>
                    <a:pt x="334" y="188"/>
                  </a:lnTo>
                  <a:lnTo>
                    <a:pt x="341" y="183"/>
                  </a:lnTo>
                  <a:lnTo>
                    <a:pt x="347" y="174"/>
                  </a:lnTo>
                  <a:lnTo>
                    <a:pt x="348" y="168"/>
                  </a:lnTo>
                  <a:lnTo>
                    <a:pt x="347" y="167"/>
                  </a:lnTo>
                  <a:lnTo>
                    <a:pt x="345" y="162"/>
                  </a:lnTo>
                  <a:lnTo>
                    <a:pt x="344" y="150"/>
                  </a:lnTo>
                  <a:lnTo>
                    <a:pt x="342" y="146"/>
                  </a:lnTo>
                  <a:lnTo>
                    <a:pt x="340" y="144"/>
                  </a:lnTo>
                  <a:lnTo>
                    <a:pt x="342" y="142"/>
                  </a:lnTo>
                  <a:lnTo>
                    <a:pt x="342" y="137"/>
                  </a:lnTo>
                  <a:lnTo>
                    <a:pt x="341" y="131"/>
                  </a:lnTo>
                  <a:lnTo>
                    <a:pt x="343" y="120"/>
                  </a:lnTo>
                  <a:lnTo>
                    <a:pt x="341" y="119"/>
                  </a:lnTo>
                  <a:lnTo>
                    <a:pt x="341" y="115"/>
                  </a:lnTo>
                  <a:lnTo>
                    <a:pt x="344" y="99"/>
                  </a:lnTo>
                  <a:lnTo>
                    <a:pt x="345" y="97"/>
                  </a:lnTo>
                  <a:lnTo>
                    <a:pt x="345" y="94"/>
                  </a:lnTo>
                  <a:lnTo>
                    <a:pt x="340" y="82"/>
                  </a:lnTo>
                  <a:lnTo>
                    <a:pt x="338" y="76"/>
                  </a:lnTo>
                  <a:lnTo>
                    <a:pt x="337" y="72"/>
                  </a:lnTo>
                  <a:lnTo>
                    <a:pt x="335" y="69"/>
                  </a:lnTo>
                  <a:lnTo>
                    <a:pt x="335" y="65"/>
                  </a:lnTo>
                  <a:lnTo>
                    <a:pt x="338" y="49"/>
                  </a:lnTo>
                  <a:lnTo>
                    <a:pt x="338" y="43"/>
                  </a:lnTo>
                  <a:lnTo>
                    <a:pt x="340" y="39"/>
                  </a:lnTo>
                  <a:lnTo>
                    <a:pt x="336" y="34"/>
                  </a:lnTo>
                  <a:lnTo>
                    <a:pt x="336" y="32"/>
                  </a:lnTo>
                  <a:lnTo>
                    <a:pt x="336" y="29"/>
                  </a:lnTo>
                  <a:lnTo>
                    <a:pt x="336" y="27"/>
                  </a:lnTo>
                  <a:lnTo>
                    <a:pt x="336" y="25"/>
                  </a:lnTo>
                  <a:lnTo>
                    <a:pt x="336" y="23"/>
                  </a:lnTo>
                  <a:lnTo>
                    <a:pt x="337" y="20"/>
                  </a:lnTo>
                  <a:lnTo>
                    <a:pt x="340" y="13"/>
                  </a:lnTo>
                  <a:lnTo>
                    <a:pt x="341" y="11"/>
                  </a:lnTo>
                  <a:lnTo>
                    <a:pt x="342" y="7"/>
                  </a:lnTo>
                  <a:lnTo>
                    <a:pt x="344" y="2"/>
                  </a:lnTo>
                  <a:lnTo>
                    <a:pt x="352" y="0"/>
                  </a:lnTo>
                  <a:lnTo>
                    <a:pt x="359" y="75"/>
                  </a:lnTo>
                  <a:lnTo>
                    <a:pt x="408" y="72"/>
                  </a:lnTo>
                  <a:lnTo>
                    <a:pt x="415" y="59"/>
                  </a:lnTo>
                  <a:lnTo>
                    <a:pt x="444" y="90"/>
                  </a:lnTo>
                  <a:lnTo>
                    <a:pt x="466" y="117"/>
                  </a:lnTo>
                  <a:lnTo>
                    <a:pt x="471" y="121"/>
                  </a:lnTo>
                  <a:lnTo>
                    <a:pt x="477" y="129"/>
                  </a:lnTo>
                  <a:lnTo>
                    <a:pt x="548" y="203"/>
                  </a:lnTo>
                  <a:lnTo>
                    <a:pt x="554" y="215"/>
                  </a:lnTo>
                  <a:lnTo>
                    <a:pt x="571" y="238"/>
                  </a:lnTo>
                  <a:lnTo>
                    <a:pt x="582" y="255"/>
                  </a:lnTo>
                  <a:lnTo>
                    <a:pt x="590" y="275"/>
                  </a:lnTo>
                  <a:lnTo>
                    <a:pt x="598" y="299"/>
                  </a:lnTo>
                  <a:lnTo>
                    <a:pt x="604" y="324"/>
                  </a:lnTo>
                  <a:lnTo>
                    <a:pt x="625" y="527"/>
                  </a:lnTo>
                  <a:lnTo>
                    <a:pt x="624" y="527"/>
                  </a:lnTo>
                  <a:lnTo>
                    <a:pt x="624" y="578"/>
                  </a:lnTo>
                  <a:lnTo>
                    <a:pt x="408" y="578"/>
                  </a:lnTo>
                  <a:lnTo>
                    <a:pt x="293" y="578"/>
                  </a:lnTo>
                  <a:lnTo>
                    <a:pt x="292" y="578"/>
                  </a:lnTo>
                  <a:lnTo>
                    <a:pt x="290" y="554"/>
                  </a:lnTo>
                  <a:lnTo>
                    <a:pt x="288" y="551"/>
                  </a:lnTo>
                  <a:lnTo>
                    <a:pt x="286" y="553"/>
                  </a:lnTo>
                  <a:lnTo>
                    <a:pt x="282" y="554"/>
                  </a:lnTo>
                  <a:lnTo>
                    <a:pt x="264" y="554"/>
                  </a:lnTo>
                  <a:lnTo>
                    <a:pt x="240" y="549"/>
                  </a:lnTo>
                  <a:lnTo>
                    <a:pt x="216" y="533"/>
                  </a:lnTo>
                  <a:lnTo>
                    <a:pt x="214" y="532"/>
                  </a:lnTo>
                  <a:lnTo>
                    <a:pt x="212" y="534"/>
                  </a:lnTo>
                  <a:lnTo>
                    <a:pt x="207" y="533"/>
                  </a:lnTo>
                  <a:lnTo>
                    <a:pt x="204" y="530"/>
                  </a:lnTo>
                  <a:lnTo>
                    <a:pt x="195" y="528"/>
                  </a:lnTo>
                  <a:lnTo>
                    <a:pt x="192" y="529"/>
                  </a:lnTo>
                  <a:lnTo>
                    <a:pt x="190" y="530"/>
                  </a:lnTo>
                  <a:lnTo>
                    <a:pt x="184" y="530"/>
                  </a:lnTo>
                  <a:lnTo>
                    <a:pt x="181" y="529"/>
                  </a:lnTo>
                  <a:lnTo>
                    <a:pt x="176" y="530"/>
                  </a:lnTo>
                  <a:lnTo>
                    <a:pt x="175" y="529"/>
                  </a:lnTo>
                  <a:lnTo>
                    <a:pt x="172" y="529"/>
                  </a:lnTo>
                  <a:lnTo>
                    <a:pt x="171" y="530"/>
                  </a:lnTo>
                  <a:lnTo>
                    <a:pt x="171" y="537"/>
                  </a:lnTo>
                  <a:lnTo>
                    <a:pt x="168" y="539"/>
                  </a:lnTo>
                  <a:lnTo>
                    <a:pt x="166" y="542"/>
                  </a:lnTo>
                  <a:lnTo>
                    <a:pt x="166" y="544"/>
                  </a:lnTo>
                  <a:lnTo>
                    <a:pt x="168" y="545"/>
                  </a:lnTo>
                  <a:lnTo>
                    <a:pt x="168" y="548"/>
                  </a:lnTo>
                  <a:lnTo>
                    <a:pt x="166" y="558"/>
                  </a:lnTo>
                  <a:lnTo>
                    <a:pt x="167" y="561"/>
                  </a:lnTo>
                  <a:lnTo>
                    <a:pt x="168" y="567"/>
                  </a:lnTo>
                  <a:lnTo>
                    <a:pt x="164" y="567"/>
                  </a:lnTo>
                  <a:lnTo>
                    <a:pt x="160" y="566"/>
                  </a:lnTo>
                  <a:lnTo>
                    <a:pt x="128" y="567"/>
                  </a:lnTo>
                  <a:lnTo>
                    <a:pt x="123" y="568"/>
                  </a:lnTo>
                  <a:lnTo>
                    <a:pt x="122" y="567"/>
                  </a:lnTo>
                  <a:lnTo>
                    <a:pt x="120" y="565"/>
                  </a:lnTo>
                  <a:lnTo>
                    <a:pt x="118" y="562"/>
                  </a:lnTo>
                  <a:lnTo>
                    <a:pt x="105" y="553"/>
                  </a:lnTo>
                  <a:lnTo>
                    <a:pt x="103" y="548"/>
                  </a:lnTo>
                  <a:lnTo>
                    <a:pt x="99" y="546"/>
                  </a:lnTo>
                  <a:lnTo>
                    <a:pt x="93" y="546"/>
                  </a:lnTo>
                  <a:lnTo>
                    <a:pt x="90" y="545"/>
                  </a:lnTo>
                  <a:lnTo>
                    <a:pt x="85" y="540"/>
                  </a:lnTo>
                  <a:lnTo>
                    <a:pt x="79" y="541"/>
                  </a:lnTo>
                  <a:lnTo>
                    <a:pt x="74" y="539"/>
                  </a:lnTo>
                  <a:lnTo>
                    <a:pt x="70" y="529"/>
                  </a:lnTo>
                  <a:lnTo>
                    <a:pt x="65" y="529"/>
                  </a:lnTo>
                  <a:lnTo>
                    <a:pt x="62" y="521"/>
                  </a:lnTo>
                  <a:lnTo>
                    <a:pt x="58" y="467"/>
                  </a:lnTo>
                  <a:lnTo>
                    <a:pt x="47" y="467"/>
                  </a:lnTo>
                  <a:lnTo>
                    <a:pt x="41" y="469"/>
                  </a:lnTo>
                  <a:lnTo>
                    <a:pt x="32" y="469"/>
                  </a:lnTo>
                  <a:lnTo>
                    <a:pt x="26" y="467"/>
                  </a:lnTo>
                  <a:lnTo>
                    <a:pt x="24" y="467"/>
                  </a:lnTo>
                  <a:lnTo>
                    <a:pt x="19" y="464"/>
                  </a:lnTo>
                  <a:lnTo>
                    <a:pt x="13" y="463"/>
                  </a:lnTo>
                  <a:lnTo>
                    <a:pt x="10" y="461"/>
                  </a:lnTo>
                  <a:lnTo>
                    <a:pt x="6" y="461"/>
                  </a:lnTo>
                  <a:lnTo>
                    <a:pt x="6" y="458"/>
                  </a:lnTo>
                  <a:lnTo>
                    <a:pt x="5" y="455"/>
                  </a:lnTo>
                  <a:lnTo>
                    <a:pt x="5" y="452"/>
                  </a:lnTo>
                  <a:lnTo>
                    <a:pt x="4" y="450"/>
                  </a:lnTo>
                  <a:lnTo>
                    <a:pt x="2" y="448"/>
                  </a:lnTo>
                  <a:lnTo>
                    <a:pt x="3" y="446"/>
                  </a:lnTo>
                  <a:lnTo>
                    <a:pt x="4" y="440"/>
                  </a:lnTo>
                  <a:lnTo>
                    <a:pt x="1" y="433"/>
                  </a:lnTo>
                  <a:lnTo>
                    <a:pt x="0" y="428"/>
                  </a:lnTo>
                  <a:lnTo>
                    <a:pt x="4" y="426"/>
                  </a:lnTo>
                  <a:lnTo>
                    <a:pt x="7" y="426"/>
                  </a:lnTo>
                  <a:lnTo>
                    <a:pt x="14" y="423"/>
                  </a:lnTo>
                  <a:lnTo>
                    <a:pt x="22" y="421"/>
                  </a:lnTo>
                  <a:lnTo>
                    <a:pt x="31" y="420"/>
                  </a:lnTo>
                  <a:lnTo>
                    <a:pt x="33" y="421"/>
                  </a:lnTo>
                  <a:lnTo>
                    <a:pt x="36" y="422"/>
                  </a:lnTo>
                  <a:lnTo>
                    <a:pt x="39" y="421"/>
                  </a:lnTo>
                  <a:lnTo>
                    <a:pt x="45" y="419"/>
                  </a:lnTo>
                  <a:lnTo>
                    <a:pt x="49" y="419"/>
                  </a:lnTo>
                  <a:lnTo>
                    <a:pt x="52" y="420"/>
                  </a:lnTo>
                  <a:lnTo>
                    <a:pt x="58" y="418"/>
                  </a:lnTo>
                  <a:lnTo>
                    <a:pt x="62" y="418"/>
                  </a:lnTo>
                  <a:lnTo>
                    <a:pt x="66" y="417"/>
                  </a:lnTo>
                  <a:lnTo>
                    <a:pt x="70" y="417"/>
                  </a:lnTo>
                  <a:lnTo>
                    <a:pt x="74" y="416"/>
                  </a:lnTo>
                  <a:lnTo>
                    <a:pt x="80" y="416"/>
                  </a:lnTo>
                  <a:lnTo>
                    <a:pt x="94" y="419"/>
                  </a:lnTo>
                  <a:lnTo>
                    <a:pt x="98" y="426"/>
                  </a:lnTo>
                  <a:lnTo>
                    <a:pt x="101" y="429"/>
                  </a:lnTo>
                  <a:lnTo>
                    <a:pt x="102" y="433"/>
                  </a:lnTo>
                  <a:lnTo>
                    <a:pt x="108" y="435"/>
                  </a:lnTo>
                  <a:lnTo>
                    <a:pt x="108" y="443"/>
                  </a:lnTo>
                  <a:lnTo>
                    <a:pt x="106" y="444"/>
                  </a:lnTo>
                  <a:lnTo>
                    <a:pt x="105" y="445"/>
                  </a:lnTo>
                  <a:lnTo>
                    <a:pt x="103" y="444"/>
                  </a:lnTo>
                  <a:lnTo>
                    <a:pt x="101" y="440"/>
                  </a:lnTo>
                  <a:lnTo>
                    <a:pt x="99" y="436"/>
                  </a:lnTo>
                  <a:lnTo>
                    <a:pt x="96" y="437"/>
                  </a:lnTo>
                  <a:lnTo>
                    <a:pt x="92" y="440"/>
                  </a:lnTo>
                  <a:lnTo>
                    <a:pt x="90" y="442"/>
                  </a:lnTo>
                  <a:lnTo>
                    <a:pt x="88" y="441"/>
                  </a:lnTo>
                  <a:lnTo>
                    <a:pt x="84" y="443"/>
                  </a:lnTo>
                  <a:lnTo>
                    <a:pt x="82" y="436"/>
                  </a:lnTo>
                  <a:lnTo>
                    <a:pt x="79" y="434"/>
                  </a:lnTo>
                  <a:lnTo>
                    <a:pt x="76" y="433"/>
                  </a:lnTo>
                  <a:lnTo>
                    <a:pt x="73" y="433"/>
                  </a:lnTo>
                  <a:lnTo>
                    <a:pt x="72" y="435"/>
                  </a:lnTo>
                  <a:lnTo>
                    <a:pt x="70" y="437"/>
                  </a:lnTo>
                  <a:lnTo>
                    <a:pt x="69" y="437"/>
                  </a:lnTo>
                  <a:lnTo>
                    <a:pt x="68" y="439"/>
                  </a:lnTo>
                  <a:lnTo>
                    <a:pt x="66" y="440"/>
                  </a:lnTo>
                  <a:lnTo>
                    <a:pt x="64" y="439"/>
                  </a:lnTo>
                  <a:lnTo>
                    <a:pt x="61" y="437"/>
                  </a:lnTo>
                  <a:lnTo>
                    <a:pt x="62" y="436"/>
                  </a:lnTo>
                  <a:lnTo>
                    <a:pt x="59" y="436"/>
                  </a:lnTo>
                  <a:lnTo>
                    <a:pt x="58" y="434"/>
                  </a:lnTo>
                  <a:lnTo>
                    <a:pt x="54" y="433"/>
                  </a:lnTo>
                  <a:lnTo>
                    <a:pt x="50" y="436"/>
                  </a:lnTo>
                  <a:lnTo>
                    <a:pt x="49" y="439"/>
                  </a:lnTo>
                  <a:lnTo>
                    <a:pt x="45" y="441"/>
                  </a:lnTo>
                  <a:lnTo>
                    <a:pt x="42" y="440"/>
                  </a:lnTo>
                  <a:lnTo>
                    <a:pt x="34" y="442"/>
                  </a:lnTo>
                  <a:lnTo>
                    <a:pt x="29" y="444"/>
                  </a:lnTo>
                  <a:lnTo>
                    <a:pt x="29" y="448"/>
                  </a:lnTo>
                  <a:lnTo>
                    <a:pt x="28" y="451"/>
                  </a:lnTo>
                  <a:lnTo>
                    <a:pt x="37" y="456"/>
                  </a:lnTo>
                  <a:lnTo>
                    <a:pt x="39" y="456"/>
                  </a:lnTo>
                  <a:lnTo>
                    <a:pt x="42" y="456"/>
                  </a:lnTo>
                  <a:lnTo>
                    <a:pt x="45" y="454"/>
                  </a:lnTo>
                  <a:lnTo>
                    <a:pt x="49" y="453"/>
                  </a:lnTo>
                  <a:lnTo>
                    <a:pt x="52" y="451"/>
                  </a:lnTo>
                  <a:lnTo>
                    <a:pt x="54" y="450"/>
                  </a:lnTo>
                  <a:lnTo>
                    <a:pt x="55" y="448"/>
                  </a:lnTo>
                  <a:lnTo>
                    <a:pt x="56" y="447"/>
                  </a:lnTo>
                  <a:lnTo>
                    <a:pt x="58" y="445"/>
                  </a:lnTo>
                  <a:lnTo>
                    <a:pt x="61" y="446"/>
                  </a:lnTo>
                  <a:lnTo>
                    <a:pt x="61" y="448"/>
                  </a:lnTo>
                  <a:lnTo>
                    <a:pt x="58" y="449"/>
                  </a:lnTo>
                  <a:lnTo>
                    <a:pt x="57" y="451"/>
                  </a:lnTo>
                  <a:lnTo>
                    <a:pt x="58" y="453"/>
                  </a:lnTo>
                  <a:lnTo>
                    <a:pt x="55" y="456"/>
                  </a:lnTo>
                  <a:lnTo>
                    <a:pt x="54" y="459"/>
                  </a:lnTo>
                  <a:lnTo>
                    <a:pt x="55" y="461"/>
                  </a:lnTo>
                  <a:lnTo>
                    <a:pt x="58" y="461"/>
                  </a:lnTo>
                  <a:lnTo>
                    <a:pt x="59" y="458"/>
                  </a:lnTo>
                  <a:lnTo>
                    <a:pt x="61" y="453"/>
                  </a:lnTo>
                  <a:lnTo>
                    <a:pt x="63" y="450"/>
                  </a:lnTo>
                  <a:lnTo>
                    <a:pt x="65" y="453"/>
                  </a:lnTo>
                  <a:lnTo>
                    <a:pt x="66" y="456"/>
                  </a:lnTo>
                  <a:lnTo>
                    <a:pt x="66" y="458"/>
                  </a:lnTo>
                  <a:lnTo>
                    <a:pt x="66" y="461"/>
                  </a:lnTo>
                  <a:lnTo>
                    <a:pt x="67" y="462"/>
                  </a:lnTo>
                  <a:lnTo>
                    <a:pt x="70" y="463"/>
                  </a:lnTo>
                  <a:lnTo>
                    <a:pt x="72" y="461"/>
                  </a:lnTo>
                  <a:lnTo>
                    <a:pt x="74" y="460"/>
                  </a:lnTo>
                  <a:lnTo>
                    <a:pt x="76" y="460"/>
                  </a:lnTo>
                  <a:lnTo>
                    <a:pt x="79" y="457"/>
                  </a:lnTo>
                  <a:lnTo>
                    <a:pt x="85" y="461"/>
                  </a:lnTo>
                  <a:lnTo>
                    <a:pt x="96" y="461"/>
                  </a:lnTo>
                  <a:lnTo>
                    <a:pt x="94" y="460"/>
                  </a:lnTo>
                  <a:lnTo>
                    <a:pt x="92" y="458"/>
                  </a:lnTo>
                  <a:lnTo>
                    <a:pt x="90" y="457"/>
                  </a:lnTo>
                  <a:lnTo>
                    <a:pt x="87" y="457"/>
                  </a:lnTo>
                  <a:lnTo>
                    <a:pt x="84" y="458"/>
                  </a:lnTo>
                  <a:lnTo>
                    <a:pt x="82" y="457"/>
                  </a:lnTo>
                  <a:lnTo>
                    <a:pt x="79" y="457"/>
                  </a:lnTo>
                  <a:lnTo>
                    <a:pt x="78" y="456"/>
                  </a:lnTo>
                  <a:lnTo>
                    <a:pt x="75" y="454"/>
                  </a:lnTo>
                  <a:lnTo>
                    <a:pt x="72" y="450"/>
                  </a:lnTo>
                  <a:lnTo>
                    <a:pt x="72" y="444"/>
                  </a:lnTo>
                  <a:lnTo>
                    <a:pt x="78" y="448"/>
                  </a:lnTo>
                  <a:lnTo>
                    <a:pt x="80" y="448"/>
                  </a:lnTo>
                  <a:lnTo>
                    <a:pt x="82" y="447"/>
                  </a:lnTo>
                  <a:lnTo>
                    <a:pt x="83" y="450"/>
                  </a:lnTo>
                  <a:lnTo>
                    <a:pt x="85" y="450"/>
                  </a:lnTo>
                  <a:lnTo>
                    <a:pt x="87" y="450"/>
                  </a:lnTo>
                  <a:lnTo>
                    <a:pt x="88" y="448"/>
                  </a:lnTo>
                  <a:lnTo>
                    <a:pt x="92" y="447"/>
                  </a:lnTo>
                  <a:lnTo>
                    <a:pt x="91" y="448"/>
                  </a:lnTo>
                  <a:lnTo>
                    <a:pt x="92" y="450"/>
                  </a:lnTo>
                  <a:lnTo>
                    <a:pt x="103" y="454"/>
                  </a:lnTo>
                  <a:lnTo>
                    <a:pt x="102" y="456"/>
                  </a:lnTo>
                  <a:lnTo>
                    <a:pt x="100" y="458"/>
                  </a:lnTo>
                  <a:lnTo>
                    <a:pt x="101" y="460"/>
                  </a:lnTo>
                  <a:lnTo>
                    <a:pt x="104" y="460"/>
                  </a:lnTo>
                  <a:lnTo>
                    <a:pt x="110" y="457"/>
                  </a:lnTo>
                  <a:lnTo>
                    <a:pt x="111" y="458"/>
                  </a:lnTo>
                  <a:lnTo>
                    <a:pt x="113" y="460"/>
                  </a:lnTo>
                  <a:lnTo>
                    <a:pt x="114" y="460"/>
                  </a:lnTo>
                  <a:lnTo>
                    <a:pt x="116" y="461"/>
                  </a:lnTo>
                  <a:lnTo>
                    <a:pt x="124" y="461"/>
                  </a:lnTo>
                  <a:lnTo>
                    <a:pt x="126" y="463"/>
                  </a:lnTo>
                  <a:lnTo>
                    <a:pt x="125" y="466"/>
                  </a:lnTo>
                  <a:lnTo>
                    <a:pt x="125" y="470"/>
                  </a:lnTo>
                  <a:lnTo>
                    <a:pt x="120" y="470"/>
                  </a:lnTo>
                  <a:lnTo>
                    <a:pt x="118" y="471"/>
                  </a:lnTo>
                  <a:lnTo>
                    <a:pt x="116" y="475"/>
                  </a:lnTo>
                  <a:lnTo>
                    <a:pt x="115" y="477"/>
                  </a:lnTo>
                  <a:lnTo>
                    <a:pt x="115" y="482"/>
                  </a:lnTo>
                  <a:lnTo>
                    <a:pt x="115" y="483"/>
                  </a:lnTo>
                  <a:lnTo>
                    <a:pt x="118" y="485"/>
                  </a:lnTo>
                  <a:lnTo>
                    <a:pt x="118" y="486"/>
                  </a:lnTo>
                  <a:lnTo>
                    <a:pt x="120" y="485"/>
                  </a:lnTo>
                  <a:lnTo>
                    <a:pt x="122" y="483"/>
                  </a:lnTo>
                  <a:lnTo>
                    <a:pt x="122" y="482"/>
                  </a:lnTo>
                  <a:lnTo>
                    <a:pt x="119" y="480"/>
                  </a:lnTo>
                  <a:lnTo>
                    <a:pt x="120" y="478"/>
                  </a:lnTo>
                  <a:lnTo>
                    <a:pt x="120" y="474"/>
                  </a:lnTo>
                  <a:lnTo>
                    <a:pt x="122" y="476"/>
                  </a:lnTo>
                  <a:lnTo>
                    <a:pt x="122" y="479"/>
                  </a:lnTo>
                  <a:lnTo>
                    <a:pt x="125" y="479"/>
                  </a:lnTo>
                  <a:lnTo>
                    <a:pt x="125" y="487"/>
                  </a:lnTo>
                  <a:lnTo>
                    <a:pt x="128" y="485"/>
                  </a:lnTo>
                  <a:lnTo>
                    <a:pt x="136" y="485"/>
                  </a:lnTo>
                  <a:lnTo>
                    <a:pt x="136" y="475"/>
                  </a:lnTo>
                  <a:lnTo>
                    <a:pt x="134" y="473"/>
                  </a:lnTo>
                  <a:lnTo>
                    <a:pt x="132" y="469"/>
                  </a:lnTo>
                  <a:lnTo>
                    <a:pt x="130" y="467"/>
                  </a:lnTo>
                  <a:lnTo>
                    <a:pt x="133" y="467"/>
                  </a:lnTo>
                  <a:lnTo>
                    <a:pt x="134" y="468"/>
                  </a:lnTo>
                  <a:lnTo>
                    <a:pt x="136" y="469"/>
                  </a:lnTo>
                  <a:lnTo>
                    <a:pt x="139" y="471"/>
                  </a:lnTo>
                  <a:lnTo>
                    <a:pt x="145" y="469"/>
                  </a:lnTo>
                  <a:lnTo>
                    <a:pt x="143" y="467"/>
                  </a:lnTo>
                  <a:lnTo>
                    <a:pt x="141" y="465"/>
                  </a:lnTo>
                  <a:lnTo>
                    <a:pt x="138" y="465"/>
                  </a:lnTo>
                  <a:lnTo>
                    <a:pt x="136" y="464"/>
                  </a:lnTo>
                  <a:lnTo>
                    <a:pt x="134" y="463"/>
                  </a:lnTo>
                  <a:lnTo>
                    <a:pt x="133" y="461"/>
                  </a:lnTo>
                  <a:lnTo>
                    <a:pt x="138" y="457"/>
                  </a:lnTo>
                  <a:lnTo>
                    <a:pt x="141" y="460"/>
                  </a:lnTo>
                  <a:lnTo>
                    <a:pt x="149" y="461"/>
                  </a:lnTo>
                  <a:lnTo>
                    <a:pt x="152" y="463"/>
                  </a:lnTo>
                  <a:lnTo>
                    <a:pt x="157" y="463"/>
                  </a:lnTo>
                  <a:lnTo>
                    <a:pt x="161" y="465"/>
                  </a:lnTo>
                  <a:lnTo>
                    <a:pt x="167" y="465"/>
                  </a:lnTo>
                  <a:lnTo>
                    <a:pt x="170" y="466"/>
                  </a:lnTo>
                  <a:lnTo>
                    <a:pt x="172" y="465"/>
                  </a:lnTo>
                  <a:lnTo>
                    <a:pt x="176" y="461"/>
                  </a:lnTo>
                  <a:lnTo>
                    <a:pt x="179" y="461"/>
                  </a:lnTo>
                  <a:lnTo>
                    <a:pt x="180" y="462"/>
                  </a:lnTo>
                  <a:lnTo>
                    <a:pt x="180" y="466"/>
                  </a:lnTo>
                  <a:lnTo>
                    <a:pt x="183" y="465"/>
                  </a:lnTo>
                  <a:lnTo>
                    <a:pt x="184" y="467"/>
                  </a:lnTo>
                  <a:lnTo>
                    <a:pt x="186" y="466"/>
                  </a:lnTo>
                  <a:lnTo>
                    <a:pt x="184" y="461"/>
                  </a:lnTo>
                  <a:lnTo>
                    <a:pt x="182" y="461"/>
                  </a:lnTo>
                  <a:lnTo>
                    <a:pt x="178" y="457"/>
                  </a:lnTo>
                  <a:lnTo>
                    <a:pt x="178" y="456"/>
                  </a:lnTo>
                  <a:lnTo>
                    <a:pt x="179" y="454"/>
                  </a:lnTo>
                  <a:lnTo>
                    <a:pt x="178" y="451"/>
                  </a:lnTo>
                  <a:lnTo>
                    <a:pt x="179" y="450"/>
                  </a:lnTo>
                  <a:lnTo>
                    <a:pt x="183" y="450"/>
                  </a:lnTo>
                  <a:lnTo>
                    <a:pt x="192" y="444"/>
                  </a:lnTo>
                  <a:lnTo>
                    <a:pt x="205" y="440"/>
                  </a:lnTo>
                  <a:lnTo>
                    <a:pt x="212" y="439"/>
                  </a:lnTo>
                  <a:lnTo>
                    <a:pt x="221" y="437"/>
                  </a:lnTo>
                  <a:lnTo>
                    <a:pt x="222" y="431"/>
                  </a:lnTo>
                  <a:lnTo>
                    <a:pt x="224" y="429"/>
                  </a:lnTo>
                  <a:lnTo>
                    <a:pt x="222" y="426"/>
                  </a:lnTo>
                  <a:lnTo>
                    <a:pt x="223" y="425"/>
                  </a:lnTo>
                  <a:lnTo>
                    <a:pt x="229" y="423"/>
                  </a:lnTo>
                  <a:lnTo>
                    <a:pt x="231" y="423"/>
                  </a:lnTo>
                  <a:lnTo>
                    <a:pt x="231" y="428"/>
                  </a:lnTo>
                  <a:lnTo>
                    <a:pt x="233" y="431"/>
                  </a:lnTo>
                  <a:lnTo>
                    <a:pt x="234" y="428"/>
                  </a:lnTo>
                  <a:lnTo>
                    <a:pt x="233" y="425"/>
                  </a:lnTo>
                  <a:lnTo>
                    <a:pt x="235" y="424"/>
                  </a:lnTo>
                  <a:lnTo>
                    <a:pt x="236" y="426"/>
                  </a:lnTo>
                  <a:lnTo>
                    <a:pt x="238" y="428"/>
                  </a:lnTo>
                  <a:lnTo>
                    <a:pt x="240" y="426"/>
                  </a:lnTo>
                  <a:lnTo>
                    <a:pt x="241" y="428"/>
                  </a:lnTo>
                  <a:lnTo>
                    <a:pt x="244" y="428"/>
                  </a:lnTo>
                  <a:lnTo>
                    <a:pt x="248" y="426"/>
                  </a:lnTo>
                  <a:lnTo>
                    <a:pt x="249" y="426"/>
                  </a:lnTo>
                  <a:lnTo>
                    <a:pt x="247" y="425"/>
                  </a:lnTo>
                  <a:lnTo>
                    <a:pt x="244" y="425"/>
                  </a:lnTo>
                  <a:lnTo>
                    <a:pt x="243" y="423"/>
                  </a:lnTo>
                  <a:lnTo>
                    <a:pt x="241" y="422"/>
                  </a:lnTo>
                  <a:lnTo>
                    <a:pt x="236" y="422"/>
                  </a:lnTo>
                  <a:lnTo>
                    <a:pt x="236" y="420"/>
                  </a:lnTo>
                  <a:lnTo>
                    <a:pt x="235" y="416"/>
                  </a:lnTo>
                  <a:lnTo>
                    <a:pt x="233" y="417"/>
                  </a:lnTo>
                  <a:lnTo>
                    <a:pt x="230" y="417"/>
                  </a:lnTo>
                  <a:lnTo>
                    <a:pt x="228" y="419"/>
                  </a:lnTo>
                  <a:lnTo>
                    <a:pt x="227" y="416"/>
                  </a:lnTo>
                  <a:lnTo>
                    <a:pt x="228" y="413"/>
                  </a:lnTo>
                  <a:lnTo>
                    <a:pt x="230" y="411"/>
                  </a:lnTo>
                  <a:lnTo>
                    <a:pt x="230" y="408"/>
                  </a:lnTo>
                  <a:lnTo>
                    <a:pt x="230" y="405"/>
                  </a:lnTo>
                  <a:lnTo>
                    <a:pt x="230" y="404"/>
                  </a:lnTo>
                  <a:lnTo>
                    <a:pt x="228" y="401"/>
                  </a:lnTo>
                  <a:lnTo>
                    <a:pt x="230" y="400"/>
                  </a:lnTo>
                  <a:lnTo>
                    <a:pt x="228" y="399"/>
                  </a:lnTo>
                  <a:lnTo>
                    <a:pt x="223" y="393"/>
                  </a:lnTo>
                  <a:lnTo>
                    <a:pt x="220" y="393"/>
                  </a:lnTo>
                  <a:lnTo>
                    <a:pt x="219" y="396"/>
                  </a:lnTo>
                  <a:lnTo>
                    <a:pt x="218" y="399"/>
                  </a:lnTo>
                  <a:lnTo>
                    <a:pt x="216" y="399"/>
                  </a:lnTo>
                  <a:lnTo>
                    <a:pt x="214" y="398"/>
                  </a:lnTo>
                  <a:lnTo>
                    <a:pt x="213" y="399"/>
                  </a:lnTo>
                  <a:lnTo>
                    <a:pt x="210" y="396"/>
                  </a:lnTo>
                  <a:lnTo>
                    <a:pt x="207" y="394"/>
                  </a:lnTo>
                  <a:lnTo>
                    <a:pt x="206" y="393"/>
                  </a:lnTo>
                  <a:lnTo>
                    <a:pt x="204" y="391"/>
                  </a:lnTo>
                  <a:lnTo>
                    <a:pt x="202" y="391"/>
                  </a:lnTo>
                  <a:lnTo>
                    <a:pt x="201" y="390"/>
                  </a:lnTo>
                  <a:lnTo>
                    <a:pt x="204" y="382"/>
                  </a:lnTo>
                  <a:lnTo>
                    <a:pt x="206" y="381"/>
                  </a:lnTo>
                  <a:lnTo>
                    <a:pt x="208" y="380"/>
                  </a:lnTo>
                  <a:lnTo>
                    <a:pt x="209" y="378"/>
                  </a:lnTo>
                  <a:lnTo>
                    <a:pt x="208" y="375"/>
                  </a:lnTo>
                  <a:lnTo>
                    <a:pt x="207" y="371"/>
                  </a:lnTo>
                  <a:lnTo>
                    <a:pt x="206" y="373"/>
                  </a:lnTo>
                  <a:lnTo>
                    <a:pt x="204" y="375"/>
                  </a:lnTo>
                  <a:lnTo>
                    <a:pt x="204" y="378"/>
                  </a:lnTo>
                  <a:lnTo>
                    <a:pt x="201" y="380"/>
                  </a:lnTo>
                  <a:lnTo>
                    <a:pt x="197" y="380"/>
                  </a:lnTo>
                  <a:lnTo>
                    <a:pt x="198" y="386"/>
                  </a:lnTo>
                  <a:lnTo>
                    <a:pt x="192" y="386"/>
                  </a:lnTo>
                  <a:lnTo>
                    <a:pt x="192" y="387"/>
                  </a:lnTo>
                  <a:lnTo>
                    <a:pt x="191" y="391"/>
                  </a:lnTo>
                  <a:lnTo>
                    <a:pt x="189" y="393"/>
                  </a:lnTo>
                  <a:lnTo>
                    <a:pt x="188" y="391"/>
                  </a:lnTo>
                  <a:lnTo>
                    <a:pt x="185" y="391"/>
                  </a:lnTo>
                  <a:lnTo>
                    <a:pt x="182" y="392"/>
                  </a:lnTo>
                  <a:lnTo>
                    <a:pt x="182" y="389"/>
                  </a:lnTo>
                  <a:lnTo>
                    <a:pt x="184" y="386"/>
                  </a:lnTo>
                  <a:lnTo>
                    <a:pt x="185" y="383"/>
                  </a:lnTo>
                  <a:lnTo>
                    <a:pt x="188" y="380"/>
                  </a:lnTo>
                  <a:lnTo>
                    <a:pt x="190" y="376"/>
                  </a:lnTo>
                  <a:lnTo>
                    <a:pt x="195" y="375"/>
                  </a:lnTo>
                  <a:lnTo>
                    <a:pt x="213" y="363"/>
                  </a:lnTo>
                  <a:lnTo>
                    <a:pt x="216" y="359"/>
                  </a:lnTo>
                  <a:lnTo>
                    <a:pt x="228" y="351"/>
                  </a:lnTo>
                  <a:lnTo>
                    <a:pt x="231" y="347"/>
                  </a:lnTo>
                  <a:lnTo>
                    <a:pt x="258" y="334"/>
                  </a:lnTo>
                  <a:lnTo>
                    <a:pt x="290" y="308"/>
                  </a:lnTo>
                  <a:lnTo>
                    <a:pt x="298" y="300"/>
                  </a:lnTo>
                  <a:lnTo>
                    <a:pt x="302" y="29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3" name="Freeform 14"/>
            <p:cNvSpPr>
              <a:spLocks/>
            </p:cNvSpPr>
            <p:nvPr/>
          </p:nvSpPr>
          <p:spPr bwMode="auto">
            <a:xfrm>
              <a:off x="6022634" y="6229762"/>
              <a:ext cx="484298" cy="202234"/>
            </a:xfrm>
            <a:custGeom>
              <a:avLst/>
              <a:gdLst/>
              <a:ahLst/>
              <a:cxnLst>
                <a:cxn ang="0">
                  <a:pos x="289" y="0"/>
                </a:cxn>
                <a:cxn ang="0">
                  <a:pos x="262" y="18"/>
                </a:cxn>
                <a:cxn ang="0">
                  <a:pos x="259" y="23"/>
                </a:cxn>
                <a:cxn ang="0">
                  <a:pos x="218" y="49"/>
                </a:cxn>
                <a:cxn ang="0">
                  <a:pos x="186" y="61"/>
                </a:cxn>
                <a:cxn ang="0">
                  <a:pos x="179" y="61"/>
                </a:cxn>
                <a:cxn ang="0">
                  <a:pos x="181" y="69"/>
                </a:cxn>
                <a:cxn ang="0">
                  <a:pos x="167" y="71"/>
                </a:cxn>
                <a:cxn ang="0">
                  <a:pos x="164" y="63"/>
                </a:cxn>
                <a:cxn ang="0">
                  <a:pos x="111" y="63"/>
                </a:cxn>
                <a:cxn ang="0">
                  <a:pos x="104" y="63"/>
                </a:cxn>
                <a:cxn ang="0">
                  <a:pos x="47" y="89"/>
                </a:cxn>
                <a:cxn ang="0">
                  <a:pos x="56" y="86"/>
                </a:cxn>
                <a:cxn ang="0">
                  <a:pos x="100" y="78"/>
                </a:cxn>
                <a:cxn ang="0">
                  <a:pos x="78" y="88"/>
                </a:cxn>
                <a:cxn ang="0">
                  <a:pos x="72" y="85"/>
                </a:cxn>
                <a:cxn ang="0">
                  <a:pos x="63" y="97"/>
                </a:cxn>
                <a:cxn ang="0">
                  <a:pos x="43" y="103"/>
                </a:cxn>
                <a:cxn ang="0">
                  <a:pos x="40" y="92"/>
                </a:cxn>
                <a:cxn ang="0">
                  <a:pos x="12" y="109"/>
                </a:cxn>
                <a:cxn ang="0">
                  <a:pos x="5" y="127"/>
                </a:cxn>
                <a:cxn ang="0">
                  <a:pos x="13" y="147"/>
                </a:cxn>
                <a:cxn ang="0">
                  <a:pos x="13" y="161"/>
                </a:cxn>
                <a:cxn ang="0">
                  <a:pos x="22" y="181"/>
                </a:cxn>
                <a:cxn ang="0">
                  <a:pos x="36" y="192"/>
                </a:cxn>
                <a:cxn ang="0">
                  <a:pos x="54" y="209"/>
                </a:cxn>
                <a:cxn ang="0">
                  <a:pos x="74" y="217"/>
                </a:cxn>
                <a:cxn ang="0">
                  <a:pos x="88" y="240"/>
                </a:cxn>
                <a:cxn ang="0">
                  <a:pos x="95" y="263"/>
                </a:cxn>
                <a:cxn ang="0">
                  <a:pos x="116" y="254"/>
                </a:cxn>
                <a:cxn ang="0">
                  <a:pos x="132" y="228"/>
                </a:cxn>
                <a:cxn ang="0">
                  <a:pos x="142" y="190"/>
                </a:cxn>
                <a:cxn ang="0">
                  <a:pos x="151" y="158"/>
                </a:cxn>
                <a:cxn ang="0">
                  <a:pos x="181" y="155"/>
                </a:cxn>
                <a:cxn ang="0">
                  <a:pos x="204" y="176"/>
                </a:cxn>
                <a:cxn ang="0">
                  <a:pos x="204" y="207"/>
                </a:cxn>
                <a:cxn ang="0">
                  <a:pos x="214" y="237"/>
                </a:cxn>
                <a:cxn ang="0">
                  <a:pos x="248" y="247"/>
                </a:cxn>
                <a:cxn ang="0">
                  <a:pos x="273" y="263"/>
                </a:cxn>
                <a:cxn ang="0">
                  <a:pos x="303" y="223"/>
                </a:cxn>
                <a:cxn ang="0">
                  <a:pos x="352" y="172"/>
                </a:cxn>
                <a:cxn ang="0">
                  <a:pos x="377" y="163"/>
                </a:cxn>
                <a:cxn ang="0">
                  <a:pos x="394" y="146"/>
                </a:cxn>
                <a:cxn ang="0">
                  <a:pos x="414" y="159"/>
                </a:cxn>
                <a:cxn ang="0">
                  <a:pos x="433" y="163"/>
                </a:cxn>
                <a:cxn ang="0">
                  <a:pos x="438" y="185"/>
                </a:cxn>
                <a:cxn ang="0">
                  <a:pos x="461" y="193"/>
                </a:cxn>
                <a:cxn ang="0">
                  <a:pos x="463" y="217"/>
                </a:cxn>
                <a:cxn ang="0">
                  <a:pos x="471" y="232"/>
                </a:cxn>
                <a:cxn ang="0">
                  <a:pos x="496" y="241"/>
                </a:cxn>
                <a:cxn ang="0">
                  <a:pos x="518" y="249"/>
                </a:cxn>
                <a:cxn ang="0">
                  <a:pos x="514" y="261"/>
                </a:cxn>
                <a:cxn ang="0">
                  <a:pos x="587" y="155"/>
                </a:cxn>
                <a:cxn ang="0">
                  <a:pos x="534" y="119"/>
                </a:cxn>
                <a:cxn ang="0">
                  <a:pos x="489" y="98"/>
                </a:cxn>
                <a:cxn ang="0">
                  <a:pos x="469" y="99"/>
                </a:cxn>
                <a:cxn ang="0">
                  <a:pos x="460" y="114"/>
                </a:cxn>
                <a:cxn ang="0">
                  <a:pos x="458" y="137"/>
                </a:cxn>
                <a:cxn ang="0">
                  <a:pos x="412" y="132"/>
                </a:cxn>
                <a:cxn ang="0">
                  <a:pos x="379" y="110"/>
                </a:cxn>
                <a:cxn ang="0">
                  <a:pos x="352" y="37"/>
                </a:cxn>
                <a:cxn ang="0">
                  <a:pos x="313" y="34"/>
                </a:cxn>
                <a:cxn ang="0">
                  <a:pos x="299" y="22"/>
                </a:cxn>
              </a:cxnLst>
              <a:rect l="0" t="0" r="r" b="b"/>
              <a:pathLst>
                <a:path w="591" h="288">
                  <a:moveTo>
                    <a:pt x="298" y="10"/>
                  </a:moveTo>
                  <a:lnTo>
                    <a:pt x="296" y="10"/>
                  </a:lnTo>
                  <a:lnTo>
                    <a:pt x="294" y="7"/>
                  </a:lnTo>
                  <a:lnTo>
                    <a:pt x="293" y="1"/>
                  </a:lnTo>
                  <a:lnTo>
                    <a:pt x="290" y="0"/>
                  </a:lnTo>
                  <a:lnTo>
                    <a:pt x="289" y="0"/>
                  </a:lnTo>
                  <a:lnTo>
                    <a:pt x="285" y="1"/>
                  </a:lnTo>
                  <a:lnTo>
                    <a:pt x="283" y="3"/>
                  </a:lnTo>
                  <a:lnTo>
                    <a:pt x="275" y="9"/>
                  </a:lnTo>
                  <a:lnTo>
                    <a:pt x="268" y="12"/>
                  </a:lnTo>
                  <a:lnTo>
                    <a:pt x="263" y="15"/>
                  </a:lnTo>
                  <a:lnTo>
                    <a:pt x="262" y="18"/>
                  </a:lnTo>
                  <a:lnTo>
                    <a:pt x="263" y="20"/>
                  </a:lnTo>
                  <a:lnTo>
                    <a:pt x="265" y="22"/>
                  </a:lnTo>
                  <a:lnTo>
                    <a:pt x="265" y="25"/>
                  </a:lnTo>
                  <a:lnTo>
                    <a:pt x="266" y="27"/>
                  </a:lnTo>
                  <a:lnTo>
                    <a:pt x="263" y="28"/>
                  </a:lnTo>
                  <a:lnTo>
                    <a:pt x="259" y="23"/>
                  </a:lnTo>
                  <a:lnTo>
                    <a:pt x="256" y="23"/>
                  </a:lnTo>
                  <a:lnTo>
                    <a:pt x="252" y="24"/>
                  </a:lnTo>
                  <a:lnTo>
                    <a:pt x="251" y="27"/>
                  </a:lnTo>
                  <a:lnTo>
                    <a:pt x="238" y="36"/>
                  </a:lnTo>
                  <a:lnTo>
                    <a:pt x="235" y="39"/>
                  </a:lnTo>
                  <a:lnTo>
                    <a:pt x="218" y="49"/>
                  </a:lnTo>
                  <a:lnTo>
                    <a:pt x="212" y="50"/>
                  </a:lnTo>
                  <a:lnTo>
                    <a:pt x="189" y="59"/>
                  </a:lnTo>
                  <a:lnTo>
                    <a:pt x="181" y="59"/>
                  </a:lnTo>
                  <a:lnTo>
                    <a:pt x="182" y="60"/>
                  </a:lnTo>
                  <a:lnTo>
                    <a:pt x="183" y="61"/>
                  </a:lnTo>
                  <a:lnTo>
                    <a:pt x="186" y="61"/>
                  </a:lnTo>
                  <a:lnTo>
                    <a:pt x="188" y="63"/>
                  </a:lnTo>
                  <a:lnTo>
                    <a:pt x="188" y="65"/>
                  </a:lnTo>
                  <a:lnTo>
                    <a:pt x="185" y="65"/>
                  </a:lnTo>
                  <a:lnTo>
                    <a:pt x="185" y="63"/>
                  </a:lnTo>
                  <a:lnTo>
                    <a:pt x="182" y="63"/>
                  </a:lnTo>
                  <a:lnTo>
                    <a:pt x="179" y="61"/>
                  </a:lnTo>
                  <a:lnTo>
                    <a:pt x="176" y="60"/>
                  </a:lnTo>
                  <a:lnTo>
                    <a:pt x="172" y="61"/>
                  </a:lnTo>
                  <a:lnTo>
                    <a:pt x="175" y="63"/>
                  </a:lnTo>
                  <a:lnTo>
                    <a:pt x="181" y="64"/>
                  </a:lnTo>
                  <a:lnTo>
                    <a:pt x="182" y="66"/>
                  </a:lnTo>
                  <a:lnTo>
                    <a:pt x="181" y="69"/>
                  </a:lnTo>
                  <a:lnTo>
                    <a:pt x="175" y="71"/>
                  </a:lnTo>
                  <a:lnTo>
                    <a:pt x="174" y="71"/>
                  </a:lnTo>
                  <a:lnTo>
                    <a:pt x="170" y="74"/>
                  </a:lnTo>
                  <a:lnTo>
                    <a:pt x="170" y="71"/>
                  </a:lnTo>
                  <a:lnTo>
                    <a:pt x="169" y="69"/>
                  </a:lnTo>
                  <a:lnTo>
                    <a:pt x="167" y="71"/>
                  </a:lnTo>
                  <a:lnTo>
                    <a:pt x="164" y="71"/>
                  </a:lnTo>
                  <a:lnTo>
                    <a:pt x="161" y="71"/>
                  </a:lnTo>
                  <a:lnTo>
                    <a:pt x="161" y="68"/>
                  </a:lnTo>
                  <a:lnTo>
                    <a:pt x="162" y="66"/>
                  </a:lnTo>
                  <a:lnTo>
                    <a:pt x="162" y="63"/>
                  </a:lnTo>
                  <a:lnTo>
                    <a:pt x="164" y="63"/>
                  </a:lnTo>
                  <a:lnTo>
                    <a:pt x="168" y="61"/>
                  </a:lnTo>
                  <a:lnTo>
                    <a:pt x="168" y="60"/>
                  </a:lnTo>
                  <a:lnTo>
                    <a:pt x="170" y="57"/>
                  </a:lnTo>
                  <a:lnTo>
                    <a:pt x="128" y="59"/>
                  </a:lnTo>
                  <a:lnTo>
                    <a:pt x="116" y="62"/>
                  </a:lnTo>
                  <a:lnTo>
                    <a:pt x="111" y="63"/>
                  </a:lnTo>
                  <a:lnTo>
                    <a:pt x="109" y="64"/>
                  </a:lnTo>
                  <a:lnTo>
                    <a:pt x="112" y="65"/>
                  </a:lnTo>
                  <a:lnTo>
                    <a:pt x="112" y="68"/>
                  </a:lnTo>
                  <a:lnTo>
                    <a:pt x="110" y="68"/>
                  </a:lnTo>
                  <a:lnTo>
                    <a:pt x="105" y="66"/>
                  </a:lnTo>
                  <a:lnTo>
                    <a:pt x="104" y="63"/>
                  </a:lnTo>
                  <a:lnTo>
                    <a:pt x="93" y="66"/>
                  </a:lnTo>
                  <a:lnTo>
                    <a:pt x="90" y="68"/>
                  </a:lnTo>
                  <a:lnTo>
                    <a:pt x="89" y="70"/>
                  </a:lnTo>
                  <a:lnTo>
                    <a:pt x="75" y="74"/>
                  </a:lnTo>
                  <a:lnTo>
                    <a:pt x="49" y="86"/>
                  </a:lnTo>
                  <a:lnTo>
                    <a:pt x="47" y="89"/>
                  </a:lnTo>
                  <a:lnTo>
                    <a:pt x="47" y="92"/>
                  </a:lnTo>
                  <a:lnTo>
                    <a:pt x="49" y="92"/>
                  </a:lnTo>
                  <a:lnTo>
                    <a:pt x="52" y="91"/>
                  </a:lnTo>
                  <a:lnTo>
                    <a:pt x="54" y="91"/>
                  </a:lnTo>
                  <a:lnTo>
                    <a:pt x="54" y="87"/>
                  </a:lnTo>
                  <a:lnTo>
                    <a:pt x="56" y="86"/>
                  </a:lnTo>
                  <a:lnTo>
                    <a:pt x="60" y="85"/>
                  </a:lnTo>
                  <a:lnTo>
                    <a:pt x="66" y="82"/>
                  </a:lnTo>
                  <a:lnTo>
                    <a:pt x="98" y="69"/>
                  </a:lnTo>
                  <a:lnTo>
                    <a:pt x="100" y="72"/>
                  </a:lnTo>
                  <a:lnTo>
                    <a:pt x="100" y="75"/>
                  </a:lnTo>
                  <a:lnTo>
                    <a:pt x="100" y="78"/>
                  </a:lnTo>
                  <a:lnTo>
                    <a:pt x="99" y="79"/>
                  </a:lnTo>
                  <a:lnTo>
                    <a:pt x="97" y="81"/>
                  </a:lnTo>
                  <a:lnTo>
                    <a:pt x="93" y="83"/>
                  </a:lnTo>
                  <a:lnTo>
                    <a:pt x="89" y="85"/>
                  </a:lnTo>
                  <a:lnTo>
                    <a:pt x="83" y="87"/>
                  </a:lnTo>
                  <a:lnTo>
                    <a:pt x="78" y="88"/>
                  </a:lnTo>
                  <a:lnTo>
                    <a:pt x="76" y="87"/>
                  </a:lnTo>
                  <a:lnTo>
                    <a:pt x="76" y="85"/>
                  </a:lnTo>
                  <a:lnTo>
                    <a:pt x="77" y="83"/>
                  </a:lnTo>
                  <a:lnTo>
                    <a:pt x="76" y="82"/>
                  </a:lnTo>
                  <a:lnTo>
                    <a:pt x="74" y="84"/>
                  </a:lnTo>
                  <a:lnTo>
                    <a:pt x="72" y="85"/>
                  </a:lnTo>
                  <a:lnTo>
                    <a:pt x="71" y="87"/>
                  </a:lnTo>
                  <a:lnTo>
                    <a:pt x="68" y="85"/>
                  </a:lnTo>
                  <a:lnTo>
                    <a:pt x="61" y="90"/>
                  </a:lnTo>
                  <a:lnTo>
                    <a:pt x="61" y="92"/>
                  </a:lnTo>
                  <a:lnTo>
                    <a:pt x="62" y="94"/>
                  </a:lnTo>
                  <a:lnTo>
                    <a:pt x="63" y="97"/>
                  </a:lnTo>
                  <a:lnTo>
                    <a:pt x="56" y="100"/>
                  </a:lnTo>
                  <a:lnTo>
                    <a:pt x="52" y="103"/>
                  </a:lnTo>
                  <a:lnTo>
                    <a:pt x="49" y="104"/>
                  </a:lnTo>
                  <a:lnTo>
                    <a:pt x="47" y="104"/>
                  </a:lnTo>
                  <a:lnTo>
                    <a:pt x="46" y="104"/>
                  </a:lnTo>
                  <a:lnTo>
                    <a:pt x="43" y="103"/>
                  </a:lnTo>
                  <a:lnTo>
                    <a:pt x="38" y="103"/>
                  </a:lnTo>
                  <a:lnTo>
                    <a:pt x="36" y="97"/>
                  </a:lnTo>
                  <a:lnTo>
                    <a:pt x="38" y="96"/>
                  </a:lnTo>
                  <a:lnTo>
                    <a:pt x="41" y="95"/>
                  </a:lnTo>
                  <a:lnTo>
                    <a:pt x="43" y="92"/>
                  </a:lnTo>
                  <a:lnTo>
                    <a:pt x="40" y="92"/>
                  </a:lnTo>
                  <a:lnTo>
                    <a:pt x="34" y="95"/>
                  </a:lnTo>
                  <a:lnTo>
                    <a:pt x="31" y="96"/>
                  </a:lnTo>
                  <a:lnTo>
                    <a:pt x="23" y="102"/>
                  </a:lnTo>
                  <a:lnTo>
                    <a:pt x="18" y="104"/>
                  </a:lnTo>
                  <a:lnTo>
                    <a:pt x="15" y="107"/>
                  </a:lnTo>
                  <a:lnTo>
                    <a:pt x="12" y="109"/>
                  </a:lnTo>
                  <a:lnTo>
                    <a:pt x="5" y="112"/>
                  </a:lnTo>
                  <a:lnTo>
                    <a:pt x="0" y="114"/>
                  </a:lnTo>
                  <a:lnTo>
                    <a:pt x="1" y="115"/>
                  </a:lnTo>
                  <a:lnTo>
                    <a:pt x="1" y="123"/>
                  </a:lnTo>
                  <a:lnTo>
                    <a:pt x="3" y="125"/>
                  </a:lnTo>
                  <a:lnTo>
                    <a:pt x="5" y="127"/>
                  </a:lnTo>
                  <a:lnTo>
                    <a:pt x="7" y="127"/>
                  </a:lnTo>
                  <a:lnTo>
                    <a:pt x="7" y="131"/>
                  </a:lnTo>
                  <a:lnTo>
                    <a:pt x="9" y="133"/>
                  </a:lnTo>
                  <a:lnTo>
                    <a:pt x="12" y="143"/>
                  </a:lnTo>
                  <a:lnTo>
                    <a:pt x="12" y="144"/>
                  </a:lnTo>
                  <a:lnTo>
                    <a:pt x="13" y="147"/>
                  </a:lnTo>
                  <a:lnTo>
                    <a:pt x="15" y="149"/>
                  </a:lnTo>
                  <a:lnTo>
                    <a:pt x="18" y="150"/>
                  </a:lnTo>
                  <a:lnTo>
                    <a:pt x="16" y="153"/>
                  </a:lnTo>
                  <a:lnTo>
                    <a:pt x="14" y="157"/>
                  </a:lnTo>
                  <a:lnTo>
                    <a:pt x="12" y="158"/>
                  </a:lnTo>
                  <a:lnTo>
                    <a:pt x="13" y="161"/>
                  </a:lnTo>
                  <a:lnTo>
                    <a:pt x="13" y="165"/>
                  </a:lnTo>
                  <a:lnTo>
                    <a:pt x="14" y="166"/>
                  </a:lnTo>
                  <a:lnTo>
                    <a:pt x="14" y="175"/>
                  </a:lnTo>
                  <a:lnTo>
                    <a:pt x="16" y="179"/>
                  </a:lnTo>
                  <a:lnTo>
                    <a:pt x="19" y="181"/>
                  </a:lnTo>
                  <a:lnTo>
                    <a:pt x="22" y="181"/>
                  </a:lnTo>
                  <a:lnTo>
                    <a:pt x="24" y="181"/>
                  </a:lnTo>
                  <a:lnTo>
                    <a:pt x="26" y="179"/>
                  </a:lnTo>
                  <a:lnTo>
                    <a:pt x="29" y="179"/>
                  </a:lnTo>
                  <a:lnTo>
                    <a:pt x="31" y="181"/>
                  </a:lnTo>
                  <a:lnTo>
                    <a:pt x="35" y="187"/>
                  </a:lnTo>
                  <a:lnTo>
                    <a:pt x="36" y="192"/>
                  </a:lnTo>
                  <a:lnTo>
                    <a:pt x="38" y="195"/>
                  </a:lnTo>
                  <a:lnTo>
                    <a:pt x="40" y="196"/>
                  </a:lnTo>
                  <a:lnTo>
                    <a:pt x="42" y="196"/>
                  </a:lnTo>
                  <a:lnTo>
                    <a:pt x="45" y="198"/>
                  </a:lnTo>
                  <a:lnTo>
                    <a:pt x="46" y="201"/>
                  </a:lnTo>
                  <a:lnTo>
                    <a:pt x="54" y="209"/>
                  </a:lnTo>
                  <a:lnTo>
                    <a:pt x="59" y="212"/>
                  </a:lnTo>
                  <a:lnTo>
                    <a:pt x="63" y="210"/>
                  </a:lnTo>
                  <a:lnTo>
                    <a:pt x="65" y="211"/>
                  </a:lnTo>
                  <a:lnTo>
                    <a:pt x="67" y="214"/>
                  </a:lnTo>
                  <a:lnTo>
                    <a:pt x="70" y="214"/>
                  </a:lnTo>
                  <a:lnTo>
                    <a:pt x="74" y="217"/>
                  </a:lnTo>
                  <a:lnTo>
                    <a:pt x="75" y="220"/>
                  </a:lnTo>
                  <a:lnTo>
                    <a:pt x="75" y="223"/>
                  </a:lnTo>
                  <a:lnTo>
                    <a:pt x="77" y="225"/>
                  </a:lnTo>
                  <a:lnTo>
                    <a:pt x="80" y="226"/>
                  </a:lnTo>
                  <a:lnTo>
                    <a:pt x="82" y="231"/>
                  </a:lnTo>
                  <a:lnTo>
                    <a:pt x="88" y="240"/>
                  </a:lnTo>
                  <a:lnTo>
                    <a:pt x="94" y="242"/>
                  </a:lnTo>
                  <a:lnTo>
                    <a:pt x="96" y="248"/>
                  </a:lnTo>
                  <a:lnTo>
                    <a:pt x="95" y="251"/>
                  </a:lnTo>
                  <a:lnTo>
                    <a:pt x="96" y="253"/>
                  </a:lnTo>
                  <a:lnTo>
                    <a:pt x="97" y="258"/>
                  </a:lnTo>
                  <a:lnTo>
                    <a:pt x="95" y="263"/>
                  </a:lnTo>
                  <a:lnTo>
                    <a:pt x="94" y="269"/>
                  </a:lnTo>
                  <a:lnTo>
                    <a:pt x="98" y="277"/>
                  </a:lnTo>
                  <a:lnTo>
                    <a:pt x="107" y="287"/>
                  </a:lnTo>
                  <a:lnTo>
                    <a:pt x="106" y="284"/>
                  </a:lnTo>
                  <a:lnTo>
                    <a:pt x="111" y="274"/>
                  </a:lnTo>
                  <a:lnTo>
                    <a:pt x="116" y="254"/>
                  </a:lnTo>
                  <a:lnTo>
                    <a:pt x="116" y="253"/>
                  </a:lnTo>
                  <a:lnTo>
                    <a:pt x="122" y="236"/>
                  </a:lnTo>
                  <a:lnTo>
                    <a:pt x="126" y="236"/>
                  </a:lnTo>
                  <a:lnTo>
                    <a:pt x="130" y="233"/>
                  </a:lnTo>
                  <a:lnTo>
                    <a:pt x="130" y="230"/>
                  </a:lnTo>
                  <a:lnTo>
                    <a:pt x="132" y="228"/>
                  </a:lnTo>
                  <a:lnTo>
                    <a:pt x="134" y="225"/>
                  </a:lnTo>
                  <a:lnTo>
                    <a:pt x="135" y="222"/>
                  </a:lnTo>
                  <a:lnTo>
                    <a:pt x="141" y="215"/>
                  </a:lnTo>
                  <a:lnTo>
                    <a:pt x="141" y="208"/>
                  </a:lnTo>
                  <a:lnTo>
                    <a:pt x="141" y="198"/>
                  </a:lnTo>
                  <a:lnTo>
                    <a:pt x="142" y="190"/>
                  </a:lnTo>
                  <a:lnTo>
                    <a:pt x="142" y="184"/>
                  </a:lnTo>
                  <a:lnTo>
                    <a:pt x="142" y="171"/>
                  </a:lnTo>
                  <a:lnTo>
                    <a:pt x="145" y="169"/>
                  </a:lnTo>
                  <a:lnTo>
                    <a:pt x="149" y="161"/>
                  </a:lnTo>
                  <a:lnTo>
                    <a:pt x="149" y="158"/>
                  </a:lnTo>
                  <a:lnTo>
                    <a:pt x="151" y="158"/>
                  </a:lnTo>
                  <a:lnTo>
                    <a:pt x="153" y="155"/>
                  </a:lnTo>
                  <a:lnTo>
                    <a:pt x="157" y="153"/>
                  </a:lnTo>
                  <a:lnTo>
                    <a:pt x="160" y="155"/>
                  </a:lnTo>
                  <a:lnTo>
                    <a:pt x="171" y="155"/>
                  </a:lnTo>
                  <a:lnTo>
                    <a:pt x="174" y="154"/>
                  </a:lnTo>
                  <a:lnTo>
                    <a:pt x="181" y="155"/>
                  </a:lnTo>
                  <a:lnTo>
                    <a:pt x="185" y="158"/>
                  </a:lnTo>
                  <a:lnTo>
                    <a:pt x="185" y="159"/>
                  </a:lnTo>
                  <a:lnTo>
                    <a:pt x="189" y="164"/>
                  </a:lnTo>
                  <a:lnTo>
                    <a:pt x="193" y="169"/>
                  </a:lnTo>
                  <a:lnTo>
                    <a:pt x="198" y="171"/>
                  </a:lnTo>
                  <a:lnTo>
                    <a:pt x="204" y="176"/>
                  </a:lnTo>
                  <a:lnTo>
                    <a:pt x="204" y="182"/>
                  </a:lnTo>
                  <a:lnTo>
                    <a:pt x="206" y="185"/>
                  </a:lnTo>
                  <a:lnTo>
                    <a:pt x="203" y="194"/>
                  </a:lnTo>
                  <a:lnTo>
                    <a:pt x="205" y="199"/>
                  </a:lnTo>
                  <a:lnTo>
                    <a:pt x="206" y="204"/>
                  </a:lnTo>
                  <a:lnTo>
                    <a:pt x="204" y="207"/>
                  </a:lnTo>
                  <a:lnTo>
                    <a:pt x="204" y="209"/>
                  </a:lnTo>
                  <a:lnTo>
                    <a:pt x="207" y="216"/>
                  </a:lnTo>
                  <a:lnTo>
                    <a:pt x="208" y="217"/>
                  </a:lnTo>
                  <a:lnTo>
                    <a:pt x="210" y="223"/>
                  </a:lnTo>
                  <a:lnTo>
                    <a:pt x="211" y="228"/>
                  </a:lnTo>
                  <a:lnTo>
                    <a:pt x="214" y="237"/>
                  </a:lnTo>
                  <a:lnTo>
                    <a:pt x="219" y="241"/>
                  </a:lnTo>
                  <a:lnTo>
                    <a:pt x="233" y="241"/>
                  </a:lnTo>
                  <a:lnTo>
                    <a:pt x="237" y="241"/>
                  </a:lnTo>
                  <a:lnTo>
                    <a:pt x="241" y="242"/>
                  </a:lnTo>
                  <a:lnTo>
                    <a:pt x="246" y="245"/>
                  </a:lnTo>
                  <a:lnTo>
                    <a:pt x="248" y="247"/>
                  </a:lnTo>
                  <a:lnTo>
                    <a:pt x="249" y="251"/>
                  </a:lnTo>
                  <a:lnTo>
                    <a:pt x="251" y="253"/>
                  </a:lnTo>
                  <a:lnTo>
                    <a:pt x="255" y="259"/>
                  </a:lnTo>
                  <a:lnTo>
                    <a:pt x="258" y="261"/>
                  </a:lnTo>
                  <a:lnTo>
                    <a:pt x="266" y="263"/>
                  </a:lnTo>
                  <a:lnTo>
                    <a:pt x="273" y="263"/>
                  </a:lnTo>
                  <a:lnTo>
                    <a:pt x="276" y="261"/>
                  </a:lnTo>
                  <a:lnTo>
                    <a:pt x="286" y="246"/>
                  </a:lnTo>
                  <a:lnTo>
                    <a:pt x="288" y="243"/>
                  </a:lnTo>
                  <a:lnTo>
                    <a:pt x="299" y="229"/>
                  </a:lnTo>
                  <a:lnTo>
                    <a:pt x="300" y="225"/>
                  </a:lnTo>
                  <a:lnTo>
                    <a:pt x="303" y="223"/>
                  </a:lnTo>
                  <a:lnTo>
                    <a:pt x="325" y="198"/>
                  </a:lnTo>
                  <a:lnTo>
                    <a:pt x="327" y="196"/>
                  </a:lnTo>
                  <a:lnTo>
                    <a:pt x="329" y="193"/>
                  </a:lnTo>
                  <a:lnTo>
                    <a:pt x="329" y="188"/>
                  </a:lnTo>
                  <a:lnTo>
                    <a:pt x="331" y="187"/>
                  </a:lnTo>
                  <a:lnTo>
                    <a:pt x="352" y="172"/>
                  </a:lnTo>
                  <a:lnTo>
                    <a:pt x="357" y="170"/>
                  </a:lnTo>
                  <a:lnTo>
                    <a:pt x="359" y="167"/>
                  </a:lnTo>
                  <a:lnTo>
                    <a:pt x="369" y="167"/>
                  </a:lnTo>
                  <a:lnTo>
                    <a:pt x="372" y="169"/>
                  </a:lnTo>
                  <a:lnTo>
                    <a:pt x="375" y="168"/>
                  </a:lnTo>
                  <a:lnTo>
                    <a:pt x="377" y="163"/>
                  </a:lnTo>
                  <a:lnTo>
                    <a:pt x="377" y="158"/>
                  </a:lnTo>
                  <a:lnTo>
                    <a:pt x="378" y="151"/>
                  </a:lnTo>
                  <a:lnTo>
                    <a:pt x="381" y="152"/>
                  </a:lnTo>
                  <a:lnTo>
                    <a:pt x="389" y="149"/>
                  </a:lnTo>
                  <a:lnTo>
                    <a:pt x="391" y="147"/>
                  </a:lnTo>
                  <a:lnTo>
                    <a:pt x="394" y="146"/>
                  </a:lnTo>
                  <a:lnTo>
                    <a:pt x="396" y="148"/>
                  </a:lnTo>
                  <a:lnTo>
                    <a:pt x="398" y="155"/>
                  </a:lnTo>
                  <a:lnTo>
                    <a:pt x="400" y="156"/>
                  </a:lnTo>
                  <a:lnTo>
                    <a:pt x="406" y="153"/>
                  </a:lnTo>
                  <a:lnTo>
                    <a:pt x="410" y="156"/>
                  </a:lnTo>
                  <a:lnTo>
                    <a:pt x="414" y="159"/>
                  </a:lnTo>
                  <a:lnTo>
                    <a:pt x="414" y="161"/>
                  </a:lnTo>
                  <a:lnTo>
                    <a:pt x="420" y="161"/>
                  </a:lnTo>
                  <a:lnTo>
                    <a:pt x="423" y="161"/>
                  </a:lnTo>
                  <a:lnTo>
                    <a:pt x="426" y="158"/>
                  </a:lnTo>
                  <a:lnTo>
                    <a:pt x="430" y="158"/>
                  </a:lnTo>
                  <a:lnTo>
                    <a:pt x="433" y="163"/>
                  </a:lnTo>
                  <a:lnTo>
                    <a:pt x="434" y="173"/>
                  </a:lnTo>
                  <a:lnTo>
                    <a:pt x="435" y="177"/>
                  </a:lnTo>
                  <a:lnTo>
                    <a:pt x="435" y="179"/>
                  </a:lnTo>
                  <a:lnTo>
                    <a:pt x="437" y="181"/>
                  </a:lnTo>
                  <a:lnTo>
                    <a:pt x="438" y="184"/>
                  </a:lnTo>
                  <a:lnTo>
                    <a:pt x="438" y="185"/>
                  </a:lnTo>
                  <a:lnTo>
                    <a:pt x="440" y="187"/>
                  </a:lnTo>
                  <a:lnTo>
                    <a:pt x="442" y="187"/>
                  </a:lnTo>
                  <a:lnTo>
                    <a:pt x="446" y="188"/>
                  </a:lnTo>
                  <a:lnTo>
                    <a:pt x="454" y="188"/>
                  </a:lnTo>
                  <a:lnTo>
                    <a:pt x="458" y="190"/>
                  </a:lnTo>
                  <a:lnTo>
                    <a:pt x="461" y="193"/>
                  </a:lnTo>
                  <a:lnTo>
                    <a:pt x="465" y="201"/>
                  </a:lnTo>
                  <a:lnTo>
                    <a:pt x="466" y="204"/>
                  </a:lnTo>
                  <a:lnTo>
                    <a:pt x="468" y="205"/>
                  </a:lnTo>
                  <a:lnTo>
                    <a:pt x="466" y="209"/>
                  </a:lnTo>
                  <a:lnTo>
                    <a:pt x="466" y="211"/>
                  </a:lnTo>
                  <a:lnTo>
                    <a:pt x="463" y="217"/>
                  </a:lnTo>
                  <a:lnTo>
                    <a:pt x="461" y="225"/>
                  </a:lnTo>
                  <a:lnTo>
                    <a:pt x="462" y="227"/>
                  </a:lnTo>
                  <a:lnTo>
                    <a:pt x="463" y="229"/>
                  </a:lnTo>
                  <a:lnTo>
                    <a:pt x="465" y="231"/>
                  </a:lnTo>
                  <a:lnTo>
                    <a:pt x="468" y="231"/>
                  </a:lnTo>
                  <a:lnTo>
                    <a:pt x="471" y="232"/>
                  </a:lnTo>
                  <a:lnTo>
                    <a:pt x="475" y="232"/>
                  </a:lnTo>
                  <a:lnTo>
                    <a:pt x="478" y="233"/>
                  </a:lnTo>
                  <a:lnTo>
                    <a:pt x="486" y="233"/>
                  </a:lnTo>
                  <a:lnTo>
                    <a:pt x="498" y="237"/>
                  </a:lnTo>
                  <a:lnTo>
                    <a:pt x="495" y="240"/>
                  </a:lnTo>
                  <a:lnTo>
                    <a:pt x="496" y="241"/>
                  </a:lnTo>
                  <a:lnTo>
                    <a:pt x="500" y="242"/>
                  </a:lnTo>
                  <a:lnTo>
                    <a:pt x="505" y="241"/>
                  </a:lnTo>
                  <a:lnTo>
                    <a:pt x="512" y="241"/>
                  </a:lnTo>
                  <a:lnTo>
                    <a:pt x="514" y="242"/>
                  </a:lnTo>
                  <a:lnTo>
                    <a:pt x="515" y="248"/>
                  </a:lnTo>
                  <a:lnTo>
                    <a:pt x="518" y="249"/>
                  </a:lnTo>
                  <a:lnTo>
                    <a:pt x="520" y="250"/>
                  </a:lnTo>
                  <a:lnTo>
                    <a:pt x="521" y="251"/>
                  </a:lnTo>
                  <a:lnTo>
                    <a:pt x="520" y="254"/>
                  </a:lnTo>
                  <a:lnTo>
                    <a:pt x="518" y="255"/>
                  </a:lnTo>
                  <a:lnTo>
                    <a:pt x="516" y="255"/>
                  </a:lnTo>
                  <a:lnTo>
                    <a:pt x="514" y="261"/>
                  </a:lnTo>
                  <a:lnTo>
                    <a:pt x="514" y="262"/>
                  </a:lnTo>
                  <a:lnTo>
                    <a:pt x="512" y="265"/>
                  </a:lnTo>
                  <a:lnTo>
                    <a:pt x="512" y="268"/>
                  </a:lnTo>
                  <a:lnTo>
                    <a:pt x="590" y="268"/>
                  </a:lnTo>
                  <a:lnTo>
                    <a:pt x="587" y="155"/>
                  </a:lnTo>
                  <a:lnTo>
                    <a:pt x="587" y="155"/>
                  </a:lnTo>
                  <a:lnTo>
                    <a:pt x="584" y="124"/>
                  </a:lnTo>
                  <a:lnTo>
                    <a:pt x="582" y="121"/>
                  </a:lnTo>
                  <a:lnTo>
                    <a:pt x="580" y="123"/>
                  </a:lnTo>
                  <a:lnTo>
                    <a:pt x="576" y="124"/>
                  </a:lnTo>
                  <a:lnTo>
                    <a:pt x="558" y="124"/>
                  </a:lnTo>
                  <a:lnTo>
                    <a:pt x="534" y="119"/>
                  </a:lnTo>
                  <a:lnTo>
                    <a:pt x="510" y="103"/>
                  </a:lnTo>
                  <a:lnTo>
                    <a:pt x="508" y="102"/>
                  </a:lnTo>
                  <a:lnTo>
                    <a:pt x="506" y="104"/>
                  </a:lnTo>
                  <a:lnTo>
                    <a:pt x="501" y="103"/>
                  </a:lnTo>
                  <a:lnTo>
                    <a:pt x="498" y="100"/>
                  </a:lnTo>
                  <a:lnTo>
                    <a:pt x="489" y="98"/>
                  </a:lnTo>
                  <a:lnTo>
                    <a:pt x="486" y="99"/>
                  </a:lnTo>
                  <a:lnTo>
                    <a:pt x="484" y="100"/>
                  </a:lnTo>
                  <a:lnTo>
                    <a:pt x="478" y="100"/>
                  </a:lnTo>
                  <a:lnTo>
                    <a:pt x="475" y="99"/>
                  </a:lnTo>
                  <a:lnTo>
                    <a:pt x="470" y="100"/>
                  </a:lnTo>
                  <a:lnTo>
                    <a:pt x="469" y="99"/>
                  </a:lnTo>
                  <a:lnTo>
                    <a:pt x="466" y="99"/>
                  </a:lnTo>
                  <a:lnTo>
                    <a:pt x="465" y="100"/>
                  </a:lnTo>
                  <a:lnTo>
                    <a:pt x="465" y="107"/>
                  </a:lnTo>
                  <a:lnTo>
                    <a:pt x="462" y="109"/>
                  </a:lnTo>
                  <a:lnTo>
                    <a:pt x="460" y="112"/>
                  </a:lnTo>
                  <a:lnTo>
                    <a:pt x="460" y="114"/>
                  </a:lnTo>
                  <a:lnTo>
                    <a:pt x="462" y="115"/>
                  </a:lnTo>
                  <a:lnTo>
                    <a:pt x="462" y="118"/>
                  </a:lnTo>
                  <a:lnTo>
                    <a:pt x="460" y="128"/>
                  </a:lnTo>
                  <a:lnTo>
                    <a:pt x="461" y="131"/>
                  </a:lnTo>
                  <a:lnTo>
                    <a:pt x="462" y="137"/>
                  </a:lnTo>
                  <a:lnTo>
                    <a:pt x="458" y="137"/>
                  </a:lnTo>
                  <a:lnTo>
                    <a:pt x="454" y="136"/>
                  </a:lnTo>
                  <a:lnTo>
                    <a:pt x="422" y="137"/>
                  </a:lnTo>
                  <a:lnTo>
                    <a:pt x="417" y="138"/>
                  </a:lnTo>
                  <a:lnTo>
                    <a:pt x="416" y="137"/>
                  </a:lnTo>
                  <a:lnTo>
                    <a:pt x="414" y="135"/>
                  </a:lnTo>
                  <a:lnTo>
                    <a:pt x="412" y="132"/>
                  </a:lnTo>
                  <a:lnTo>
                    <a:pt x="399" y="123"/>
                  </a:lnTo>
                  <a:lnTo>
                    <a:pt x="397" y="118"/>
                  </a:lnTo>
                  <a:lnTo>
                    <a:pt x="393" y="116"/>
                  </a:lnTo>
                  <a:lnTo>
                    <a:pt x="387" y="116"/>
                  </a:lnTo>
                  <a:lnTo>
                    <a:pt x="384" y="115"/>
                  </a:lnTo>
                  <a:lnTo>
                    <a:pt x="379" y="110"/>
                  </a:lnTo>
                  <a:lnTo>
                    <a:pt x="373" y="111"/>
                  </a:lnTo>
                  <a:lnTo>
                    <a:pt x="368" y="109"/>
                  </a:lnTo>
                  <a:lnTo>
                    <a:pt x="364" y="99"/>
                  </a:lnTo>
                  <a:lnTo>
                    <a:pt x="359" y="99"/>
                  </a:lnTo>
                  <a:lnTo>
                    <a:pt x="356" y="91"/>
                  </a:lnTo>
                  <a:lnTo>
                    <a:pt x="352" y="37"/>
                  </a:lnTo>
                  <a:lnTo>
                    <a:pt x="341" y="37"/>
                  </a:lnTo>
                  <a:lnTo>
                    <a:pt x="335" y="39"/>
                  </a:lnTo>
                  <a:lnTo>
                    <a:pt x="326" y="39"/>
                  </a:lnTo>
                  <a:lnTo>
                    <a:pt x="320" y="37"/>
                  </a:lnTo>
                  <a:lnTo>
                    <a:pt x="318" y="37"/>
                  </a:lnTo>
                  <a:lnTo>
                    <a:pt x="313" y="34"/>
                  </a:lnTo>
                  <a:lnTo>
                    <a:pt x="307" y="33"/>
                  </a:lnTo>
                  <a:lnTo>
                    <a:pt x="304" y="31"/>
                  </a:lnTo>
                  <a:lnTo>
                    <a:pt x="300" y="31"/>
                  </a:lnTo>
                  <a:lnTo>
                    <a:pt x="300" y="28"/>
                  </a:lnTo>
                  <a:lnTo>
                    <a:pt x="299" y="25"/>
                  </a:lnTo>
                  <a:lnTo>
                    <a:pt x="299" y="22"/>
                  </a:lnTo>
                  <a:lnTo>
                    <a:pt x="298" y="20"/>
                  </a:lnTo>
                  <a:lnTo>
                    <a:pt x="296" y="18"/>
                  </a:lnTo>
                  <a:lnTo>
                    <a:pt x="297" y="16"/>
                  </a:lnTo>
                  <a:lnTo>
                    <a:pt x="298" y="1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4" name="Freeform 15"/>
            <p:cNvSpPr>
              <a:spLocks/>
            </p:cNvSpPr>
            <p:nvPr/>
          </p:nvSpPr>
          <p:spPr bwMode="auto">
            <a:xfrm>
              <a:off x="6712728" y="5776589"/>
              <a:ext cx="379551" cy="533643"/>
            </a:xfrm>
            <a:custGeom>
              <a:avLst/>
              <a:gdLst/>
              <a:ahLst/>
              <a:cxnLst>
                <a:cxn ang="0">
                  <a:pos x="358" y="394"/>
                </a:cxn>
                <a:cxn ang="0">
                  <a:pos x="337" y="396"/>
                </a:cxn>
                <a:cxn ang="0">
                  <a:pos x="317" y="397"/>
                </a:cxn>
                <a:cxn ang="0">
                  <a:pos x="328" y="384"/>
                </a:cxn>
                <a:cxn ang="0">
                  <a:pos x="337" y="367"/>
                </a:cxn>
                <a:cxn ang="0">
                  <a:pos x="346" y="342"/>
                </a:cxn>
                <a:cxn ang="0">
                  <a:pos x="351" y="371"/>
                </a:cxn>
                <a:cxn ang="0">
                  <a:pos x="351" y="303"/>
                </a:cxn>
                <a:cxn ang="0">
                  <a:pos x="379" y="232"/>
                </a:cxn>
                <a:cxn ang="0">
                  <a:pos x="438" y="154"/>
                </a:cxn>
                <a:cxn ang="0">
                  <a:pos x="455" y="103"/>
                </a:cxn>
                <a:cxn ang="0">
                  <a:pos x="455" y="79"/>
                </a:cxn>
                <a:cxn ang="0">
                  <a:pos x="458" y="70"/>
                </a:cxn>
                <a:cxn ang="0">
                  <a:pos x="449" y="58"/>
                </a:cxn>
                <a:cxn ang="0">
                  <a:pos x="431" y="36"/>
                </a:cxn>
                <a:cxn ang="0">
                  <a:pos x="399" y="5"/>
                </a:cxn>
                <a:cxn ang="0">
                  <a:pos x="318" y="24"/>
                </a:cxn>
                <a:cxn ang="0">
                  <a:pos x="351" y="26"/>
                </a:cxn>
                <a:cxn ang="0">
                  <a:pos x="369" y="14"/>
                </a:cxn>
                <a:cxn ang="0">
                  <a:pos x="364" y="40"/>
                </a:cxn>
                <a:cxn ang="0">
                  <a:pos x="332" y="44"/>
                </a:cxn>
                <a:cxn ang="0">
                  <a:pos x="149" y="305"/>
                </a:cxn>
                <a:cxn ang="0">
                  <a:pos x="34" y="468"/>
                </a:cxn>
                <a:cxn ang="0">
                  <a:pos x="106" y="742"/>
                </a:cxn>
                <a:cxn ang="0">
                  <a:pos x="164" y="712"/>
                </a:cxn>
                <a:cxn ang="0">
                  <a:pos x="240" y="621"/>
                </a:cxn>
                <a:cxn ang="0">
                  <a:pos x="257" y="576"/>
                </a:cxn>
                <a:cxn ang="0">
                  <a:pos x="250" y="579"/>
                </a:cxn>
                <a:cxn ang="0">
                  <a:pos x="237" y="576"/>
                </a:cxn>
                <a:cxn ang="0">
                  <a:pos x="237" y="560"/>
                </a:cxn>
                <a:cxn ang="0">
                  <a:pos x="252" y="535"/>
                </a:cxn>
                <a:cxn ang="0">
                  <a:pos x="239" y="573"/>
                </a:cxn>
                <a:cxn ang="0">
                  <a:pos x="259" y="562"/>
                </a:cxn>
                <a:cxn ang="0">
                  <a:pos x="266" y="546"/>
                </a:cxn>
                <a:cxn ang="0">
                  <a:pos x="284" y="538"/>
                </a:cxn>
                <a:cxn ang="0">
                  <a:pos x="280" y="572"/>
                </a:cxn>
                <a:cxn ang="0">
                  <a:pos x="273" y="602"/>
                </a:cxn>
                <a:cxn ang="0">
                  <a:pos x="276" y="617"/>
                </a:cxn>
                <a:cxn ang="0">
                  <a:pos x="301" y="629"/>
                </a:cxn>
                <a:cxn ang="0">
                  <a:pos x="314" y="646"/>
                </a:cxn>
                <a:cxn ang="0">
                  <a:pos x="317" y="657"/>
                </a:cxn>
                <a:cxn ang="0">
                  <a:pos x="320" y="671"/>
                </a:cxn>
                <a:cxn ang="0">
                  <a:pos x="324" y="676"/>
                </a:cxn>
                <a:cxn ang="0">
                  <a:pos x="338" y="621"/>
                </a:cxn>
                <a:cxn ang="0">
                  <a:pos x="348" y="552"/>
                </a:cxn>
                <a:cxn ang="0">
                  <a:pos x="347" y="508"/>
                </a:cxn>
                <a:cxn ang="0">
                  <a:pos x="371" y="460"/>
                </a:cxn>
                <a:cxn ang="0">
                  <a:pos x="363" y="456"/>
                </a:cxn>
                <a:cxn ang="0">
                  <a:pos x="352" y="450"/>
                </a:cxn>
                <a:cxn ang="0">
                  <a:pos x="334" y="466"/>
                </a:cxn>
                <a:cxn ang="0">
                  <a:pos x="349" y="450"/>
                </a:cxn>
                <a:cxn ang="0">
                  <a:pos x="341" y="470"/>
                </a:cxn>
                <a:cxn ang="0">
                  <a:pos x="331" y="456"/>
                </a:cxn>
                <a:cxn ang="0">
                  <a:pos x="334" y="437"/>
                </a:cxn>
                <a:cxn ang="0">
                  <a:pos x="350" y="430"/>
                </a:cxn>
                <a:cxn ang="0">
                  <a:pos x="375" y="396"/>
                </a:cxn>
                <a:cxn ang="0">
                  <a:pos x="370" y="382"/>
                </a:cxn>
              </a:cxnLst>
              <a:rect l="0" t="0" r="r" b="b"/>
              <a:pathLst>
                <a:path w="463" h="758">
                  <a:moveTo>
                    <a:pt x="372" y="392"/>
                  </a:moveTo>
                  <a:lnTo>
                    <a:pt x="370" y="392"/>
                  </a:lnTo>
                  <a:lnTo>
                    <a:pt x="368" y="388"/>
                  </a:lnTo>
                  <a:lnTo>
                    <a:pt x="366" y="390"/>
                  </a:lnTo>
                  <a:lnTo>
                    <a:pt x="363" y="388"/>
                  </a:lnTo>
                  <a:lnTo>
                    <a:pt x="363" y="392"/>
                  </a:lnTo>
                  <a:lnTo>
                    <a:pt x="362" y="394"/>
                  </a:lnTo>
                  <a:lnTo>
                    <a:pt x="360" y="395"/>
                  </a:lnTo>
                  <a:lnTo>
                    <a:pt x="358" y="394"/>
                  </a:lnTo>
                  <a:lnTo>
                    <a:pt x="359" y="392"/>
                  </a:lnTo>
                  <a:lnTo>
                    <a:pt x="358" y="389"/>
                  </a:lnTo>
                  <a:lnTo>
                    <a:pt x="355" y="390"/>
                  </a:lnTo>
                  <a:lnTo>
                    <a:pt x="352" y="390"/>
                  </a:lnTo>
                  <a:lnTo>
                    <a:pt x="350" y="388"/>
                  </a:lnTo>
                  <a:lnTo>
                    <a:pt x="349" y="388"/>
                  </a:lnTo>
                  <a:lnTo>
                    <a:pt x="347" y="392"/>
                  </a:lnTo>
                  <a:lnTo>
                    <a:pt x="344" y="393"/>
                  </a:lnTo>
                  <a:lnTo>
                    <a:pt x="337" y="396"/>
                  </a:lnTo>
                  <a:lnTo>
                    <a:pt x="334" y="398"/>
                  </a:lnTo>
                  <a:lnTo>
                    <a:pt x="334" y="400"/>
                  </a:lnTo>
                  <a:lnTo>
                    <a:pt x="331" y="404"/>
                  </a:lnTo>
                  <a:lnTo>
                    <a:pt x="330" y="410"/>
                  </a:lnTo>
                  <a:lnTo>
                    <a:pt x="327" y="409"/>
                  </a:lnTo>
                  <a:lnTo>
                    <a:pt x="326" y="407"/>
                  </a:lnTo>
                  <a:lnTo>
                    <a:pt x="326" y="404"/>
                  </a:lnTo>
                  <a:lnTo>
                    <a:pt x="327" y="401"/>
                  </a:lnTo>
                  <a:lnTo>
                    <a:pt x="317" y="397"/>
                  </a:lnTo>
                  <a:lnTo>
                    <a:pt x="317" y="394"/>
                  </a:lnTo>
                  <a:lnTo>
                    <a:pt x="317" y="390"/>
                  </a:lnTo>
                  <a:lnTo>
                    <a:pt x="317" y="387"/>
                  </a:lnTo>
                  <a:lnTo>
                    <a:pt x="318" y="384"/>
                  </a:lnTo>
                  <a:lnTo>
                    <a:pt x="320" y="382"/>
                  </a:lnTo>
                  <a:lnTo>
                    <a:pt x="325" y="380"/>
                  </a:lnTo>
                  <a:lnTo>
                    <a:pt x="328" y="380"/>
                  </a:lnTo>
                  <a:lnTo>
                    <a:pt x="329" y="382"/>
                  </a:lnTo>
                  <a:lnTo>
                    <a:pt x="328" y="384"/>
                  </a:lnTo>
                  <a:lnTo>
                    <a:pt x="326" y="388"/>
                  </a:lnTo>
                  <a:lnTo>
                    <a:pt x="326" y="392"/>
                  </a:lnTo>
                  <a:lnTo>
                    <a:pt x="328" y="393"/>
                  </a:lnTo>
                  <a:lnTo>
                    <a:pt x="331" y="390"/>
                  </a:lnTo>
                  <a:lnTo>
                    <a:pt x="332" y="387"/>
                  </a:lnTo>
                  <a:lnTo>
                    <a:pt x="332" y="379"/>
                  </a:lnTo>
                  <a:lnTo>
                    <a:pt x="334" y="376"/>
                  </a:lnTo>
                  <a:lnTo>
                    <a:pt x="334" y="372"/>
                  </a:lnTo>
                  <a:lnTo>
                    <a:pt x="337" y="367"/>
                  </a:lnTo>
                  <a:lnTo>
                    <a:pt x="338" y="359"/>
                  </a:lnTo>
                  <a:lnTo>
                    <a:pt x="341" y="358"/>
                  </a:lnTo>
                  <a:lnTo>
                    <a:pt x="344" y="358"/>
                  </a:lnTo>
                  <a:lnTo>
                    <a:pt x="345" y="356"/>
                  </a:lnTo>
                  <a:lnTo>
                    <a:pt x="347" y="350"/>
                  </a:lnTo>
                  <a:lnTo>
                    <a:pt x="349" y="349"/>
                  </a:lnTo>
                  <a:lnTo>
                    <a:pt x="347" y="347"/>
                  </a:lnTo>
                  <a:lnTo>
                    <a:pt x="346" y="345"/>
                  </a:lnTo>
                  <a:lnTo>
                    <a:pt x="346" y="342"/>
                  </a:lnTo>
                  <a:lnTo>
                    <a:pt x="345" y="338"/>
                  </a:lnTo>
                  <a:lnTo>
                    <a:pt x="343" y="335"/>
                  </a:lnTo>
                  <a:lnTo>
                    <a:pt x="346" y="332"/>
                  </a:lnTo>
                  <a:lnTo>
                    <a:pt x="352" y="344"/>
                  </a:lnTo>
                  <a:lnTo>
                    <a:pt x="354" y="349"/>
                  </a:lnTo>
                  <a:lnTo>
                    <a:pt x="354" y="351"/>
                  </a:lnTo>
                  <a:lnTo>
                    <a:pt x="351" y="358"/>
                  </a:lnTo>
                  <a:lnTo>
                    <a:pt x="349" y="370"/>
                  </a:lnTo>
                  <a:lnTo>
                    <a:pt x="351" y="371"/>
                  </a:lnTo>
                  <a:lnTo>
                    <a:pt x="352" y="366"/>
                  </a:lnTo>
                  <a:lnTo>
                    <a:pt x="354" y="363"/>
                  </a:lnTo>
                  <a:lnTo>
                    <a:pt x="358" y="356"/>
                  </a:lnTo>
                  <a:lnTo>
                    <a:pt x="359" y="351"/>
                  </a:lnTo>
                  <a:lnTo>
                    <a:pt x="358" y="347"/>
                  </a:lnTo>
                  <a:lnTo>
                    <a:pt x="355" y="340"/>
                  </a:lnTo>
                  <a:lnTo>
                    <a:pt x="352" y="335"/>
                  </a:lnTo>
                  <a:lnTo>
                    <a:pt x="350" y="328"/>
                  </a:lnTo>
                  <a:lnTo>
                    <a:pt x="351" y="303"/>
                  </a:lnTo>
                  <a:lnTo>
                    <a:pt x="352" y="298"/>
                  </a:lnTo>
                  <a:lnTo>
                    <a:pt x="353" y="285"/>
                  </a:lnTo>
                  <a:lnTo>
                    <a:pt x="354" y="284"/>
                  </a:lnTo>
                  <a:lnTo>
                    <a:pt x="358" y="281"/>
                  </a:lnTo>
                  <a:lnTo>
                    <a:pt x="361" y="278"/>
                  </a:lnTo>
                  <a:lnTo>
                    <a:pt x="367" y="267"/>
                  </a:lnTo>
                  <a:lnTo>
                    <a:pt x="371" y="262"/>
                  </a:lnTo>
                  <a:lnTo>
                    <a:pt x="375" y="242"/>
                  </a:lnTo>
                  <a:lnTo>
                    <a:pt x="379" y="232"/>
                  </a:lnTo>
                  <a:lnTo>
                    <a:pt x="389" y="216"/>
                  </a:lnTo>
                  <a:lnTo>
                    <a:pt x="391" y="211"/>
                  </a:lnTo>
                  <a:lnTo>
                    <a:pt x="414" y="190"/>
                  </a:lnTo>
                  <a:lnTo>
                    <a:pt x="422" y="178"/>
                  </a:lnTo>
                  <a:lnTo>
                    <a:pt x="423" y="173"/>
                  </a:lnTo>
                  <a:lnTo>
                    <a:pt x="427" y="166"/>
                  </a:lnTo>
                  <a:lnTo>
                    <a:pt x="431" y="161"/>
                  </a:lnTo>
                  <a:lnTo>
                    <a:pt x="434" y="157"/>
                  </a:lnTo>
                  <a:lnTo>
                    <a:pt x="438" y="154"/>
                  </a:lnTo>
                  <a:lnTo>
                    <a:pt x="441" y="144"/>
                  </a:lnTo>
                  <a:lnTo>
                    <a:pt x="454" y="128"/>
                  </a:lnTo>
                  <a:lnTo>
                    <a:pt x="454" y="124"/>
                  </a:lnTo>
                  <a:lnTo>
                    <a:pt x="453" y="124"/>
                  </a:lnTo>
                  <a:lnTo>
                    <a:pt x="453" y="117"/>
                  </a:lnTo>
                  <a:lnTo>
                    <a:pt x="453" y="113"/>
                  </a:lnTo>
                  <a:lnTo>
                    <a:pt x="456" y="109"/>
                  </a:lnTo>
                  <a:lnTo>
                    <a:pt x="455" y="107"/>
                  </a:lnTo>
                  <a:lnTo>
                    <a:pt x="455" y="103"/>
                  </a:lnTo>
                  <a:lnTo>
                    <a:pt x="456" y="100"/>
                  </a:lnTo>
                  <a:lnTo>
                    <a:pt x="454" y="97"/>
                  </a:lnTo>
                  <a:lnTo>
                    <a:pt x="454" y="92"/>
                  </a:lnTo>
                  <a:lnTo>
                    <a:pt x="453" y="89"/>
                  </a:lnTo>
                  <a:lnTo>
                    <a:pt x="453" y="85"/>
                  </a:lnTo>
                  <a:lnTo>
                    <a:pt x="454" y="86"/>
                  </a:lnTo>
                  <a:lnTo>
                    <a:pt x="457" y="85"/>
                  </a:lnTo>
                  <a:lnTo>
                    <a:pt x="457" y="82"/>
                  </a:lnTo>
                  <a:lnTo>
                    <a:pt x="455" y="79"/>
                  </a:lnTo>
                  <a:lnTo>
                    <a:pt x="454" y="81"/>
                  </a:lnTo>
                  <a:lnTo>
                    <a:pt x="451" y="82"/>
                  </a:lnTo>
                  <a:lnTo>
                    <a:pt x="449" y="81"/>
                  </a:lnTo>
                  <a:lnTo>
                    <a:pt x="453" y="74"/>
                  </a:lnTo>
                  <a:lnTo>
                    <a:pt x="449" y="73"/>
                  </a:lnTo>
                  <a:lnTo>
                    <a:pt x="448" y="71"/>
                  </a:lnTo>
                  <a:lnTo>
                    <a:pt x="449" y="68"/>
                  </a:lnTo>
                  <a:lnTo>
                    <a:pt x="455" y="68"/>
                  </a:lnTo>
                  <a:lnTo>
                    <a:pt x="458" y="70"/>
                  </a:lnTo>
                  <a:lnTo>
                    <a:pt x="458" y="73"/>
                  </a:lnTo>
                  <a:lnTo>
                    <a:pt x="458" y="75"/>
                  </a:lnTo>
                  <a:lnTo>
                    <a:pt x="458" y="78"/>
                  </a:lnTo>
                  <a:lnTo>
                    <a:pt x="460" y="76"/>
                  </a:lnTo>
                  <a:lnTo>
                    <a:pt x="460" y="74"/>
                  </a:lnTo>
                  <a:lnTo>
                    <a:pt x="462" y="70"/>
                  </a:lnTo>
                  <a:lnTo>
                    <a:pt x="462" y="64"/>
                  </a:lnTo>
                  <a:lnTo>
                    <a:pt x="449" y="64"/>
                  </a:lnTo>
                  <a:lnTo>
                    <a:pt x="449" y="58"/>
                  </a:lnTo>
                  <a:lnTo>
                    <a:pt x="446" y="56"/>
                  </a:lnTo>
                  <a:lnTo>
                    <a:pt x="448" y="51"/>
                  </a:lnTo>
                  <a:lnTo>
                    <a:pt x="445" y="50"/>
                  </a:lnTo>
                  <a:lnTo>
                    <a:pt x="444" y="49"/>
                  </a:lnTo>
                  <a:lnTo>
                    <a:pt x="442" y="46"/>
                  </a:lnTo>
                  <a:lnTo>
                    <a:pt x="441" y="43"/>
                  </a:lnTo>
                  <a:lnTo>
                    <a:pt x="438" y="40"/>
                  </a:lnTo>
                  <a:lnTo>
                    <a:pt x="432" y="38"/>
                  </a:lnTo>
                  <a:lnTo>
                    <a:pt x="431" y="36"/>
                  </a:lnTo>
                  <a:lnTo>
                    <a:pt x="429" y="35"/>
                  </a:lnTo>
                  <a:lnTo>
                    <a:pt x="428" y="32"/>
                  </a:lnTo>
                  <a:lnTo>
                    <a:pt x="428" y="29"/>
                  </a:lnTo>
                  <a:lnTo>
                    <a:pt x="426" y="22"/>
                  </a:lnTo>
                  <a:lnTo>
                    <a:pt x="423" y="20"/>
                  </a:lnTo>
                  <a:lnTo>
                    <a:pt x="418" y="18"/>
                  </a:lnTo>
                  <a:lnTo>
                    <a:pt x="406" y="12"/>
                  </a:lnTo>
                  <a:lnTo>
                    <a:pt x="399" y="7"/>
                  </a:lnTo>
                  <a:lnTo>
                    <a:pt x="399" y="5"/>
                  </a:lnTo>
                  <a:lnTo>
                    <a:pt x="369" y="0"/>
                  </a:lnTo>
                  <a:lnTo>
                    <a:pt x="363" y="2"/>
                  </a:lnTo>
                  <a:lnTo>
                    <a:pt x="359" y="6"/>
                  </a:lnTo>
                  <a:lnTo>
                    <a:pt x="357" y="8"/>
                  </a:lnTo>
                  <a:lnTo>
                    <a:pt x="353" y="11"/>
                  </a:lnTo>
                  <a:lnTo>
                    <a:pt x="344" y="18"/>
                  </a:lnTo>
                  <a:lnTo>
                    <a:pt x="331" y="22"/>
                  </a:lnTo>
                  <a:lnTo>
                    <a:pt x="322" y="21"/>
                  </a:lnTo>
                  <a:lnTo>
                    <a:pt x="318" y="24"/>
                  </a:lnTo>
                  <a:lnTo>
                    <a:pt x="315" y="26"/>
                  </a:lnTo>
                  <a:lnTo>
                    <a:pt x="315" y="28"/>
                  </a:lnTo>
                  <a:lnTo>
                    <a:pt x="314" y="30"/>
                  </a:lnTo>
                  <a:lnTo>
                    <a:pt x="317" y="32"/>
                  </a:lnTo>
                  <a:lnTo>
                    <a:pt x="319" y="30"/>
                  </a:lnTo>
                  <a:lnTo>
                    <a:pt x="323" y="25"/>
                  </a:lnTo>
                  <a:lnTo>
                    <a:pt x="330" y="28"/>
                  </a:lnTo>
                  <a:lnTo>
                    <a:pt x="344" y="28"/>
                  </a:lnTo>
                  <a:lnTo>
                    <a:pt x="351" y="26"/>
                  </a:lnTo>
                  <a:lnTo>
                    <a:pt x="352" y="24"/>
                  </a:lnTo>
                  <a:lnTo>
                    <a:pt x="355" y="23"/>
                  </a:lnTo>
                  <a:lnTo>
                    <a:pt x="354" y="22"/>
                  </a:lnTo>
                  <a:lnTo>
                    <a:pt x="356" y="16"/>
                  </a:lnTo>
                  <a:lnTo>
                    <a:pt x="361" y="18"/>
                  </a:lnTo>
                  <a:lnTo>
                    <a:pt x="363" y="17"/>
                  </a:lnTo>
                  <a:lnTo>
                    <a:pt x="366" y="16"/>
                  </a:lnTo>
                  <a:lnTo>
                    <a:pt x="367" y="15"/>
                  </a:lnTo>
                  <a:lnTo>
                    <a:pt x="369" y="14"/>
                  </a:lnTo>
                  <a:lnTo>
                    <a:pt x="373" y="14"/>
                  </a:lnTo>
                  <a:lnTo>
                    <a:pt x="375" y="21"/>
                  </a:lnTo>
                  <a:lnTo>
                    <a:pt x="373" y="23"/>
                  </a:lnTo>
                  <a:lnTo>
                    <a:pt x="372" y="26"/>
                  </a:lnTo>
                  <a:lnTo>
                    <a:pt x="370" y="33"/>
                  </a:lnTo>
                  <a:lnTo>
                    <a:pt x="372" y="35"/>
                  </a:lnTo>
                  <a:lnTo>
                    <a:pt x="371" y="38"/>
                  </a:lnTo>
                  <a:lnTo>
                    <a:pt x="368" y="40"/>
                  </a:lnTo>
                  <a:lnTo>
                    <a:pt x="364" y="40"/>
                  </a:lnTo>
                  <a:lnTo>
                    <a:pt x="357" y="39"/>
                  </a:lnTo>
                  <a:lnTo>
                    <a:pt x="355" y="40"/>
                  </a:lnTo>
                  <a:lnTo>
                    <a:pt x="352" y="42"/>
                  </a:lnTo>
                  <a:lnTo>
                    <a:pt x="346" y="42"/>
                  </a:lnTo>
                  <a:lnTo>
                    <a:pt x="344" y="46"/>
                  </a:lnTo>
                  <a:lnTo>
                    <a:pt x="341" y="46"/>
                  </a:lnTo>
                  <a:lnTo>
                    <a:pt x="339" y="46"/>
                  </a:lnTo>
                  <a:lnTo>
                    <a:pt x="334" y="43"/>
                  </a:lnTo>
                  <a:lnTo>
                    <a:pt x="332" y="44"/>
                  </a:lnTo>
                  <a:lnTo>
                    <a:pt x="329" y="46"/>
                  </a:lnTo>
                  <a:lnTo>
                    <a:pt x="323" y="47"/>
                  </a:lnTo>
                  <a:lnTo>
                    <a:pt x="320" y="46"/>
                  </a:lnTo>
                  <a:lnTo>
                    <a:pt x="318" y="48"/>
                  </a:lnTo>
                  <a:lnTo>
                    <a:pt x="314" y="48"/>
                  </a:lnTo>
                  <a:lnTo>
                    <a:pt x="322" y="110"/>
                  </a:lnTo>
                  <a:lnTo>
                    <a:pt x="250" y="227"/>
                  </a:lnTo>
                  <a:lnTo>
                    <a:pt x="154" y="302"/>
                  </a:lnTo>
                  <a:lnTo>
                    <a:pt x="149" y="305"/>
                  </a:lnTo>
                  <a:lnTo>
                    <a:pt x="147" y="306"/>
                  </a:lnTo>
                  <a:lnTo>
                    <a:pt x="115" y="332"/>
                  </a:lnTo>
                  <a:lnTo>
                    <a:pt x="76" y="361"/>
                  </a:lnTo>
                  <a:lnTo>
                    <a:pt x="58" y="372"/>
                  </a:lnTo>
                  <a:lnTo>
                    <a:pt x="51" y="378"/>
                  </a:lnTo>
                  <a:lnTo>
                    <a:pt x="0" y="416"/>
                  </a:lnTo>
                  <a:lnTo>
                    <a:pt x="6" y="428"/>
                  </a:lnTo>
                  <a:lnTo>
                    <a:pt x="23" y="451"/>
                  </a:lnTo>
                  <a:lnTo>
                    <a:pt x="34" y="468"/>
                  </a:lnTo>
                  <a:lnTo>
                    <a:pt x="42" y="488"/>
                  </a:lnTo>
                  <a:lnTo>
                    <a:pt x="50" y="512"/>
                  </a:lnTo>
                  <a:lnTo>
                    <a:pt x="56" y="537"/>
                  </a:lnTo>
                  <a:lnTo>
                    <a:pt x="77" y="740"/>
                  </a:lnTo>
                  <a:lnTo>
                    <a:pt x="76" y="750"/>
                  </a:lnTo>
                  <a:lnTo>
                    <a:pt x="101" y="747"/>
                  </a:lnTo>
                  <a:lnTo>
                    <a:pt x="95" y="744"/>
                  </a:lnTo>
                  <a:lnTo>
                    <a:pt x="96" y="742"/>
                  </a:lnTo>
                  <a:lnTo>
                    <a:pt x="106" y="742"/>
                  </a:lnTo>
                  <a:lnTo>
                    <a:pt x="123" y="747"/>
                  </a:lnTo>
                  <a:lnTo>
                    <a:pt x="131" y="755"/>
                  </a:lnTo>
                  <a:lnTo>
                    <a:pt x="131" y="757"/>
                  </a:lnTo>
                  <a:lnTo>
                    <a:pt x="141" y="757"/>
                  </a:lnTo>
                  <a:lnTo>
                    <a:pt x="141" y="749"/>
                  </a:lnTo>
                  <a:lnTo>
                    <a:pt x="150" y="744"/>
                  </a:lnTo>
                  <a:lnTo>
                    <a:pt x="157" y="732"/>
                  </a:lnTo>
                  <a:lnTo>
                    <a:pt x="156" y="722"/>
                  </a:lnTo>
                  <a:lnTo>
                    <a:pt x="164" y="712"/>
                  </a:lnTo>
                  <a:lnTo>
                    <a:pt x="167" y="702"/>
                  </a:lnTo>
                  <a:lnTo>
                    <a:pt x="190" y="659"/>
                  </a:lnTo>
                  <a:lnTo>
                    <a:pt x="194" y="642"/>
                  </a:lnTo>
                  <a:lnTo>
                    <a:pt x="202" y="635"/>
                  </a:lnTo>
                  <a:lnTo>
                    <a:pt x="216" y="634"/>
                  </a:lnTo>
                  <a:lnTo>
                    <a:pt x="220" y="634"/>
                  </a:lnTo>
                  <a:lnTo>
                    <a:pt x="226" y="630"/>
                  </a:lnTo>
                  <a:lnTo>
                    <a:pt x="231" y="624"/>
                  </a:lnTo>
                  <a:lnTo>
                    <a:pt x="240" y="621"/>
                  </a:lnTo>
                  <a:lnTo>
                    <a:pt x="240" y="618"/>
                  </a:lnTo>
                  <a:lnTo>
                    <a:pt x="240" y="617"/>
                  </a:lnTo>
                  <a:lnTo>
                    <a:pt x="242" y="612"/>
                  </a:lnTo>
                  <a:lnTo>
                    <a:pt x="247" y="604"/>
                  </a:lnTo>
                  <a:lnTo>
                    <a:pt x="250" y="594"/>
                  </a:lnTo>
                  <a:lnTo>
                    <a:pt x="253" y="589"/>
                  </a:lnTo>
                  <a:lnTo>
                    <a:pt x="253" y="586"/>
                  </a:lnTo>
                  <a:lnTo>
                    <a:pt x="254" y="579"/>
                  </a:lnTo>
                  <a:lnTo>
                    <a:pt x="257" y="576"/>
                  </a:lnTo>
                  <a:lnTo>
                    <a:pt x="260" y="574"/>
                  </a:lnTo>
                  <a:lnTo>
                    <a:pt x="257" y="569"/>
                  </a:lnTo>
                  <a:lnTo>
                    <a:pt x="256" y="571"/>
                  </a:lnTo>
                  <a:lnTo>
                    <a:pt x="254" y="572"/>
                  </a:lnTo>
                  <a:lnTo>
                    <a:pt x="253" y="574"/>
                  </a:lnTo>
                  <a:lnTo>
                    <a:pt x="252" y="575"/>
                  </a:lnTo>
                  <a:lnTo>
                    <a:pt x="252" y="579"/>
                  </a:lnTo>
                  <a:lnTo>
                    <a:pt x="250" y="586"/>
                  </a:lnTo>
                  <a:lnTo>
                    <a:pt x="250" y="579"/>
                  </a:lnTo>
                  <a:lnTo>
                    <a:pt x="250" y="576"/>
                  </a:lnTo>
                  <a:lnTo>
                    <a:pt x="252" y="572"/>
                  </a:lnTo>
                  <a:lnTo>
                    <a:pt x="254" y="568"/>
                  </a:lnTo>
                  <a:lnTo>
                    <a:pt x="254" y="565"/>
                  </a:lnTo>
                  <a:lnTo>
                    <a:pt x="247" y="567"/>
                  </a:lnTo>
                  <a:lnTo>
                    <a:pt x="244" y="569"/>
                  </a:lnTo>
                  <a:lnTo>
                    <a:pt x="245" y="572"/>
                  </a:lnTo>
                  <a:lnTo>
                    <a:pt x="246" y="573"/>
                  </a:lnTo>
                  <a:lnTo>
                    <a:pt x="237" y="576"/>
                  </a:lnTo>
                  <a:lnTo>
                    <a:pt x="236" y="577"/>
                  </a:lnTo>
                  <a:lnTo>
                    <a:pt x="233" y="584"/>
                  </a:lnTo>
                  <a:lnTo>
                    <a:pt x="231" y="584"/>
                  </a:lnTo>
                  <a:lnTo>
                    <a:pt x="230" y="582"/>
                  </a:lnTo>
                  <a:lnTo>
                    <a:pt x="233" y="575"/>
                  </a:lnTo>
                  <a:lnTo>
                    <a:pt x="232" y="572"/>
                  </a:lnTo>
                  <a:lnTo>
                    <a:pt x="233" y="570"/>
                  </a:lnTo>
                  <a:lnTo>
                    <a:pt x="236" y="564"/>
                  </a:lnTo>
                  <a:lnTo>
                    <a:pt x="237" y="560"/>
                  </a:lnTo>
                  <a:lnTo>
                    <a:pt x="237" y="559"/>
                  </a:lnTo>
                  <a:lnTo>
                    <a:pt x="239" y="555"/>
                  </a:lnTo>
                  <a:lnTo>
                    <a:pt x="239" y="551"/>
                  </a:lnTo>
                  <a:lnTo>
                    <a:pt x="239" y="550"/>
                  </a:lnTo>
                  <a:lnTo>
                    <a:pt x="245" y="543"/>
                  </a:lnTo>
                  <a:lnTo>
                    <a:pt x="250" y="540"/>
                  </a:lnTo>
                  <a:lnTo>
                    <a:pt x="253" y="525"/>
                  </a:lnTo>
                  <a:lnTo>
                    <a:pt x="253" y="532"/>
                  </a:lnTo>
                  <a:lnTo>
                    <a:pt x="252" y="535"/>
                  </a:lnTo>
                  <a:lnTo>
                    <a:pt x="252" y="537"/>
                  </a:lnTo>
                  <a:lnTo>
                    <a:pt x="252" y="540"/>
                  </a:lnTo>
                  <a:lnTo>
                    <a:pt x="250" y="544"/>
                  </a:lnTo>
                  <a:lnTo>
                    <a:pt x="242" y="553"/>
                  </a:lnTo>
                  <a:lnTo>
                    <a:pt x="242" y="555"/>
                  </a:lnTo>
                  <a:lnTo>
                    <a:pt x="240" y="564"/>
                  </a:lnTo>
                  <a:lnTo>
                    <a:pt x="235" y="574"/>
                  </a:lnTo>
                  <a:lnTo>
                    <a:pt x="237" y="574"/>
                  </a:lnTo>
                  <a:lnTo>
                    <a:pt x="239" y="573"/>
                  </a:lnTo>
                  <a:lnTo>
                    <a:pt x="242" y="567"/>
                  </a:lnTo>
                  <a:lnTo>
                    <a:pt x="244" y="566"/>
                  </a:lnTo>
                  <a:lnTo>
                    <a:pt x="249" y="564"/>
                  </a:lnTo>
                  <a:lnTo>
                    <a:pt x="254" y="564"/>
                  </a:lnTo>
                  <a:lnTo>
                    <a:pt x="256" y="562"/>
                  </a:lnTo>
                  <a:lnTo>
                    <a:pt x="259" y="553"/>
                  </a:lnTo>
                  <a:lnTo>
                    <a:pt x="260" y="551"/>
                  </a:lnTo>
                  <a:lnTo>
                    <a:pt x="260" y="558"/>
                  </a:lnTo>
                  <a:lnTo>
                    <a:pt x="259" y="562"/>
                  </a:lnTo>
                  <a:lnTo>
                    <a:pt x="262" y="564"/>
                  </a:lnTo>
                  <a:lnTo>
                    <a:pt x="265" y="564"/>
                  </a:lnTo>
                  <a:lnTo>
                    <a:pt x="265" y="561"/>
                  </a:lnTo>
                  <a:lnTo>
                    <a:pt x="266" y="560"/>
                  </a:lnTo>
                  <a:lnTo>
                    <a:pt x="265" y="558"/>
                  </a:lnTo>
                  <a:lnTo>
                    <a:pt x="265" y="555"/>
                  </a:lnTo>
                  <a:lnTo>
                    <a:pt x="266" y="553"/>
                  </a:lnTo>
                  <a:lnTo>
                    <a:pt x="267" y="547"/>
                  </a:lnTo>
                  <a:lnTo>
                    <a:pt x="266" y="546"/>
                  </a:lnTo>
                  <a:lnTo>
                    <a:pt x="270" y="546"/>
                  </a:lnTo>
                  <a:lnTo>
                    <a:pt x="272" y="543"/>
                  </a:lnTo>
                  <a:lnTo>
                    <a:pt x="272" y="540"/>
                  </a:lnTo>
                  <a:lnTo>
                    <a:pt x="272" y="535"/>
                  </a:lnTo>
                  <a:lnTo>
                    <a:pt x="276" y="534"/>
                  </a:lnTo>
                  <a:lnTo>
                    <a:pt x="276" y="528"/>
                  </a:lnTo>
                  <a:lnTo>
                    <a:pt x="279" y="528"/>
                  </a:lnTo>
                  <a:lnTo>
                    <a:pt x="279" y="536"/>
                  </a:lnTo>
                  <a:lnTo>
                    <a:pt x="284" y="538"/>
                  </a:lnTo>
                  <a:lnTo>
                    <a:pt x="282" y="543"/>
                  </a:lnTo>
                  <a:lnTo>
                    <a:pt x="283" y="546"/>
                  </a:lnTo>
                  <a:lnTo>
                    <a:pt x="286" y="548"/>
                  </a:lnTo>
                  <a:lnTo>
                    <a:pt x="288" y="558"/>
                  </a:lnTo>
                  <a:lnTo>
                    <a:pt x="286" y="560"/>
                  </a:lnTo>
                  <a:lnTo>
                    <a:pt x="287" y="562"/>
                  </a:lnTo>
                  <a:lnTo>
                    <a:pt x="284" y="566"/>
                  </a:lnTo>
                  <a:lnTo>
                    <a:pt x="280" y="571"/>
                  </a:lnTo>
                  <a:lnTo>
                    <a:pt x="280" y="572"/>
                  </a:lnTo>
                  <a:lnTo>
                    <a:pt x="280" y="575"/>
                  </a:lnTo>
                  <a:lnTo>
                    <a:pt x="282" y="578"/>
                  </a:lnTo>
                  <a:lnTo>
                    <a:pt x="280" y="584"/>
                  </a:lnTo>
                  <a:lnTo>
                    <a:pt x="279" y="586"/>
                  </a:lnTo>
                  <a:lnTo>
                    <a:pt x="277" y="590"/>
                  </a:lnTo>
                  <a:lnTo>
                    <a:pt x="274" y="595"/>
                  </a:lnTo>
                  <a:lnTo>
                    <a:pt x="273" y="596"/>
                  </a:lnTo>
                  <a:lnTo>
                    <a:pt x="274" y="599"/>
                  </a:lnTo>
                  <a:lnTo>
                    <a:pt x="273" y="602"/>
                  </a:lnTo>
                  <a:lnTo>
                    <a:pt x="272" y="603"/>
                  </a:lnTo>
                  <a:lnTo>
                    <a:pt x="272" y="606"/>
                  </a:lnTo>
                  <a:lnTo>
                    <a:pt x="272" y="608"/>
                  </a:lnTo>
                  <a:lnTo>
                    <a:pt x="270" y="609"/>
                  </a:lnTo>
                  <a:lnTo>
                    <a:pt x="269" y="612"/>
                  </a:lnTo>
                  <a:lnTo>
                    <a:pt x="267" y="618"/>
                  </a:lnTo>
                  <a:lnTo>
                    <a:pt x="268" y="620"/>
                  </a:lnTo>
                  <a:lnTo>
                    <a:pt x="270" y="618"/>
                  </a:lnTo>
                  <a:lnTo>
                    <a:pt x="276" y="617"/>
                  </a:lnTo>
                  <a:lnTo>
                    <a:pt x="277" y="619"/>
                  </a:lnTo>
                  <a:lnTo>
                    <a:pt x="284" y="621"/>
                  </a:lnTo>
                  <a:lnTo>
                    <a:pt x="286" y="621"/>
                  </a:lnTo>
                  <a:lnTo>
                    <a:pt x="290" y="622"/>
                  </a:lnTo>
                  <a:lnTo>
                    <a:pt x="296" y="621"/>
                  </a:lnTo>
                  <a:lnTo>
                    <a:pt x="301" y="622"/>
                  </a:lnTo>
                  <a:lnTo>
                    <a:pt x="302" y="625"/>
                  </a:lnTo>
                  <a:lnTo>
                    <a:pt x="302" y="628"/>
                  </a:lnTo>
                  <a:lnTo>
                    <a:pt x="301" y="629"/>
                  </a:lnTo>
                  <a:lnTo>
                    <a:pt x="301" y="631"/>
                  </a:lnTo>
                  <a:lnTo>
                    <a:pt x="301" y="635"/>
                  </a:lnTo>
                  <a:lnTo>
                    <a:pt x="302" y="637"/>
                  </a:lnTo>
                  <a:lnTo>
                    <a:pt x="305" y="636"/>
                  </a:lnTo>
                  <a:lnTo>
                    <a:pt x="308" y="638"/>
                  </a:lnTo>
                  <a:lnTo>
                    <a:pt x="309" y="640"/>
                  </a:lnTo>
                  <a:lnTo>
                    <a:pt x="312" y="641"/>
                  </a:lnTo>
                  <a:lnTo>
                    <a:pt x="312" y="644"/>
                  </a:lnTo>
                  <a:lnTo>
                    <a:pt x="314" y="646"/>
                  </a:lnTo>
                  <a:lnTo>
                    <a:pt x="312" y="648"/>
                  </a:lnTo>
                  <a:lnTo>
                    <a:pt x="312" y="653"/>
                  </a:lnTo>
                  <a:lnTo>
                    <a:pt x="311" y="656"/>
                  </a:lnTo>
                  <a:lnTo>
                    <a:pt x="314" y="657"/>
                  </a:lnTo>
                  <a:lnTo>
                    <a:pt x="315" y="655"/>
                  </a:lnTo>
                  <a:lnTo>
                    <a:pt x="315" y="652"/>
                  </a:lnTo>
                  <a:lnTo>
                    <a:pt x="318" y="650"/>
                  </a:lnTo>
                  <a:lnTo>
                    <a:pt x="318" y="655"/>
                  </a:lnTo>
                  <a:lnTo>
                    <a:pt x="317" y="657"/>
                  </a:lnTo>
                  <a:lnTo>
                    <a:pt x="317" y="659"/>
                  </a:lnTo>
                  <a:lnTo>
                    <a:pt x="318" y="663"/>
                  </a:lnTo>
                  <a:lnTo>
                    <a:pt x="318" y="666"/>
                  </a:lnTo>
                  <a:lnTo>
                    <a:pt x="317" y="669"/>
                  </a:lnTo>
                  <a:lnTo>
                    <a:pt x="315" y="669"/>
                  </a:lnTo>
                  <a:lnTo>
                    <a:pt x="315" y="674"/>
                  </a:lnTo>
                  <a:lnTo>
                    <a:pt x="318" y="674"/>
                  </a:lnTo>
                  <a:lnTo>
                    <a:pt x="320" y="673"/>
                  </a:lnTo>
                  <a:lnTo>
                    <a:pt x="320" y="671"/>
                  </a:lnTo>
                  <a:lnTo>
                    <a:pt x="322" y="669"/>
                  </a:lnTo>
                  <a:lnTo>
                    <a:pt x="324" y="671"/>
                  </a:lnTo>
                  <a:lnTo>
                    <a:pt x="323" y="674"/>
                  </a:lnTo>
                  <a:lnTo>
                    <a:pt x="321" y="675"/>
                  </a:lnTo>
                  <a:lnTo>
                    <a:pt x="320" y="677"/>
                  </a:lnTo>
                  <a:lnTo>
                    <a:pt x="322" y="682"/>
                  </a:lnTo>
                  <a:lnTo>
                    <a:pt x="323" y="680"/>
                  </a:lnTo>
                  <a:lnTo>
                    <a:pt x="322" y="677"/>
                  </a:lnTo>
                  <a:lnTo>
                    <a:pt x="324" y="676"/>
                  </a:lnTo>
                  <a:lnTo>
                    <a:pt x="326" y="679"/>
                  </a:lnTo>
                  <a:lnTo>
                    <a:pt x="329" y="679"/>
                  </a:lnTo>
                  <a:lnTo>
                    <a:pt x="331" y="676"/>
                  </a:lnTo>
                  <a:lnTo>
                    <a:pt x="329" y="674"/>
                  </a:lnTo>
                  <a:lnTo>
                    <a:pt x="328" y="666"/>
                  </a:lnTo>
                  <a:lnTo>
                    <a:pt x="331" y="644"/>
                  </a:lnTo>
                  <a:lnTo>
                    <a:pt x="336" y="636"/>
                  </a:lnTo>
                  <a:lnTo>
                    <a:pt x="337" y="632"/>
                  </a:lnTo>
                  <a:lnTo>
                    <a:pt x="338" y="621"/>
                  </a:lnTo>
                  <a:lnTo>
                    <a:pt x="337" y="616"/>
                  </a:lnTo>
                  <a:lnTo>
                    <a:pt x="337" y="600"/>
                  </a:lnTo>
                  <a:lnTo>
                    <a:pt x="336" y="596"/>
                  </a:lnTo>
                  <a:lnTo>
                    <a:pt x="336" y="594"/>
                  </a:lnTo>
                  <a:lnTo>
                    <a:pt x="339" y="590"/>
                  </a:lnTo>
                  <a:lnTo>
                    <a:pt x="347" y="568"/>
                  </a:lnTo>
                  <a:lnTo>
                    <a:pt x="347" y="563"/>
                  </a:lnTo>
                  <a:lnTo>
                    <a:pt x="347" y="560"/>
                  </a:lnTo>
                  <a:lnTo>
                    <a:pt x="348" y="552"/>
                  </a:lnTo>
                  <a:lnTo>
                    <a:pt x="347" y="534"/>
                  </a:lnTo>
                  <a:lnTo>
                    <a:pt x="350" y="525"/>
                  </a:lnTo>
                  <a:lnTo>
                    <a:pt x="350" y="522"/>
                  </a:lnTo>
                  <a:lnTo>
                    <a:pt x="352" y="518"/>
                  </a:lnTo>
                  <a:lnTo>
                    <a:pt x="351" y="516"/>
                  </a:lnTo>
                  <a:lnTo>
                    <a:pt x="350" y="513"/>
                  </a:lnTo>
                  <a:lnTo>
                    <a:pt x="350" y="512"/>
                  </a:lnTo>
                  <a:lnTo>
                    <a:pt x="347" y="510"/>
                  </a:lnTo>
                  <a:lnTo>
                    <a:pt x="347" y="508"/>
                  </a:lnTo>
                  <a:lnTo>
                    <a:pt x="354" y="499"/>
                  </a:lnTo>
                  <a:lnTo>
                    <a:pt x="352" y="484"/>
                  </a:lnTo>
                  <a:lnTo>
                    <a:pt x="355" y="480"/>
                  </a:lnTo>
                  <a:lnTo>
                    <a:pt x="357" y="478"/>
                  </a:lnTo>
                  <a:lnTo>
                    <a:pt x="358" y="474"/>
                  </a:lnTo>
                  <a:lnTo>
                    <a:pt x="359" y="470"/>
                  </a:lnTo>
                  <a:lnTo>
                    <a:pt x="364" y="464"/>
                  </a:lnTo>
                  <a:lnTo>
                    <a:pt x="367" y="463"/>
                  </a:lnTo>
                  <a:lnTo>
                    <a:pt x="371" y="460"/>
                  </a:lnTo>
                  <a:lnTo>
                    <a:pt x="374" y="455"/>
                  </a:lnTo>
                  <a:lnTo>
                    <a:pt x="374" y="450"/>
                  </a:lnTo>
                  <a:lnTo>
                    <a:pt x="373" y="449"/>
                  </a:lnTo>
                  <a:lnTo>
                    <a:pt x="371" y="449"/>
                  </a:lnTo>
                  <a:lnTo>
                    <a:pt x="368" y="448"/>
                  </a:lnTo>
                  <a:lnTo>
                    <a:pt x="366" y="449"/>
                  </a:lnTo>
                  <a:lnTo>
                    <a:pt x="363" y="450"/>
                  </a:lnTo>
                  <a:lnTo>
                    <a:pt x="363" y="454"/>
                  </a:lnTo>
                  <a:lnTo>
                    <a:pt x="363" y="456"/>
                  </a:lnTo>
                  <a:lnTo>
                    <a:pt x="360" y="462"/>
                  </a:lnTo>
                  <a:lnTo>
                    <a:pt x="357" y="462"/>
                  </a:lnTo>
                  <a:lnTo>
                    <a:pt x="358" y="460"/>
                  </a:lnTo>
                  <a:lnTo>
                    <a:pt x="360" y="452"/>
                  </a:lnTo>
                  <a:lnTo>
                    <a:pt x="360" y="448"/>
                  </a:lnTo>
                  <a:lnTo>
                    <a:pt x="357" y="446"/>
                  </a:lnTo>
                  <a:lnTo>
                    <a:pt x="355" y="448"/>
                  </a:lnTo>
                  <a:lnTo>
                    <a:pt x="354" y="450"/>
                  </a:lnTo>
                  <a:lnTo>
                    <a:pt x="352" y="450"/>
                  </a:lnTo>
                  <a:lnTo>
                    <a:pt x="349" y="450"/>
                  </a:lnTo>
                  <a:lnTo>
                    <a:pt x="344" y="450"/>
                  </a:lnTo>
                  <a:lnTo>
                    <a:pt x="342" y="454"/>
                  </a:lnTo>
                  <a:lnTo>
                    <a:pt x="340" y="455"/>
                  </a:lnTo>
                  <a:lnTo>
                    <a:pt x="339" y="457"/>
                  </a:lnTo>
                  <a:lnTo>
                    <a:pt x="339" y="459"/>
                  </a:lnTo>
                  <a:lnTo>
                    <a:pt x="336" y="462"/>
                  </a:lnTo>
                  <a:lnTo>
                    <a:pt x="334" y="464"/>
                  </a:lnTo>
                  <a:lnTo>
                    <a:pt x="334" y="466"/>
                  </a:lnTo>
                  <a:lnTo>
                    <a:pt x="334" y="467"/>
                  </a:lnTo>
                  <a:lnTo>
                    <a:pt x="338" y="464"/>
                  </a:lnTo>
                  <a:lnTo>
                    <a:pt x="339" y="462"/>
                  </a:lnTo>
                  <a:lnTo>
                    <a:pt x="340" y="459"/>
                  </a:lnTo>
                  <a:lnTo>
                    <a:pt x="341" y="458"/>
                  </a:lnTo>
                  <a:lnTo>
                    <a:pt x="342" y="455"/>
                  </a:lnTo>
                  <a:lnTo>
                    <a:pt x="344" y="454"/>
                  </a:lnTo>
                  <a:lnTo>
                    <a:pt x="346" y="451"/>
                  </a:lnTo>
                  <a:lnTo>
                    <a:pt x="349" y="450"/>
                  </a:lnTo>
                  <a:lnTo>
                    <a:pt x="350" y="454"/>
                  </a:lnTo>
                  <a:lnTo>
                    <a:pt x="347" y="454"/>
                  </a:lnTo>
                  <a:lnTo>
                    <a:pt x="345" y="456"/>
                  </a:lnTo>
                  <a:lnTo>
                    <a:pt x="346" y="458"/>
                  </a:lnTo>
                  <a:lnTo>
                    <a:pt x="346" y="461"/>
                  </a:lnTo>
                  <a:lnTo>
                    <a:pt x="343" y="461"/>
                  </a:lnTo>
                  <a:lnTo>
                    <a:pt x="340" y="466"/>
                  </a:lnTo>
                  <a:lnTo>
                    <a:pt x="340" y="467"/>
                  </a:lnTo>
                  <a:lnTo>
                    <a:pt x="341" y="470"/>
                  </a:lnTo>
                  <a:lnTo>
                    <a:pt x="337" y="470"/>
                  </a:lnTo>
                  <a:lnTo>
                    <a:pt x="334" y="471"/>
                  </a:lnTo>
                  <a:lnTo>
                    <a:pt x="332" y="468"/>
                  </a:lnTo>
                  <a:lnTo>
                    <a:pt x="331" y="467"/>
                  </a:lnTo>
                  <a:lnTo>
                    <a:pt x="326" y="470"/>
                  </a:lnTo>
                  <a:lnTo>
                    <a:pt x="328" y="463"/>
                  </a:lnTo>
                  <a:lnTo>
                    <a:pt x="331" y="462"/>
                  </a:lnTo>
                  <a:lnTo>
                    <a:pt x="330" y="459"/>
                  </a:lnTo>
                  <a:lnTo>
                    <a:pt x="331" y="456"/>
                  </a:lnTo>
                  <a:lnTo>
                    <a:pt x="328" y="454"/>
                  </a:lnTo>
                  <a:lnTo>
                    <a:pt x="327" y="450"/>
                  </a:lnTo>
                  <a:lnTo>
                    <a:pt x="328" y="449"/>
                  </a:lnTo>
                  <a:lnTo>
                    <a:pt x="331" y="450"/>
                  </a:lnTo>
                  <a:lnTo>
                    <a:pt x="331" y="447"/>
                  </a:lnTo>
                  <a:lnTo>
                    <a:pt x="333" y="444"/>
                  </a:lnTo>
                  <a:lnTo>
                    <a:pt x="330" y="442"/>
                  </a:lnTo>
                  <a:lnTo>
                    <a:pt x="331" y="439"/>
                  </a:lnTo>
                  <a:lnTo>
                    <a:pt x="334" y="437"/>
                  </a:lnTo>
                  <a:lnTo>
                    <a:pt x="337" y="436"/>
                  </a:lnTo>
                  <a:lnTo>
                    <a:pt x="340" y="434"/>
                  </a:lnTo>
                  <a:lnTo>
                    <a:pt x="342" y="432"/>
                  </a:lnTo>
                  <a:lnTo>
                    <a:pt x="347" y="426"/>
                  </a:lnTo>
                  <a:lnTo>
                    <a:pt x="349" y="422"/>
                  </a:lnTo>
                  <a:lnTo>
                    <a:pt x="351" y="420"/>
                  </a:lnTo>
                  <a:lnTo>
                    <a:pt x="351" y="426"/>
                  </a:lnTo>
                  <a:lnTo>
                    <a:pt x="352" y="428"/>
                  </a:lnTo>
                  <a:lnTo>
                    <a:pt x="350" y="430"/>
                  </a:lnTo>
                  <a:lnTo>
                    <a:pt x="347" y="431"/>
                  </a:lnTo>
                  <a:lnTo>
                    <a:pt x="346" y="434"/>
                  </a:lnTo>
                  <a:lnTo>
                    <a:pt x="351" y="432"/>
                  </a:lnTo>
                  <a:lnTo>
                    <a:pt x="354" y="429"/>
                  </a:lnTo>
                  <a:lnTo>
                    <a:pt x="358" y="430"/>
                  </a:lnTo>
                  <a:lnTo>
                    <a:pt x="371" y="415"/>
                  </a:lnTo>
                  <a:lnTo>
                    <a:pt x="376" y="404"/>
                  </a:lnTo>
                  <a:lnTo>
                    <a:pt x="376" y="401"/>
                  </a:lnTo>
                  <a:lnTo>
                    <a:pt x="375" y="396"/>
                  </a:lnTo>
                  <a:lnTo>
                    <a:pt x="376" y="392"/>
                  </a:lnTo>
                  <a:lnTo>
                    <a:pt x="377" y="388"/>
                  </a:lnTo>
                  <a:lnTo>
                    <a:pt x="376" y="384"/>
                  </a:lnTo>
                  <a:lnTo>
                    <a:pt x="374" y="382"/>
                  </a:lnTo>
                  <a:lnTo>
                    <a:pt x="367" y="373"/>
                  </a:lnTo>
                  <a:lnTo>
                    <a:pt x="367" y="377"/>
                  </a:lnTo>
                  <a:lnTo>
                    <a:pt x="368" y="380"/>
                  </a:lnTo>
                  <a:lnTo>
                    <a:pt x="369" y="381"/>
                  </a:lnTo>
                  <a:lnTo>
                    <a:pt x="370" y="382"/>
                  </a:lnTo>
                  <a:lnTo>
                    <a:pt x="372" y="384"/>
                  </a:lnTo>
                  <a:lnTo>
                    <a:pt x="374" y="386"/>
                  </a:lnTo>
                  <a:lnTo>
                    <a:pt x="372" y="389"/>
                  </a:lnTo>
                  <a:lnTo>
                    <a:pt x="372" y="39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5" name="Freeform 16"/>
            <p:cNvSpPr>
              <a:spLocks/>
            </p:cNvSpPr>
            <p:nvPr/>
          </p:nvSpPr>
          <p:spPr bwMode="auto">
            <a:xfrm>
              <a:off x="3444642" y="4862831"/>
              <a:ext cx="4929" cy="6353"/>
            </a:xfrm>
            <a:custGeom>
              <a:avLst/>
              <a:gdLst/>
              <a:ahLst/>
              <a:cxnLst>
                <a:cxn ang="0">
                  <a:pos x="2" y="8"/>
                </a:cxn>
                <a:cxn ang="0">
                  <a:pos x="0" y="7"/>
                </a:cxn>
                <a:cxn ang="0">
                  <a:pos x="0" y="4"/>
                </a:cxn>
                <a:cxn ang="0">
                  <a:pos x="0" y="1"/>
                </a:cxn>
                <a:cxn ang="0">
                  <a:pos x="2" y="0"/>
                </a:cxn>
                <a:cxn ang="0">
                  <a:pos x="4" y="2"/>
                </a:cxn>
                <a:cxn ang="0">
                  <a:pos x="4" y="5"/>
                </a:cxn>
                <a:cxn ang="0">
                  <a:pos x="2" y="8"/>
                </a:cxn>
              </a:cxnLst>
              <a:rect l="0" t="0" r="r" b="b"/>
              <a:pathLst>
                <a:path w="5" h="9">
                  <a:moveTo>
                    <a:pt x="2" y="8"/>
                  </a:moveTo>
                  <a:lnTo>
                    <a:pt x="0" y="7"/>
                  </a:lnTo>
                  <a:lnTo>
                    <a:pt x="0" y="4"/>
                  </a:lnTo>
                  <a:lnTo>
                    <a:pt x="0" y="1"/>
                  </a:lnTo>
                  <a:lnTo>
                    <a:pt x="2" y="0"/>
                  </a:lnTo>
                  <a:lnTo>
                    <a:pt x="4" y="2"/>
                  </a:lnTo>
                  <a:lnTo>
                    <a:pt x="4" y="5"/>
                  </a:lnTo>
                  <a:lnTo>
                    <a:pt x="2" y="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6" name="Freeform 17"/>
            <p:cNvSpPr>
              <a:spLocks/>
            </p:cNvSpPr>
            <p:nvPr/>
          </p:nvSpPr>
          <p:spPr bwMode="auto">
            <a:xfrm>
              <a:off x="3581429" y="5028006"/>
              <a:ext cx="7394" cy="7412"/>
            </a:xfrm>
            <a:custGeom>
              <a:avLst/>
              <a:gdLst/>
              <a:ahLst/>
              <a:cxnLst>
                <a:cxn ang="0">
                  <a:pos x="3" y="9"/>
                </a:cxn>
                <a:cxn ang="0">
                  <a:pos x="1" y="8"/>
                </a:cxn>
                <a:cxn ang="0">
                  <a:pos x="1" y="6"/>
                </a:cxn>
                <a:cxn ang="0">
                  <a:pos x="0" y="4"/>
                </a:cxn>
                <a:cxn ang="0">
                  <a:pos x="1" y="3"/>
                </a:cxn>
                <a:cxn ang="0">
                  <a:pos x="4" y="1"/>
                </a:cxn>
                <a:cxn ang="0">
                  <a:pos x="6" y="0"/>
                </a:cxn>
                <a:cxn ang="0">
                  <a:pos x="7" y="1"/>
                </a:cxn>
                <a:cxn ang="0">
                  <a:pos x="6" y="4"/>
                </a:cxn>
                <a:cxn ang="0">
                  <a:pos x="3" y="9"/>
                </a:cxn>
              </a:cxnLst>
              <a:rect l="0" t="0" r="r" b="b"/>
              <a:pathLst>
                <a:path w="8" h="10">
                  <a:moveTo>
                    <a:pt x="3" y="9"/>
                  </a:moveTo>
                  <a:lnTo>
                    <a:pt x="1" y="8"/>
                  </a:lnTo>
                  <a:lnTo>
                    <a:pt x="1" y="6"/>
                  </a:lnTo>
                  <a:lnTo>
                    <a:pt x="0" y="4"/>
                  </a:lnTo>
                  <a:lnTo>
                    <a:pt x="1" y="3"/>
                  </a:lnTo>
                  <a:lnTo>
                    <a:pt x="4" y="1"/>
                  </a:lnTo>
                  <a:lnTo>
                    <a:pt x="6" y="0"/>
                  </a:lnTo>
                  <a:lnTo>
                    <a:pt x="7" y="1"/>
                  </a:lnTo>
                  <a:lnTo>
                    <a:pt x="6" y="4"/>
                  </a:lnTo>
                  <a:lnTo>
                    <a:pt x="3" y="9"/>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7" name="Freeform 18"/>
            <p:cNvSpPr>
              <a:spLocks/>
            </p:cNvSpPr>
            <p:nvPr/>
          </p:nvSpPr>
          <p:spPr bwMode="auto">
            <a:xfrm>
              <a:off x="3593752" y="5065065"/>
              <a:ext cx="16020" cy="24353"/>
            </a:xfrm>
            <a:custGeom>
              <a:avLst/>
              <a:gdLst/>
              <a:ahLst/>
              <a:cxnLst>
                <a:cxn ang="0">
                  <a:pos x="17" y="33"/>
                </a:cxn>
                <a:cxn ang="0">
                  <a:pos x="11" y="33"/>
                </a:cxn>
                <a:cxn ang="0">
                  <a:pos x="5" y="31"/>
                </a:cxn>
                <a:cxn ang="0">
                  <a:pos x="3" y="29"/>
                </a:cxn>
                <a:cxn ang="0">
                  <a:pos x="1" y="26"/>
                </a:cxn>
                <a:cxn ang="0">
                  <a:pos x="0" y="23"/>
                </a:cxn>
                <a:cxn ang="0">
                  <a:pos x="0" y="20"/>
                </a:cxn>
                <a:cxn ang="0">
                  <a:pos x="1" y="18"/>
                </a:cxn>
                <a:cxn ang="0">
                  <a:pos x="1" y="15"/>
                </a:cxn>
                <a:cxn ang="0">
                  <a:pos x="3" y="9"/>
                </a:cxn>
                <a:cxn ang="0">
                  <a:pos x="3" y="0"/>
                </a:cxn>
                <a:cxn ang="0">
                  <a:pos x="5" y="1"/>
                </a:cxn>
                <a:cxn ang="0">
                  <a:pos x="6" y="7"/>
                </a:cxn>
                <a:cxn ang="0">
                  <a:pos x="5" y="10"/>
                </a:cxn>
                <a:cxn ang="0">
                  <a:pos x="6" y="14"/>
                </a:cxn>
                <a:cxn ang="0">
                  <a:pos x="5" y="16"/>
                </a:cxn>
                <a:cxn ang="0">
                  <a:pos x="8" y="17"/>
                </a:cxn>
                <a:cxn ang="0">
                  <a:pos x="9" y="20"/>
                </a:cxn>
                <a:cxn ang="0">
                  <a:pos x="7" y="23"/>
                </a:cxn>
                <a:cxn ang="0">
                  <a:pos x="8" y="25"/>
                </a:cxn>
                <a:cxn ang="0">
                  <a:pos x="11" y="28"/>
                </a:cxn>
                <a:cxn ang="0">
                  <a:pos x="13" y="29"/>
                </a:cxn>
                <a:cxn ang="0">
                  <a:pos x="18" y="32"/>
                </a:cxn>
                <a:cxn ang="0">
                  <a:pos x="17" y="33"/>
                </a:cxn>
              </a:cxnLst>
              <a:rect l="0" t="0" r="r" b="b"/>
              <a:pathLst>
                <a:path w="19" h="34">
                  <a:moveTo>
                    <a:pt x="17" y="33"/>
                  </a:moveTo>
                  <a:lnTo>
                    <a:pt x="11" y="33"/>
                  </a:lnTo>
                  <a:lnTo>
                    <a:pt x="5" y="31"/>
                  </a:lnTo>
                  <a:lnTo>
                    <a:pt x="3" y="29"/>
                  </a:lnTo>
                  <a:lnTo>
                    <a:pt x="1" y="26"/>
                  </a:lnTo>
                  <a:lnTo>
                    <a:pt x="0" y="23"/>
                  </a:lnTo>
                  <a:lnTo>
                    <a:pt x="0" y="20"/>
                  </a:lnTo>
                  <a:lnTo>
                    <a:pt x="1" y="18"/>
                  </a:lnTo>
                  <a:lnTo>
                    <a:pt x="1" y="15"/>
                  </a:lnTo>
                  <a:lnTo>
                    <a:pt x="3" y="9"/>
                  </a:lnTo>
                  <a:lnTo>
                    <a:pt x="3" y="0"/>
                  </a:lnTo>
                  <a:lnTo>
                    <a:pt x="5" y="1"/>
                  </a:lnTo>
                  <a:lnTo>
                    <a:pt x="6" y="7"/>
                  </a:lnTo>
                  <a:lnTo>
                    <a:pt x="5" y="10"/>
                  </a:lnTo>
                  <a:lnTo>
                    <a:pt x="6" y="14"/>
                  </a:lnTo>
                  <a:lnTo>
                    <a:pt x="5" y="16"/>
                  </a:lnTo>
                  <a:lnTo>
                    <a:pt x="8" y="17"/>
                  </a:lnTo>
                  <a:lnTo>
                    <a:pt x="9" y="20"/>
                  </a:lnTo>
                  <a:lnTo>
                    <a:pt x="7" y="23"/>
                  </a:lnTo>
                  <a:lnTo>
                    <a:pt x="8" y="25"/>
                  </a:lnTo>
                  <a:lnTo>
                    <a:pt x="11" y="28"/>
                  </a:lnTo>
                  <a:lnTo>
                    <a:pt x="13" y="29"/>
                  </a:lnTo>
                  <a:lnTo>
                    <a:pt x="18" y="32"/>
                  </a:lnTo>
                  <a:lnTo>
                    <a:pt x="17" y="3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8" name="Freeform 19"/>
            <p:cNvSpPr>
              <a:spLocks/>
            </p:cNvSpPr>
            <p:nvPr/>
          </p:nvSpPr>
          <p:spPr bwMode="auto">
            <a:xfrm>
              <a:off x="3222826" y="5131770"/>
              <a:ext cx="11091" cy="7412"/>
            </a:xfrm>
            <a:custGeom>
              <a:avLst/>
              <a:gdLst/>
              <a:ahLst/>
              <a:cxnLst>
                <a:cxn ang="0">
                  <a:pos x="11" y="10"/>
                </a:cxn>
                <a:cxn ang="0">
                  <a:pos x="8" y="8"/>
                </a:cxn>
                <a:cxn ang="0">
                  <a:pos x="7" y="7"/>
                </a:cxn>
                <a:cxn ang="0">
                  <a:pos x="3" y="6"/>
                </a:cxn>
                <a:cxn ang="0">
                  <a:pos x="1" y="6"/>
                </a:cxn>
                <a:cxn ang="0">
                  <a:pos x="0" y="3"/>
                </a:cxn>
                <a:cxn ang="0">
                  <a:pos x="2" y="1"/>
                </a:cxn>
                <a:cxn ang="0">
                  <a:pos x="4" y="0"/>
                </a:cxn>
                <a:cxn ang="0">
                  <a:pos x="6" y="0"/>
                </a:cxn>
                <a:cxn ang="0">
                  <a:pos x="8" y="2"/>
                </a:cxn>
                <a:cxn ang="0">
                  <a:pos x="11" y="3"/>
                </a:cxn>
                <a:cxn ang="0">
                  <a:pos x="12" y="5"/>
                </a:cxn>
                <a:cxn ang="0">
                  <a:pos x="12" y="10"/>
                </a:cxn>
                <a:cxn ang="0">
                  <a:pos x="11" y="10"/>
                </a:cxn>
              </a:cxnLst>
              <a:rect l="0" t="0" r="r" b="b"/>
              <a:pathLst>
                <a:path w="13" h="11">
                  <a:moveTo>
                    <a:pt x="11" y="10"/>
                  </a:moveTo>
                  <a:lnTo>
                    <a:pt x="8" y="8"/>
                  </a:lnTo>
                  <a:lnTo>
                    <a:pt x="7" y="7"/>
                  </a:lnTo>
                  <a:lnTo>
                    <a:pt x="3" y="6"/>
                  </a:lnTo>
                  <a:lnTo>
                    <a:pt x="1" y="6"/>
                  </a:lnTo>
                  <a:lnTo>
                    <a:pt x="0" y="3"/>
                  </a:lnTo>
                  <a:lnTo>
                    <a:pt x="2" y="1"/>
                  </a:lnTo>
                  <a:lnTo>
                    <a:pt x="4" y="0"/>
                  </a:lnTo>
                  <a:lnTo>
                    <a:pt x="6" y="0"/>
                  </a:lnTo>
                  <a:lnTo>
                    <a:pt x="8" y="2"/>
                  </a:lnTo>
                  <a:lnTo>
                    <a:pt x="11" y="3"/>
                  </a:lnTo>
                  <a:lnTo>
                    <a:pt x="12" y="5"/>
                  </a:lnTo>
                  <a:lnTo>
                    <a:pt x="12" y="10"/>
                  </a:lnTo>
                  <a:lnTo>
                    <a:pt x="11" y="1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89" name="Freeform 20"/>
            <p:cNvSpPr>
              <a:spLocks/>
            </p:cNvSpPr>
            <p:nvPr/>
          </p:nvSpPr>
          <p:spPr bwMode="auto">
            <a:xfrm>
              <a:off x="3212968" y="5133888"/>
              <a:ext cx="20949" cy="16941"/>
            </a:xfrm>
            <a:custGeom>
              <a:avLst/>
              <a:gdLst/>
              <a:ahLst/>
              <a:cxnLst>
                <a:cxn ang="0">
                  <a:pos x="22" y="22"/>
                </a:cxn>
                <a:cxn ang="0">
                  <a:pos x="20" y="22"/>
                </a:cxn>
                <a:cxn ang="0">
                  <a:pos x="18" y="19"/>
                </a:cxn>
                <a:cxn ang="0">
                  <a:pos x="15" y="18"/>
                </a:cxn>
                <a:cxn ang="0">
                  <a:pos x="12" y="16"/>
                </a:cxn>
                <a:cxn ang="0">
                  <a:pos x="9" y="14"/>
                </a:cxn>
                <a:cxn ang="0">
                  <a:pos x="7" y="13"/>
                </a:cxn>
                <a:cxn ang="0">
                  <a:pos x="2" y="11"/>
                </a:cxn>
                <a:cxn ang="0">
                  <a:pos x="0" y="4"/>
                </a:cxn>
                <a:cxn ang="0">
                  <a:pos x="1" y="2"/>
                </a:cxn>
                <a:cxn ang="0">
                  <a:pos x="2" y="1"/>
                </a:cxn>
                <a:cxn ang="0">
                  <a:pos x="5" y="0"/>
                </a:cxn>
                <a:cxn ang="0">
                  <a:pos x="7" y="1"/>
                </a:cxn>
                <a:cxn ang="0">
                  <a:pos x="13" y="7"/>
                </a:cxn>
                <a:cxn ang="0">
                  <a:pos x="16" y="8"/>
                </a:cxn>
                <a:cxn ang="0">
                  <a:pos x="18" y="10"/>
                </a:cxn>
                <a:cxn ang="0">
                  <a:pos x="21" y="14"/>
                </a:cxn>
                <a:cxn ang="0">
                  <a:pos x="23" y="22"/>
                </a:cxn>
                <a:cxn ang="0">
                  <a:pos x="22" y="22"/>
                </a:cxn>
              </a:cxnLst>
              <a:rect l="0" t="0" r="r" b="b"/>
              <a:pathLst>
                <a:path w="24" h="23">
                  <a:moveTo>
                    <a:pt x="22" y="22"/>
                  </a:moveTo>
                  <a:lnTo>
                    <a:pt x="20" y="22"/>
                  </a:lnTo>
                  <a:lnTo>
                    <a:pt x="18" y="19"/>
                  </a:lnTo>
                  <a:lnTo>
                    <a:pt x="15" y="18"/>
                  </a:lnTo>
                  <a:lnTo>
                    <a:pt x="12" y="16"/>
                  </a:lnTo>
                  <a:lnTo>
                    <a:pt x="9" y="14"/>
                  </a:lnTo>
                  <a:lnTo>
                    <a:pt x="7" y="13"/>
                  </a:lnTo>
                  <a:lnTo>
                    <a:pt x="2" y="11"/>
                  </a:lnTo>
                  <a:lnTo>
                    <a:pt x="0" y="4"/>
                  </a:lnTo>
                  <a:lnTo>
                    <a:pt x="1" y="2"/>
                  </a:lnTo>
                  <a:lnTo>
                    <a:pt x="2" y="1"/>
                  </a:lnTo>
                  <a:lnTo>
                    <a:pt x="5" y="0"/>
                  </a:lnTo>
                  <a:lnTo>
                    <a:pt x="7" y="1"/>
                  </a:lnTo>
                  <a:lnTo>
                    <a:pt x="13" y="7"/>
                  </a:lnTo>
                  <a:lnTo>
                    <a:pt x="16" y="8"/>
                  </a:lnTo>
                  <a:lnTo>
                    <a:pt x="18" y="10"/>
                  </a:lnTo>
                  <a:lnTo>
                    <a:pt x="21" y="14"/>
                  </a:lnTo>
                  <a:lnTo>
                    <a:pt x="23" y="22"/>
                  </a:lnTo>
                  <a:lnTo>
                    <a:pt x="22" y="2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0" name="Freeform 21"/>
            <p:cNvSpPr>
              <a:spLocks/>
            </p:cNvSpPr>
            <p:nvPr/>
          </p:nvSpPr>
          <p:spPr bwMode="auto">
            <a:xfrm>
              <a:off x="3233917" y="5151888"/>
              <a:ext cx="9858" cy="9529"/>
            </a:xfrm>
            <a:custGeom>
              <a:avLst/>
              <a:gdLst/>
              <a:ahLst/>
              <a:cxnLst>
                <a:cxn ang="0">
                  <a:pos x="11" y="12"/>
                </a:cxn>
                <a:cxn ang="0">
                  <a:pos x="6" y="12"/>
                </a:cxn>
                <a:cxn ang="0">
                  <a:pos x="2" y="9"/>
                </a:cxn>
                <a:cxn ang="0">
                  <a:pos x="0" y="8"/>
                </a:cxn>
                <a:cxn ang="0">
                  <a:pos x="0" y="5"/>
                </a:cxn>
                <a:cxn ang="0">
                  <a:pos x="0" y="2"/>
                </a:cxn>
                <a:cxn ang="0">
                  <a:pos x="2" y="0"/>
                </a:cxn>
                <a:cxn ang="0">
                  <a:pos x="4" y="0"/>
                </a:cxn>
                <a:cxn ang="0">
                  <a:pos x="8" y="2"/>
                </a:cxn>
                <a:cxn ang="0">
                  <a:pos x="8" y="5"/>
                </a:cxn>
                <a:cxn ang="0">
                  <a:pos x="8" y="6"/>
                </a:cxn>
                <a:cxn ang="0">
                  <a:pos x="11" y="12"/>
                </a:cxn>
              </a:cxnLst>
              <a:rect l="0" t="0" r="r" b="b"/>
              <a:pathLst>
                <a:path w="12" h="13">
                  <a:moveTo>
                    <a:pt x="11" y="12"/>
                  </a:moveTo>
                  <a:lnTo>
                    <a:pt x="6" y="12"/>
                  </a:lnTo>
                  <a:lnTo>
                    <a:pt x="2" y="9"/>
                  </a:lnTo>
                  <a:lnTo>
                    <a:pt x="0" y="8"/>
                  </a:lnTo>
                  <a:lnTo>
                    <a:pt x="0" y="5"/>
                  </a:lnTo>
                  <a:lnTo>
                    <a:pt x="0" y="2"/>
                  </a:lnTo>
                  <a:lnTo>
                    <a:pt x="2" y="0"/>
                  </a:lnTo>
                  <a:lnTo>
                    <a:pt x="4" y="0"/>
                  </a:lnTo>
                  <a:lnTo>
                    <a:pt x="8" y="2"/>
                  </a:lnTo>
                  <a:lnTo>
                    <a:pt x="8" y="5"/>
                  </a:lnTo>
                  <a:lnTo>
                    <a:pt x="8" y="6"/>
                  </a:lnTo>
                  <a:lnTo>
                    <a:pt x="11" y="1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1" name="Line 22"/>
            <p:cNvSpPr>
              <a:spLocks noChangeShapeType="1"/>
            </p:cNvSpPr>
            <p:nvPr/>
          </p:nvSpPr>
          <p:spPr bwMode="auto">
            <a:xfrm>
              <a:off x="5466862" y="5363651"/>
              <a:ext cx="1232" cy="0"/>
            </a:xfrm>
            <a:prstGeom prst="line">
              <a:avLst/>
            </a:prstGeom>
            <a:solidFill>
              <a:schemeClr val="accent3">
                <a:lumMod val="85000"/>
              </a:schemeClr>
            </a:solidFill>
            <a:ln w="0">
              <a:solidFill>
                <a:schemeClr val="bg2"/>
              </a:solidFill>
              <a:round/>
              <a:headEnd/>
              <a:tailEnd/>
            </a:ln>
            <a:effectLst/>
          </p:spPr>
          <p:txBody>
            <a:bodyPr wrap="none" anchor="ctr"/>
            <a:lstStyle/>
            <a:p>
              <a:endParaRPr lang="es-MX"/>
            </a:p>
          </p:txBody>
        </p:sp>
        <p:sp>
          <p:nvSpPr>
            <p:cNvPr id="92" name="Freeform 23"/>
            <p:cNvSpPr>
              <a:spLocks/>
            </p:cNvSpPr>
            <p:nvPr/>
          </p:nvSpPr>
          <p:spPr bwMode="auto">
            <a:xfrm>
              <a:off x="3822961" y="5361533"/>
              <a:ext cx="25879" cy="12706"/>
            </a:xfrm>
            <a:custGeom>
              <a:avLst/>
              <a:gdLst/>
              <a:ahLst/>
              <a:cxnLst>
                <a:cxn ang="0">
                  <a:pos x="28" y="17"/>
                </a:cxn>
                <a:cxn ang="0">
                  <a:pos x="19" y="12"/>
                </a:cxn>
                <a:cxn ang="0">
                  <a:pos x="17" y="10"/>
                </a:cxn>
                <a:cxn ang="0">
                  <a:pos x="11" y="7"/>
                </a:cxn>
                <a:cxn ang="0">
                  <a:pos x="3" y="3"/>
                </a:cxn>
                <a:cxn ang="0">
                  <a:pos x="0" y="3"/>
                </a:cxn>
                <a:cxn ang="0">
                  <a:pos x="2" y="0"/>
                </a:cxn>
                <a:cxn ang="0">
                  <a:pos x="5" y="0"/>
                </a:cxn>
                <a:cxn ang="0">
                  <a:pos x="11" y="3"/>
                </a:cxn>
                <a:cxn ang="0">
                  <a:pos x="16" y="3"/>
                </a:cxn>
                <a:cxn ang="0">
                  <a:pos x="18" y="4"/>
                </a:cxn>
                <a:cxn ang="0">
                  <a:pos x="19" y="7"/>
                </a:cxn>
                <a:cxn ang="0">
                  <a:pos x="21" y="9"/>
                </a:cxn>
                <a:cxn ang="0">
                  <a:pos x="23" y="7"/>
                </a:cxn>
                <a:cxn ang="0">
                  <a:pos x="26" y="7"/>
                </a:cxn>
                <a:cxn ang="0">
                  <a:pos x="29" y="10"/>
                </a:cxn>
                <a:cxn ang="0">
                  <a:pos x="30" y="13"/>
                </a:cxn>
                <a:cxn ang="0">
                  <a:pos x="28" y="17"/>
                </a:cxn>
              </a:cxnLst>
              <a:rect l="0" t="0" r="r" b="b"/>
              <a:pathLst>
                <a:path w="31" h="18">
                  <a:moveTo>
                    <a:pt x="28" y="17"/>
                  </a:moveTo>
                  <a:lnTo>
                    <a:pt x="19" y="12"/>
                  </a:lnTo>
                  <a:lnTo>
                    <a:pt x="17" y="10"/>
                  </a:lnTo>
                  <a:lnTo>
                    <a:pt x="11" y="7"/>
                  </a:lnTo>
                  <a:lnTo>
                    <a:pt x="3" y="3"/>
                  </a:lnTo>
                  <a:lnTo>
                    <a:pt x="0" y="3"/>
                  </a:lnTo>
                  <a:lnTo>
                    <a:pt x="2" y="0"/>
                  </a:lnTo>
                  <a:lnTo>
                    <a:pt x="5" y="0"/>
                  </a:lnTo>
                  <a:lnTo>
                    <a:pt x="11" y="3"/>
                  </a:lnTo>
                  <a:lnTo>
                    <a:pt x="16" y="3"/>
                  </a:lnTo>
                  <a:lnTo>
                    <a:pt x="18" y="4"/>
                  </a:lnTo>
                  <a:lnTo>
                    <a:pt x="19" y="7"/>
                  </a:lnTo>
                  <a:lnTo>
                    <a:pt x="21" y="9"/>
                  </a:lnTo>
                  <a:lnTo>
                    <a:pt x="23" y="7"/>
                  </a:lnTo>
                  <a:lnTo>
                    <a:pt x="26" y="7"/>
                  </a:lnTo>
                  <a:lnTo>
                    <a:pt x="29" y="10"/>
                  </a:lnTo>
                  <a:lnTo>
                    <a:pt x="30" y="13"/>
                  </a:lnTo>
                  <a:lnTo>
                    <a:pt x="28" y="1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3" name="Line 24"/>
            <p:cNvSpPr>
              <a:spLocks noChangeShapeType="1"/>
            </p:cNvSpPr>
            <p:nvPr/>
          </p:nvSpPr>
          <p:spPr bwMode="auto">
            <a:xfrm flipH="1">
              <a:off x="5459469" y="5380592"/>
              <a:ext cx="1232" cy="0"/>
            </a:xfrm>
            <a:prstGeom prst="line">
              <a:avLst/>
            </a:prstGeom>
            <a:solidFill>
              <a:schemeClr val="accent3">
                <a:lumMod val="85000"/>
              </a:schemeClr>
            </a:solidFill>
            <a:ln w="0">
              <a:solidFill>
                <a:schemeClr val="bg2"/>
              </a:solidFill>
              <a:round/>
              <a:headEnd/>
              <a:tailEnd/>
            </a:ln>
            <a:effectLst/>
          </p:spPr>
          <p:txBody>
            <a:bodyPr wrap="none" anchor="ctr"/>
            <a:lstStyle/>
            <a:p>
              <a:endParaRPr lang="es-MX"/>
            </a:p>
          </p:txBody>
        </p:sp>
        <p:sp>
          <p:nvSpPr>
            <p:cNvPr id="94" name="Freeform 25"/>
            <p:cNvSpPr>
              <a:spLocks/>
            </p:cNvSpPr>
            <p:nvPr/>
          </p:nvSpPr>
          <p:spPr bwMode="auto">
            <a:xfrm>
              <a:off x="3919081" y="5418709"/>
              <a:ext cx="23414" cy="34941"/>
            </a:xfrm>
            <a:custGeom>
              <a:avLst/>
              <a:gdLst/>
              <a:ahLst/>
              <a:cxnLst>
                <a:cxn ang="0">
                  <a:pos x="24" y="48"/>
                </a:cxn>
                <a:cxn ang="0">
                  <a:pos x="20" y="46"/>
                </a:cxn>
                <a:cxn ang="0">
                  <a:pos x="19" y="44"/>
                </a:cxn>
                <a:cxn ang="0">
                  <a:pos x="19" y="37"/>
                </a:cxn>
                <a:cxn ang="0">
                  <a:pos x="18" y="34"/>
                </a:cxn>
                <a:cxn ang="0">
                  <a:pos x="16" y="31"/>
                </a:cxn>
                <a:cxn ang="0">
                  <a:pos x="14" y="30"/>
                </a:cxn>
                <a:cxn ang="0">
                  <a:pos x="14" y="28"/>
                </a:cxn>
                <a:cxn ang="0">
                  <a:pos x="14" y="26"/>
                </a:cxn>
                <a:cxn ang="0">
                  <a:pos x="14" y="23"/>
                </a:cxn>
                <a:cxn ang="0">
                  <a:pos x="12" y="22"/>
                </a:cxn>
                <a:cxn ang="0">
                  <a:pos x="9" y="20"/>
                </a:cxn>
                <a:cxn ang="0">
                  <a:pos x="8" y="18"/>
                </a:cxn>
                <a:cxn ang="0">
                  <a:pos x="6" y="17"/>
                </a:cxn>
                <a:cxn ang="0">
                  <a:pos x="5" y="16"/>
                </a:cxn>
                <a:cxn ang="0">
                  <a:pos x="4" y="15"/>
                </a:cxn>
                <a:cxn ang="0">
                  <a:pos x="4" y="5"/>
                </a:cxn>
                <a:cxn ang="0">
                  <a:pos x="2" y="4"/>
                </a:cxn>
                <a:cxn ang="0">
                  <a:pos x="0" y="2"/>
                </a:cxn>
                <a:cxn ang="0">
                  <a:pos x="2" y="0"/>
                </a:cxn>
                <a:cxn ang="0">
                  <a:pos x="6" y="2"/>
                </a:cxn>
                <a:cxn ang="0">
                  <a:pos x="9" y="5"/>
                </a:cxn>
                <a:cxn ang="0">
                  <a:pos x="12" y="6"/>
                </a:cxn>
                <a:cxn ang="0">
                  <a:pos x="14" y="8"/>
                </a:cxn>
                <a:cxn ang="0">
                  <a:pos x="17" y="10"/>
                </a:cxn>
                <a:cxn ang="0">
                  <a:pos x="20" y="12"/>
                </a:cxn>
                <a:cxn ang="0">
                  <a:pos x="22" y="14"/>
                </a:cxn>
                <a:cxn ang="0">
                  <a:pos x="24" y="16"/>
                </a:cxn>
                <a:cxn ang="0">
                  <a:pos x="24" y="23"/>
                </a:cxn>
                <a:cxn ang="0">
                  <a:pos x="24" y="25"/>
                </a:cxn>
                <a:cxn ang="0">
                  <a:pos x="27" y="28"/>
                </a:cxn>
                <a:cxn ang="0">
                  <a:pos x="28" y="31"/>
                </a:cxn>
                <a:cxn ang="0">
                  <a:pos x="28" y="44"/>
                </a:cxn>
                <a:cxn ang="0">
                  <a:pos x="24" y="48"/>
                </a:cxn>
              </a:cxnLst>
              <a:rect l="0" t="0" r="r" b="b"/>
              <a:pathLst>
                <a:path w="29" h="49">
                  <a:moveTo>
                    <a:pt x="24" y="48"/>
                  </a:moveTo>
                  <a:lnTo>
                    <a:pt x="20" y="46"/>
                  </a:lnTo>
                  <a:lnTo>
                    <a:pt x="19" y="44"/>
                  </a:lnTo>
                  <a:lnTo>
                    <a:pt x="19" y="37"/>
                  </a:lnTo>
                  <a:lnTo>
                    <a:pt x="18" y="34"/>
                  </a:lnTo>
                  <a:lnTo>
                    <a:pt x="16" y="31"/>
                  </a:lnTo>
                  <a:lnTo>
                    <a:pt x="14" y="30"/>
                  </a:lnTo>
                  <a:lnTo>
                    <a:pt x="14" y="28"/>
                  </a:lnTo>
                  <a:lnTo>
                    <a:pt x="14" y="26"/>
                  </a:lnTo>
                  <a:lnTo>
                    <a:pt x="14" y="23"/>
                  </a:lnTo>
                  <a:lnTo>
                    <a:pt x="12" y="22"/>
                  </a:lnTo>
                  <a:lnTo>
                    <a:pt x="9" y="20"/>
                  </a:lnTo>
                  <a:lnTo>
                    <a:pt x="8" y="18"/>
                  </a:lnTo>
                  <a:lnTo>
                    <a:pt x="6" y="17"/>
                  </a:lnTo>
                  <a:lnTo>
                    <a:pt x="5" y="16"/>
                  </a:lnTo>
                  <a:lnTo>
                    <a:pt x="4" y="15"/>
                  </a:lnTo>
                  <a:lnTo>
                    <a:pt x="4" y="5"/>
                  </a:lnTo>
                  <a:lnTo>
                    <a:pt x="2" y="4"/>
                  </a:lnTo>
                  <a:lnTo>
                    <a:pt x="0" y="2"/>
                  </a:lnTo>
                  <a:lnTo>
                    <a:pt x="2" y="0"/>
                  </a:lnTo>
                  <a:lnTo>
                    <a:pt x="6" y="2"/>
                  </a:lnTo>
                  <a:lnTo>
                    <a:pt x="9" y="5"/>
                  </a:lnTo>
                  <a:lnTo>
                    <a:pt x="12" y="6"/>
                  </a:lnTo>
                  <a:lnTo>
                    <a:pt x="14" y="8"/>
                  </a:lnTo>
                  <a:lnTo>
                    <a:pt x="17" y="10"/>
                  </a:lnTo>
                  <a:lnTo>
                    <a:pt x="20" y="12"/>
                  </a:lnTo>
                  <a:lnTo>
                    <a:pt x="22" y="14"/>
                  </a:lnTo>
                  <a:lnTo>
                    <a:pt x="24" y="16"/>
                  </a:lnTo>
                  <a:lnTo>
                    <a:pt x="24" y="23"/>
                  </a:lnTo>
                  <a:lnTo>
                    <a:pt x="24" y="25"/>
                  </a:lnTo>
                  <a:lnTo>
                    <a:pt x="27" y="28"/>
                  </a:lnTo>
                  <a:lnTo>
                    <a:pt x="28" y="31"/>
                  </a:lnTo>
                  <a:lnTo>
                    <a:pt x="28" y="44"/>
                  </a:lnTo>
                  <a:lnTo>
                    <a:pt x="24" y="4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5" name="Freeform 26"/>
            <p:cNvSpPr>
              <a:spLocks/>
            </p:cNvSpPr>
            <p:nvPr/>
          </p:nvSpPr>
          <p:spPr bwMode="auto">
            <a:xfrm>
              <a:off x="3896900" y="5412356"/>
              <a:ext cx="33272" cy="44470"/>
            </a:xfrm>
            <a:custGeom>
              <a:avLst/>
              <a:gdLst/>
              <a:ahLst/>
              <a:cxnLst>
                <a:cxn ang="0">
                  <a:pos x="40" y="63"/>
                </a:cxn>
                <a:cxn ang="0">
                  <a:pos x="39" y="61"/>
                </a:cxn>
                <a:cxn ang="0">
                  <a:pos x="33" y="57"/>
                </a:cxn>
                <a:cxn ang="0">
                  <a:pos x="31" y="56"/>
                </a:cxn>
                <a:cxn ang="0">
                  <a:pos x="28" y="54"/>
                </a:cxn>
                <a:cxn ang="0">
                  <a:pos x="24" y="47"/>
                </a:cxn>
                <a:cxn ang="0">
                  <a:pos x="23" y="45"/>
                </a:cxn>
                <a:cxn ang="0">
                  <a:pos x="23" y="42"/>
                </a:cxn>
                <a:cxn ang="0">
                  <a:pos x="19" y="34"/>
                </a:cxn>
                <a:cxn ang="0">
                  <a:pos x="19" y="30"/>
                </a:cxn>
                <a:cxn ang="0">
                  <a:pos x="18" y="28"/>
                </a:cxn>
                <a:cxn ang="0">
                  <a:pos x="16" y="26"/>
                </a:cxn>
                <a:cxn ang="0">
                  <a:pos x="12" y="24"/>
                </a:cxn>
                <a:cxn ang="0">
                  <a:pos x="11" y="22"/>
                </a:cxn>
                <a:cxn ang="0">
                  <a:pos x="10" y="20"/>
                </a:cxn>
                <a:cxn ang="0">
                  <a:pos x="8" y="14"/>
                </a:cxn>
                <a:cxn ang="0">
                  <a:pos x="7" y="12"/>
                </a:cxn>
                <a:cxn ang="0">
                  <a:pos x="7" y="10"/>
                </a:cxn>
                <a:cxn ang="0">
                  <a:pos x="2" y="8"/>
                </a:cxn>
                <a:cxn ang="0">
                  <a:pos x="0" y="5"/>
                </a:cxn>
                <a:cxn ang="0">
                  <a:pos x="0" y="2"/>
                </a:cxn>
                <a:cxn ang="0">
                  <a:pos x="1" y="1"/>
                </a:cxn>
                <a:cxn ang="0">
                  <a:pos x="4" y="0"/>
                </a:cxn>
                <a:cxn ang="0">
                  <a:pos x="6" y="1"/>
                </a:cxn>
                <a:cxn ang="0">
                  <a:pos x="7" y="2"/>
                </a:cxn>
                <a:cxn ang="0">
                  <a:pos x="9" y="5"/>
                </a:cxn>
                <a:cxn ang="0">
                  <a:pos x="11" y="5"/>
                </a:cxn>
                <a:cxn ang="0">
                  <a:pos x="12" y="10"/>
                </a:cxn>
                <a:cxn ang="0">
                  <a:pos x="14" y="13"/>
                </a:cxn>
                <a:cxn ang="0">
                  <a:pos x="15" y="16"/>
                </a:cxn>
                <a:cxn ang="0">
                  <a:pos x="18" y="19"/>
                </a:cxn>
                <a:cxn ang="0">
                  <a:pos x="20" y="20"/>
                </a:cxn>
                <a:cxn ang="0">
                  <a:pos x="22" y="23"/>
                </a:cxn>
                <a:cxn ang="0">
                  <a:pos x="23" y="25"/>
                </a:cxn>
                <a:cxn ang="0">
                  <a:pos x="24" y="30"/>
                </a:cxn>
                <a:cxn ang="0">
                  <a:pos x="26" y="32"/>
                </a:cxn>
                <a:cxn ang="0">
                  <a:pos x="30" y="38"/>
                </a:cxn>
                <a:cxn ang="0">
                  <a:pos x="33" y="40"/>
                </a:cxn>
                <a:cxn ang="0">
                  <a:pos x="32" y="42"/>
                </a:cxn>
                <a:cxn ang="0">
                  <a:pos x="32" y="45"/>
                </a:cxn>
                <a:cxn ang="0">
                  <a:pos x="33" y="48"/>
                </a:cxn>
                <a:cxn ang="0">
                  <a:pos x="33" y="50"/>
                </a:cxn>
                <a:cxn ang="0">
                  <a:pos x="34" y="51"/>
                </a:cxn>
                <a:cxn ang="0">
                  <a:pos x="39" y="58"/>
                </a:cxn>
                <a:cxn ang="0">
                  <a:pos x="40" y="63"/>
                </a:cxn>
              </a:cxnLst>
              <a:rect l="0" t="0" r="r" b="b"/>
              <a:pathLst>
                <a:path w="41" h="64">
                  <a:moveTo>
                    <a:pt x="40" y="63"/>
                  </a:moveTo>
                  <a:lnTo>
                    <a:pt x="39" y="61"/>
                  </a:lnTo>
                  <a:lnTo>
                    <a:pt x="33" y="57"/>
                  </a:lnTo>
                  <a:lnTo>
                    <a:pt x="31" y="56"/>
                  </a:lnTo>
                  <a:lnTo>
                    <a:pt x="28" y="54"/>
                  </a:lnTo>
                  <a:lnTo>
                    <a:pt x="24" y="47"/>
                  </a:lnTo>
                  <a:lnTo>
                    <a:pt x="23" y="45"/>
                  </a:lnTo>
                  <a:lnTo>
                    <a:pt x="23" y="42"/>
                  </a:lnTo>
                  <a:lnTo>
                    <a:pt x="19" y="34"/>
                  </a:lnTo>
                  <a:lnTo>
                    <a:pt x="19" y="30"/>
                  </a:lnTo>
                  <a:lnTo>
                    <a:pt x="18" y="28"/>
                  </a:lnTo>
                  <a:lnTo>
                    <a:pt x="16" y="26"/>
                  </a:lnTo>
                  <a:lnTo>
                    <a:pt x="12" y="24"/>
                  </a:lnTo>
                  <a:lnTo>
                    <a:pt x="11" y="22"/>
                  </a:lnTo>
                  <a:lnTo>
                    <a:pt x="10" y="20"/>
                  </a:lnTo>
                  <a:lnTo>
                    <a:pt x="8" y="14"/>
                  </a:lnTo>
                  <a:lnTo>
                    <a:pt x="7" y="12"/>
                  </a:lnTo>
                  <a:lnTo>
                    <a:pt x="7" y="10"/>
                  </a:lnTo>
                  <a:lnTo>
                    <a:pt x="2" y="8"/>
                  </a:lnTo>
                  <a:lnTo>
                    <a:pt x="0" y="5"/>
                  </a:lnTo>
                  <a:lnTo>
                    <a:pt x="0" y="2"/>
                  </a:lnTo>
                  <a:lnTo>
                    <a:pt x="1" y="1"/>
                  </a:lnTo>
                  <a:lnTo>
                    <a:pt x="4" y="0"/>
                  </a:lnTo>
                  <a:lnTo>
                    <a:pt x="6" y="1"/>
                  </a:lnTo>
                  <a:lnTo>
                    <a:pt x="7" y="2"/>
                  </a:lnTo>
                  <a:lnTo>
                    <a:pt x="9" y="5"/>
                  </a:lnTo>
                  <a:lnTo>
                    <a:pt x="11" y="5"/>
                  </a:lnTo>
                  <a:lnTo>
                    <a:pt x="12" y="10"/>
                  </a:lnTo>
                  <a:lnTo>
                    <a:pt x="14" y="13"/>
                  </a:lnTo>
                  <a:lnTo>
                    <a:pt x="15" y="16"/>
                  </a:lnTo>
                  <a:lnTo>
                    <a:pt x="18" y="19"/>
                  </a:lnTo>
                  <a:lnTo>
                    <a:pt x="20" y="20"/>
                  </a:lnTo>
                  <a:lnTo>
                    <a:pt x="22" y="23"/>
                  </a:lnTo>
                  <a:lnTo>
                    <a:pt x="23" y="25"/>
                  </a:lnTo>
                  <a:lnTo>
                    <a:pt x="24" y="30"/>
                  </a:lnTo>
                  <a:lnTo>
                    <a:pt x="26" y="32"/>
                  </a:lnTo>
                  <a:lnTo>
                    <a:pt x="30" y="38"/>
                  </a:lnTo>
                  <a:lnTo>
                    <a:pt x="33" y="40"/>
                  </a:lnTo>
                  <a:lnTo>
                    <a:pt x="32" y="42"/>
                  </a:lnTo>
                  <a:lnTo>
                    <a:pt x="32" y="45"/>
                  </a:lnTo>
                  <a:lnTo>
                    <a:pt x="33" y="48"/>
                  </a:lnTo>
                  <a:lnTo>
                    <a:pt x="33" y="50"/>
                  </a:lnTo>
                  <a:lnTo>
                    <a:pt x="34" y="51"/>
                  </a:lnTo>
                  <a:lnTo>
                    <a:pt x="39" y="58"/>
                  </a:lnTo>
                  <a:lnTo>
                    <a:pt x="40" y="6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6" name="Freeform 27"/>
            <p:cNvSpPr>
              <a:spLocks/>
            </p:cNvSpPr>
            <p:nvPr/>
          </p:nvSpPr>
          <p:spPr bwMode="auto">
            <a:xfrm>
              <a:off x="5436055" y="5431415"/>
              <a:ext cx="13555" cy="60352"/>
            </a:xfrm>
            <a:custGeom>
              <a:avLst/>
              <a:gdLst/>
              <a:ahLst/>
              <a:cxnLst>
                <a:cxn ang="0">
                  <a:pos x="16" y="2"/>
                </a:cxn>
                <a:cxn ang="0">
                  <a:pos x="16" y="10"/>
                </a:cxn>
                <a:cxn ang="0">
                  <a:pos x="12" y="25"/>
                </a:cxn>
                <a:cxn ang="0">
                  <a:pos x="6" y="68"/>
                </a:cxn>
                <a:cxn ang="0">
                  <a:pos x="6" y="73"/>
                </a:cxn>
                <a:cxn ang="0">
                  <a:pos x="5" y="80"/>
                </a:cxn>
                <a:cxn ang="0">
                  <a:pos x="6" y="82"/>
                </a:cxn>
                <a:cxn ang="0">
                  <a:pos x="5" y="86"/>
                </a:cxn>
                <a:cxn ang="0">
                  <a:pos x="2" y="86"/>
                </a:cxn>
                <a:cxn ang="0">
                  <a:pos x="0" y="85"/>
                </a:cxn>
                <a:cxn ang="0">
                  <a:pos x="2" y="79"/>
                </a:cxn>
                <a:cxn ang="0">
                  <a:pos x="0" y="78"/>
                </a:cxn>
                <a:cxn ang="0">
                  <a:pos x="3" y="65"/>
                </a:cxn>
                <a:cxn ang="0">
                  <a:pos x="5" y="39"/>
                </a:cxn>
                <a:cxn ang="0">
                  <a:pos x="7" y="33"/>
                </a:cxn>
                <a:cxn ang="0">
                  <a:pos x="7" y="26"/>
                </a:cxn>
                <a:cxn ang="0">
                  <a:pos x="10" y="18"/>
                </a:cxn>
                <a:cxn ang="0">
                  <a:pos x="10" y="12"/>
                </a:cxn>
                <a:cxn ang="0">
                  <a:pos x="11" y="10"/>
                </a:cxn>
                <a:cxn ang="0">
                  <a:pos x="11" y="6"/>
                </a:cxn>
                <a:cxn ang="0">
                  <a:pos x="13" y="0"/>
                </a:cxn>
                <a:cxn ang="0">
                  <a:pos x="16" y="2"/>
                </a:cxn>
              </a:cxnLst>
              <a:rect l="0" t="0" r="r" b="b"/>
              <a:pathLst>
                <a:path w="17" h="87">
                  <a:moveTo>
                    <a:pt x="16" y="2"/>
                  </a:moveTo>
                  <a:lnTo>
                    <a:pt x="16" y="10"/>
                  </a:lnTo>
                  <a:lnTo>
                    <a:pt x="12" y="25"/>
                  </a:lnTo>
                  <a:lnTo>
                    <a:pt x="6" y="68"/>
                  </a:lnTo>
                  <a:lnTo>
                    <a:pt x="6" y="73"/>
                  </a:lnTo>
                  <a:lnTo>
                    <a:pt x="5" y="80"/>
                  </a:lnTo>
                  <a:lnTo>
                    <a:pt x="6" y="82"/>
                  </a:lnTo>
                  <a:lnTo>
                    <a:pt x="5" y="86"/>
                  </a:lnTo>
                  <a:lnTo>
                    <a:pt x="2" y="86"/>
                  </a:lnTo>
                  <a:lnTo>
                    <a:pt x="0" y="85"/>
                  </a:lnTo>
                  <a:lnTo>
                    <a:pt x="2" y="79"/>
                  </a:lnTo>
                  <a:lnTo>
                    <a:pt x="0" y="78"/>
                  </a:lnTo>
                  <a:lnTo>
                    <a:pt x="3" y="65"/>
                  </a:lnTo>
                  <a:lnTo>
                    <a:pt x="5" y="39"/>
                  </a:lnTo>
                  <a:lnTo>
                    <a:pt x="7" y="33"/>
                  </a:lnTo>
                  <a:lnTo>
                    <a:pt x="7" y="26"/>
                  </a:lnTo>
                  <a:lnTo>
                    <a:pt x="10" y="18"/>
                  </a:lnTo>
                  <a:lnTo>
                    <a:pt x="10" y="12"/>
                  </a:lnTo>
                  <a:lnTo>
                    <a:pt x="11" y="10"/>
                  </a:lnTo>
                  <a:lnTo>
                    <a:pt x="11" y="6"/>
                  </a:lnTo>
                  <a:lnTo>
                    <a:pt x="13" y="0"/>
                  </a:lnTo>
                  <a:lnTo>
                    <a:pt x="16" y="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7" name="Freeform 28"/>
            <p:cNvSpPr>
              <a:spLocks/>
            </p:cNvSpPr>
            <p:nvPr/>
          </p:nvSpPr>
          <p:spPr bwMode="auto">
            <a:xfrm>
              <a:off x="5421267" y="5611414"/>
              <a:ext cx="7394" cy="19059"/>
            </a:xfrm>
            <a:custGeom>
              <a:avLst/>
              <a:gdLst/>
              <a:ahLst/>
              <a:cxnLst>
                <a:cxn ang="0">
                  <a:pos x="2" y="25"/>
                </a:cxn>
                <a:cxn ang="0">
                  <a:pos x="2" y="16"/>
                </a:cxn>
                <a:cxn ang="0">
                  <a:pos x="1" y="15"/>
                </a:cxn>
                <a:cxn ang="0">
                  <a:pos x="0" y="14"/>
                </a:cxn>
                <a:cxn ang="0">
                  <a:pos x="1" y="11"/>
                </a:cxn>
                <a:cxn ang="0">
                  <a:pos x="2" y="9"/>
                </a:cxn>
                <a:cxn ang="0">
                  <a:pos x="0" y="3"/>
                </a:cxn>
                <a:cxn ang="0">
                  <a:pos x="1" y="0"/>
                </a:cxn>
                <a:cxn ang="0">
                  <a:pos x="4" y="0"/>
                </a:cxn>
                <a:cxn ang="0">
                  <a:pos x="4" y="11"/>
                </a:cxn>
                <a:cxn ang="0">
                  <a:pos x="7" y="21"/>
                </a:cxn>
                <a:cxn ang="0">
                  <a:pos x="5" y="22"/>
                </a:cxn>
                <a:cxn ang="0">
                  <a:pos x="2" y="25"/>
                </a:cxn>
              </a:cxnLst>
              <a:rect l="0" t="0" r="r" b="b"/>
              <a:pathLst>
                <a:path w="8" h="26">
                  <a:moveTo>
                    <a:pt x="2" y="25"/>
                  </a:moveTo>
                  <a:lnTo>
                    <a:pt x="2" y="16"/>
                  </a:lnTo>
                  <a:lnTo>
                    <a:pt x="1" y="15"/>
                  </a:lnTo>
                  <a:lnTo>
                    <a:pt x="0" y="14"/>
                  </a:lnTo>
                  <a:lnTo>
                    <a:pt x="1" y="11"/>
                  </a:lnTo>
                  <a:lnTo>
                    <a:pt x="2" y="9"/>
                  </a:lnTo>
                  <a:lnTo>
                    <a:pt x="0" y="3"/>
                  </a:lnTo>
                  <a:lnTo>
                    <a:pt x="1" y="0"/>
                  </a:lnTo>
                  <a:lnTo>
                    <a:pt x="4" y="0"/>
                  </a:lnTo>
                  <a:lnTo>
                    <a:pt x="4" y="11"/>
                  </a:lnTo>
                  <a:lnTo>
                    <a:pt x="7" y="21"/>
                  </a:lnTo>
                  <a:lnTo>
                    <a:pt x="5" y="22"/>
                  </a:lnTo>
                  <a:lnTo>
                    <a:pt x="2" y="2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8" name="Freeform 29"/>
            <p:cNvSpPr>
              <a:spLocks/>
            </p:cNvSpPr>
            <p:nvPr/>
          </p:nvSpPr>
          <p:spPr bwMode="auto">
            <a:xfrm>
              <a:off x="5423732" y="5630472"/>
              <a:ext cx="3697" cy="10588"/>
            </a:xfrm>
            <a:custGeom>
              <a:avLst/>
              <a:gdLst/>
              <a:ahLst/>
              <a:cxnLst>
                <a:cxn ang="0">
                  <a:pos x="2" y="14"/>
                </a:cxn>
                <a:cxn ang="0">
                  <a:pos x="2" y="4"/>
                </a:cxn>
                <a:cxn ang="0">
                  <a:pos x="0" y="0"/>
                </a:cxn>
                <a:cxn ang="0">
                  <a:pos x="4" y="2"/>
                </a:cxn>
                <a:cxn ang="0">
                  <a:pos x="4" y="6"/>
                </a:cxn>
                <a:cxn ang="0">
                  <a:pos x="4" y="9"/>
                </a:cxn>
                <a:cxn ang="0">
                  <a:pos x="4" y="12"/>
                </a:cxn>
                <a:cxn ang="0">
                  <a:pos x="2" y="14"/>
                </a:cxn>
              </a:cxnLst>
              <a:rect l="0" t="0" r="r" b="b"/>
              <a:pathLst>
                <a:path w="5" h="15">
                  <a:moveTo>
                    <a:pt x="2" y="14"/>
                  </a:moveTo>
                  <a:lnTo>
                    <a:pt x="2" y="4"/>
                  </a:lnTo>
                  <a:lnTo>
                    <a:pt x="0" y="0"/>
                  </a:lnTo>
                  <a:lnTo>
                    <a:pt x="4" y="2"/>
                  </a:lnTo>
                  <a:lnTo>
                    <a:pt x="4" y="6"/>
                  </a:lnTo>
                  <a:lnTo>
                    <a:pt x="4" y="9"/>
                  </a:lnTo>
                  <a:lnTo>
                    <a:pt x="4" y="12"/>
                  </a:lnTo>
                  <a:lnTo>
                    <a:pt x="2" y="1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99" name="Freeform 30"/>
            <p:cNvSpPr>
              <a:spLocks/>
            </p:cNvSpPr>
            <p:nvPr/>
          </p:nvSpPr>
          <p:spPr bwMode="auto">
            <a:xfrm>
              <a:off x="5428661" y="5732119"/>
              <a:ext cx="3697" cy="11647"/>
            </a:xfrm>
            <a:custGeom>
              <a:avLst/>
              <a:gdLst/>
              <a:ahLst/>
              <a:cxnLst>
                <a:cxn ang="0">
                  <a:pos x="1" y="15"/>
                </a:cxn>
                <a:cxn ang="0">
                  <a:pos x="1" y="7"/>
                </a:cxn>
                <a:cxn ang="0">
                  <a:pos x="0" y="5"/>
                </a:cxn>
                <a:cxn ang="0">
                  <a:pos x="4" y="0"/>
                </a:cxn>
                <a:cxn ang="0">
                  <a:pos x="1" y="15"/>
                </a:cxn>
              </a:cxnLst>
              <a:rect l="0" t="0" r="r" b="b"/>
              <a:pathLst>
                <a:path w="5" h="16">
                  <a:moveTo>
                    <a:pt x="1" y="15"/>
                  </a:moveTo>
                  <a:lnTo>
                    <a:pt x="1" y="7"/>
                  </a:lnTo>
                  <a:lnTo>
                    <a:pt x="0" y="5"/>
                  </a:lnTo>
                  <a:lnTo>
                    <a:pt x="4" y="0"/>
                  </a:lnTo>
                  <a:lnTo>
                    <a:pt x="1" y="1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0" name="Freeform 31"/>
            <p:cNvSpPr>
              <a:spLocks/>
            </p:cNvSpPr>
            <p:nvPr/>
          </p:nvSpPr>
          <p:spPr bwMode="auto">
            <a:xfrm>
              <a:off x="6897574" y="5800942"/>
              <a:ext cx="46828" cy="10588"/>
            </a:xfrm>
            <a:custGeom>
              <a:avLst/>
              <a:gdLst/>
              <a:ahLst/>
              <a:cxnLst>
                <a:cxn ang="0">
                  <a:pos x="56" y="14"/>
                </a:cxn>
                <a:cxn ang="0">
                  <a:pos x="52" y="14"/>
                </a:cxn>
                <a:cxn ang="0">
                  <a:pos x="42" y="12"/>
                </a:cxn>
                <a:cxn ang="0">
                  <a:pos x="39" y="11"/>
                </a:cxn>
                <a:cxn ang="0">
                  <a:pos x="32" y="9"/>
                </a:cxn>
                <a:cxn ang="0">
                  <a:pos x="29" y="9"/>
                </a:cxn>
                <a:cxn ang="0">
                  <a:pos x="27" y="7"/>
                </a:cxn>
                <a:cxn ang="0">
                  <a:pos x="22" y="7"/>
                </a:cxn>
                <a:cxn ang="0">
                  <a:pos x="18" y="9"/>
                </a:cxn>
                <a:cxn ang="0">
                  <a:pos x="8" y="6"/>
                </a:cxn>
                <a:cxn ang="0">
                  <a:pos x="7" y="5"/>
                </a:cxn>
                <a:cxn ang="0">
                  <a:pos x="4" y="5"/>
                </a:cxn>
                <a:cxn ang="0">
                  <a:pos x="0" y="3"/>
                </a:cxn>
                <a:cxn ang="0">
                  <a:pos x="1" y="0"/>
                </a:cxn>
                <a:cxn ang="0">
                  <a:pos x="4" y="2"/>
                </a:cxn>
                <a:cxn ang="0">
                  <a:pos x="15" y="2"/>
                </a:cxn>
                <a:cxn ang="0">
                  <a:pos x="18" y="3"/>
                </a:cxn>
                <a:cxn ang="0">
                  <a:pos x="25" y="3"/>
                </a:cxn>
                <a:cxn ang="0">
                  <a:pos x="31" y="5"/>
                </a:cxn>
                <a:cxn ang="0">
                  <a:pos x="32" y="6"/>
                </a:cxn>
                <a:cxn ang="0">
                  <a:pos x="47" y="10"/>
                </a:cxn>
                <a:cxn ang="0">
                  <a:pos x="50" y="10"/>
                </a:cxn>
                <a:cxn ang="0">
                  <a:pos x="52" y="11"/>
                </a:cxn>
                <a:cxn ang="0">
                  <a:pos x="55" y="13"/>
                </a:cxn>
                <a:cxn ang="0">
                  <a:pos x="56" y="14"/>
                </a:cxn>
              </a:cxnLst>
              <a:rect l="0" t="0" r="r" b="b"/>
              <a:pathLst>
                <a:path w="57" h="15">
                  <a:moveTo>
                    <a:pt x="56" y="14"/>
                  </a:moveTo>
                  <a:lnTo>
                    <a:pt x="52" y="14"/>
                  </a:lnTo>
                  <a:lnTo>
                    <a:pt x="42" y="12"/>
                  </a:lnTo>
                  <a:lnTo>
                    <a:pt x="39" y="11"/>
                  </a:lnTo>
                  <a:lnTo>
                    <a:pt x="32" y="9"/>
                  </a:lnTo>
                  <a:lnTo>
                    <a:pt x="29" y="9"/>
                  </a:lnTo>
                  <a:lnTo>
                    <a:pt x="27" y="7"/>
                  </a:lnTo>
                  <a:lnTo>
                    <a:pt x="22" y="7"/>
                  </a:lnTo>
                  <a:lnTo>
                    <a:pt x="18" y="9"/>
                  </a:lnTo>
                  <a:lnTo>
                    <a:pt x="8" y="6"/>
                  </a:lnTo>
                  <a:lnTo>
                    <a:pt x="7" y="5"/>
                  </a:lnTo>
                  <a:lnTo>
                    <a:pt x="4" y="5"/>
                  </a:lnTo>
                  <a:lnTo>
                    <a:pt x="0" y="3"/>
                  </a:lnTo>
                  <a:lnTo>
                    <a:pt x="1" y="0"/>
                  </a:lnTo>
                  <a:lnTo>
                    <a:pt x="4" y="2"/>
                  </a:lnTo>
                  <a:lnTo>
                    <a:pt x="15" y="2"/>
                  </a:lnTo>
                  <a:lnTo>
                    <a:pt x="18" y="3"/>
                  </a:lnTo>
                  <a:lnTo>
                    <a:pt x="25" y="3"/>
                  </a:lnTo>
                  <a:lnTo>
                    <a:pt x="31" y="5"/>
                  </a:lnTo>
                  <a:lnTo>
                    <a:pt x="32" y="6"/>
                  </a:lnTo>
                  <a:lnTo>
                    <a:pt x="47" y="10"/>
                  </a:lnTo>
                  <a:lnTo>
                    <a:pt x="50" y="10"/>
                  </a:lnTo>
                  <a:lnTo>
                    <a:pt x="52" y="11"/>
                  </a:lnTo>
                  <a:lnTo>
                    <a:pt x="55" y="13"/>
                  </a:lnTo>
                  <a:lnTo>
                    <a:pt x="56" y="1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1" name="Freeform 32"/>
            <p:cNvSpPr>
              <a:spLocks/>
            </p:cNvSpPr>
            <p:nvPr/>
          </p:nvSpPr>
          <p:spPr bwMode="auto">
            <a:xfrm>
              <a:off x="6919756" y="5809412"/>
              <a:ext cx="14788" cy="6353"/>
            </a:xfrm>
            <a:custGeom>
              <a:avLst/>
              <a:gdLst/>
              <a:ahLst/>
              <a:cxnLst>
                <a:cxn ang="0">
                  <a:pos x="13" y="8"/>
                </a:cxn>
                <a:cxn ang="0">
                  <a:pos x="7" y="4"/>
                </a:cxn>
                <a:cxn ang="0">
                  <a:pos x="5" y="4"/>
                </a:cxn>
                <a:cxn ang="0">
                  <a:pos x="2" y="4"/>
                </a:cxn>
                <a:cxn ang="0">
                  <a:pos x="0" y="2"/>
                </a:cxn>
                <a:cxn ang="0">
                  <a:pos x="2" y="0"/>
                </a:cxn>
                <a:cxn ang="0">
                  <a:pos x="5" y="0"/>
                </a:cxn>
                <a:cxn ang="0">
                  <a:pos x="8" y="1"/>
                </a:cxn>
                <a:cxn ang="0">
                  <a:pos x="9" y="2"/>
                </a:cxn>
                <a:cxn ang="0">
                  <a:pos x="13" y="2"/>
                </a:cxn>
                <a:cxn ang="0">
                  <a:pos x="16" y="5"/>
                </a:cxn>
                <a:cxn ang="0">
                  <a:pos x="16" y="8"/>
                </a:cxn>
                <a:cxn ang="0">
                  <a:pos x="13" y="8"/>
                </a:cxn>
              </a:cxnLst>
              <a:rect l="0" t="0" r="r" b="b"/>
              <a:pathLst>
                <a:path w="17" h="9">
                  <a:moveTo>
                    <a:pt x="13" y="8"/>
                  </a:moveTo>
                  <a:lnTo>
                    <a:pt x="7" y="4"/>
                  </a:lnTo>
                  <a:lnTo>
                    <a:pt x="5" y="4"/>
                  </a:lnTo>
                  <a:lnTo>
                    <a:pt x="2" y="4"/>
                  </a:lnTo>
                  <a:lnTo>
                    <a:pt x="0" y="2"/>
                  </a:lnTo>
                  <a:lnTo>
                    <a:pt x="2" y="0"/>
                  </a:lnTo>
                  <a:lnTo>
                    <a:pt x="5" y="0"/>
                  </a:lnTo>
                  <a:lnTo>
                    <a:pt x="8" y="1"/>
                  </a:lnTo>
                  <a:lnTo>
                    <a:pt x="9" y="2"/>
                  </a:lnTo>
                  <a:lnTo>
                    <a:pt x="13" y="2"/>
                  </a:lnTo>
                  <a:lnTo>
                    <a:pt x="16" y="5"/>
                  </a:lnTo>
                  <a:lnTo>
                    <a:pt x="16" y="8"/>
                  </a:lnTo>
                  <a:lnTo>
                    <a:pt x="13" y="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2" name="Freeform 33"/>
            <p:cNvSpPr>
              <a:spLocks/>
            </p:cNvSpPr>
            <p:nvPr/>
          </p:nvSpPr>
          <p:spPr bwMode="auto">
            <a:xfrm>
              <a:off x="6770646" y="5816824"/>
              <a:ext cx="7394" cy="4235"/>
            </a:xfrm>
            <a:custGeom>
              <a:avLst/>
              <a:gdLst/>
              <a:ahLst/>
              <a:cxnLst>
                <a:cxn ang="0">
                  <a:pos x="0" y="5"/>
                </a:cxn>
                <a:cxn ang="0">
                  <a:pos x="2" y="4"/>
                </a:cxn>
                <a:cxn ang="0">
                  <a:pos x="4" y="2"/>
                </a:cxn>
                <a:cxn ang="0">
                  <a:pos x="8" y="0"/>
                </a:cxn>
                <a:cxn ang="0">
                  <a:pos x="7" y="4"/>
                </a:cxn>
                <a:cxn ang="0">
                  <a:pos x="0" y="5"/>
                </a:cxn>
              </a:cxnLst>
              <a:rect l="0" t="0" r="r" b="b"/>
              <a:pathLst>
                <a:path w="9" h="6">
                  <a:moveTo>
                    <a:pt x="0" y="5"/>
                  </a:moveTo>
                  <a:lnTo>
                    <a:pt x="2" y="4"/>
                  </a:lnTo>
                  <a:lnTo>
                    <a:pt x="4" y="2"/>
                  </a:lnTo>
                  <a:lnTo>
                    <a:pt x="8" y="0"/>
                  </a:lnTo>
                  <a:lnTo>
                    <a:pt x="7" y="4"/>
                  </a:lnTo>
                  <a:lnTo>
                    <a:pt x="0" y="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3" name="Freeform 34"/>
            <p:cNvSpPr>
              <a:spLocks/>
            </p:cNvSpPr>
            <p:nvPr/>
          </p:nvSpPr>
          <p:spPr bwMode="auto">
            <a:xfrm>
              <a:off x="6538972" y="6023293"/>
              <a:ext cx="2465" cy="3176"/>
            </a:xfrm>
            <a:custGeom>
              <a:avLst/>
              <a:gdLst/>
              <a:ahLst/>
              <a:cxnLst>
                <a:cxn ang="0">
                  <a:pos x="1" y="5"/>
                </a:cxn>
                <a:cxn ang="0">
                  <a:pos x="0" y="1"/>
                </a:cxn>
                <a:cxn ang="0">
                  <a:pos x="2" y="0"/>
                </a:cxn>
                <a:cxn ang="0">
                  <a:pos x="1" y="5"/>
                </a:cxn>
              </a:cxnLst>
              <a:rect l="0" t="0" r="r" b="b"/>
              <a:pathLst>
                <a:path w="3" h="6">
                  <a:moveTo>
                    <a:pt x="1" y="5"/>
                  </a:moveTo>
                  <a:lnTo>
                    <a:pt x="0" y="1"/>
                  </a:lnTo>
                  <a:lnTo>
                    <a:pt x="2" y="0"/>
                  </a:lnTo>
                  <a:lnTo>
                    <a:pt x="1" y="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4" name="Freeform 35"/>
            <p:cNvSpPr>
              <a:spLocks/>
            </p:cNvSpPr>
            <p:nvPr/>
          </p:nvSpPr>
          <p:spPr bwMode="auto">
            <a:xfrm>
              <a:off x="5650477" y="6102704"/>
              <a:ext cx="4929" cy="4235"/>
            </a:xfrm>
            <a:custGeom>
              <a:avLst/>
              <a:gdLst/>
              <a:ahLst/>
              <a:cxnLst>
                <a:cxn ang="0">
                  <a:pos x="4" y="5"/>
                </a:cxn>
                <a:cxn ang="0">
                  <a:pos x="1" y="3"/>
                </a:cxn>
                <a:cxn ang="0">
                  <a:pos x="0" y="0"/>
                </a:cxn>
                <a:cxn ang="0">
                  <a:pos x="3" y="1"/>
                </a:cxn>
                <a:cxn ang="0">
                  <a:pos x="4" y="5"/>
                </a:cxn>
              </a:cxnLst>
              <a:rect l="0" t="0" r="r" b="b"/>
              <a:pathLst>
                <a:path w="5" h="6">
                  <a:moveTo>
                    <a:pt x="4" y="5"/>
                  </a:moveTo>
                  <a:lnTo>
                    <a:pt x="1" y="3"/>
                  </a:lnTo>
                  <a:lnTo>
                    <a:pt x="0" y="0"/>
                  </a:lnTo>
                  <a:lnTo>
                    <a:pt x="3" y="1"/>
                  </a:lnTo>
                  <a:lnTo>
                    <a:pt x="4" y="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5" name="Line 36"/>
            <p:cNvSpPr>
              <a:spLocks noChangeShapeType="1"/>
            </p:cNvSpPr>
            <p:nvPr/>
          </p:nvSpPr>
          <p:spPr bwMode="auto">
            <a:xfrm flipH="1">
              <a:off x="6933311" y="6169410"/>
              <a:ext cx="2465" cy="0"/>
            </a:xfrm>
            <a:prstGeom prst="line">
              <a:avLst/>
            </a:prstGeom>
            <a:solidFill>
              <a:schemeClr val="accent3">
                <a:lumMod val="85000"/>
              </a:schemeClr>
            </a:solidFill>
            <a:ln w="0">
              <a:solidFill>
                <a:schemeClr val="bg2"/>
              </a:solidFill>
              <a:round/>
              <a:headEnd/>
              <a:tailEnd/>
            </a:ln>
            <a:effectLst/>
          </p:spPr>
          <p:txBody>
            <a:bodyPr wrap="none" anchor="ctr"/>
            <a:lstStyle/>
            <a:p>
              <a:endParaRPr lang="es-MX"/>
            </a:p>
          </p:txBody>
        </p:sp>
        <p:sp>
          <p:nvSpPr>
            <p:cNvPr id="106" name="Freeform 37"/>
            <p:cNvSpPr>
              <a:spLocks/>
            </p:cNvSpPr>
            <p:nvPr/>
          </p:nvSpPr>
          <p:spPr bwMode="auto">
            <a:xfrm>
              <a:off x="6917291" y="6192703"/>
              <a:ext cx="6162" cy="11647"/>
            </a:xfrm>
            <a:custGeom>
              <a:avLst/>
              <a:gdLst/>
              <a:ahLst/>
              <a:cxnLst>
                <a:cxn ang="0">
                  <a:pos x="0" y="15"/>
                </a:cxn>
                <a:cxn ang="0">
                  <a:pos x="0" y="11"/>
                </a:cxn>
                <a:cxn ang="0">
                  <a:pos x="1" y="9"/>
                </a:cxn>
                <a:cxn ang="0">
                  <a:pos x="3" y="5"/>
                </a:cxn>
                <a:cxn ang="0">
                  <a:pos x="3" y="3"/>
                </a:cxn>
                <a:cxn ang="0">
                  <a:pos x="4" y="0"/>
                </a:cxn>
                <a:cxn ang="0">
                  <a:pos x="6" y="1"/>
                </a:cxn>
                <a:cxn ang="0">
                  <a:pos x="6" y="5"/>
                </a:cxn>
                <a:cxn ang="0">
                  <a:pos x="3" y="8"/>
                </a:cxn>
                <a:cxn ang="0">
                  <a:pos x="2" y="11"/>
                </a:cxn>
                <a:cxn ang="0">
                  <a:pos x="0" y="15"/>
                </a:cxn>
              </a:cxnLst>
              <a:rect l="0" t="0" r="r" b="b"/>
              <a:pathLst>
                <a:path w="7" h="16">
                  <a:moveTo>
                    <a:pt x="0" y="15"/>
                  </a:moveTo>
                  <a:lnTo>
                    <a:pt x="0" y="11"/>
                  </a:lnTo>
                  <a:lnTo>
                    <a:pt x="1" y="9"/>
                  </a:lnTo>
                  <a:lnTo>
                    <a:pt x="3" y="5"/>
                  </a:lnTo>
                  <a:lnTo>
                    <a:pt x="3" y="3"/>
                  </a:lnTo>
                  <a:lnTo>
                    <a:pt x="4" y="0"/>
                  </a:lnTo>
                  <a:lnTo>
                    <a:pt x="6" y="1"/>
                  </a:lnTo>
                  <a:lnTo>
                    <a:pt x="6" y="5"/>
                  </a:lnTo>
                  <a:lnTo>
                    <a:pt x="3" y="8"/>
                  </a:lnTo>
                  <a:lnTo>
                    <a:pt x="2" y="11"/>
                  </a:lnTo>
                  <a:lnTo>
                    <a:pt x="0" y="1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7" name="Freeform 38"/>
            <p:cNvSpPr>
              <a:spLocks/>
            </p:cNvSpPr>
            <p:nvPr/>
          </p:nvSpPr>
          <p:spPr bwMode="auto">
            <a:xfrm>
              <a:off x="6930846" y="6204350"/>
              <a:ext cx="2465" cy="3176"/>
            </a:xfrm>
            <a:custGeom>
              <a:avLst/>
              <a:gdLst/>
              <a:ahLst/>
              <a:cxnLst>
                <a:cxn ang="0">
                  <a:pos x="2" y="3"/>
                </a:cxn>
                <a:cxn ang="0">
                  <a:pos x="0" y="0"/>
                </a:cxn>
                <a:cxn ang="0">
                  <a:pos x="2" y="3"/>
                </a:cxn>
              </a:cxnLst>
              <a:rect l="0" t="0" r="r" b="b"/>
              <a:pathLst>
                <a:path w="3" h="4">
                  <a:moveTo>
                    <a:pt x="2" y="3"/>
                  </a:moveTo>
                  <a:lnTo>
                    <a:pt x="0" y="0"/>
                  </a:lnTo>
                  <a:lnTo>
                    <a:pt x="2" y="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8" name="Freeform 39"/>
            <p:cNvSpPr>
              <a:spLocks/>
            </p:cNvSpPr>
            <p:nvPr/>
          </p:nvSpPr>
          <p:spPr bwMode="auto">
            <a:xfrm>
              <a:off x="6405882" y="6211762"/>
              <a:ext cx="6162" cy="5294"/>
            </a:xfrm>
            <a:custGeom>
              <a:avLst/>
              <a:gdLst/>
              <a:ahLst/>
              <a:cxnLst>
                <a:cxn ang="0">
                  <a:pos x="1" y="7"/>
                </a:cxn>
                <a:cxn ang="0">
                  <a:pos x="0" y="4"/>
                </a:cxn>
                <a:cxn ang="0">
                  <a:pos x="6" y="0"/>
                </a:cxn>
                <a:cxn ang="0">
                  <a:pos x="6" y="3"/>
                </a:cxn>
                <a:cxn ang="0">
                  <a:pos x="4" y="6"/>
                </a:cxn>
                <a:cxn ang="0">
                  <a:pos x="1" y="7"/>
                </a:cxn>
              </a:cxnLst>
              <a:rect l="0" t="0" r="r" b="b"/>
              <a:pathLst>
                <a:path w="7" h="8">
                  <a:moveTo>
                    <a:pt x="1" y="7"/>
                  </a:moveTo>
                  <a:lnTo>
                    <a:pt x="0" y="4"/>
                  </a:lnTo>
                  <a:lnTo>
                    <a:pt x="6" y="0"/>
                  </a:lnTo>
                  <a:lnTo>
                    <a:pt x="6" y="3"/>
                  </a:lnTo>
                  <a:lnTo>
                    <a:pt x="4" y="6"/>
                  </a:lnTo>
                  <a:lnTo>
                    <a:pt x="1" y="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09" name="Freeform 40"/>
            <p:cNvSpPr>
              <a:spLocks/>
            </p:cNvSpPr>
            <p:nvPr/>
          </p:nvSpPr>
          <p:spPr bwMode="auto">
            <a:xfrm>
              <a:off x="6360287" y="6205409"/>
              <a:ext cx="56686" cy="27529"/>
            </a:xfrm>
            <a:custGeom>
              <a:avLst/>
              <a:gdLst/>
              <a:ahLst/>
              <a:cxnLst>
                <a:cxn ang="0">
                  <a:pos x="4" y="38"/>
                </a:cxn>
                <a:cxn ang="0">
                  <a:pos x="3" y="37"/>
                </a:cxn>
                <a:cxn ang="0">
                  <a:pos x="1" y="35"/>
                </a:cxn>
                <a:cxn ang="0">
                  <a:pos x="0" y="30"/>
                </a:cxn>
                <a:cxn ang="0">
                  <a:pos x="2" y="31"/>
                </a:cxn>
                <a:cxn ang="0">
                  <a:pos x="6" y="30"/>
                </a:cxn>
                <a:cxn ang="0">
                  <a:pos x="9" y="30"/>
                </a:cxn>
                <a:cxn ang="0">
                  <a:pos x="14" y="28"/>
                </a:cxn>
                <a:cxn ang="0">
                  <a:pos x="19" y="25"/>
                </a:cxn>
                <a:cxn ang="0">
                  <a:pos x="27" y="21"/>
                </a:cxn>
                <a:cxn ang="0">
                  <a:pos x="32" y="17"/>
                </a:cxn>
                <a:cxn ang="0">
                  <a:pos x="37" y="15"/>
                </a:cxn>
                <a:cxn ang="0">
                  <a:pos x="39" y="13"/>
                </a:cxn>
                <a:cxn ang="0">
                  <a:pos x="39" y="12"/>
                </a:cxn>
                <a:cxn ang="0">
                  <a:pos x="43" y="12"/>
                </a:cxn>
                <a:cxn ang="0">
                  <a:pos x="50" y="11"/>
                </a:cxn>
                <a:cxn ang="0">
                  <a:pos x="58" y="1"/>
                </a:cxn>
                <a:cxn ang="0">
                  <a:pos x="61" y="0"/>
                </a:cxn>
                <a:cxn ang="0">
                  <a:pos x="67" y="0"/>
                </a:cxn>
                <a:cxn ang="0">
                  <a:pos x="67" y="3"/>
                </a:cxn>
                <a:cxn ang="0">
                  <a:pos x="68" y="7"/>
                </a:cxn>
                <a:cxn ang="0">
                  <a:pos x="66" y="9"/>
                </a:cxn>
                <a:cxn ang="0">
                  <a:pos x="65" y="8"/>
                </a:cxn>
                <a:cxn ang="0">
                  <a:pos x="64" y="5"/>
                </a:cxn>
                <a:cxn ang="0">
                  <a:pos x="62" y="3"/>
                </a:cxn>
                <a:cxn ang="0">
                  <a:pos x="59" y="3"/>
                </a:cxn>
                <a:cxn ang="0">
                  <a:pos x="59" y="11"/>
                </a:cxn>
                <a:cxn ang="0">
                  <a:pos x="56" y="12"/>
                </a:cxn>
                <a:cxn ang="0">
                  <a:pos x="52" y="16"/>
                </a:cxn>
                <a:cxn ang="0">
                  <a:pos x="52" y="18"/>
                </a:cxn>
                <a:cxn ang="0">
                  <a:pos x="47" y="20"/>
                </a:cxn>
                <a:cxn ang="0">
                  <a:pos x="43" y="24"/>
                </a:cxn>
                <a:cxn ang="0">
                  <a:pos x="41" y="29"/>
                </a:cxn>
                <a:cxn ang="0">
                  <a:pos x="39" y="31"/>
                </a:cxn>
                <a:cxn ang="0">
                  <a:pos x="35" y="34"/>
                </a:cxn>
                <a:cxn ang="0">
                  <a:pos x="27" y="34"/>
                </a:cxn>
                <a:cxn ang="0">
                  <a:pos x="29" y="32"/>
                </a:cxn>
                <a:cxn ang="0">
                  <a:pos x="35" y="29"/>
                </a:cxn>
                <a:cxn ang="0">
                  <a:pos x="35" y="27"/>
                </a:cxn>
                <a:cxn ang="0">
                  <a:pos x="34" y="26"/>
                </a:cxn>
                <a:cxn ang="0">
                  <a:pos x="32" y="27"/>
                </a:cxn>
                <a:cxn ang="0">
                  <a:pos x="29" y="27"/>
                </a:cxn>
                <a:cxn ang="0">
                  <a:pos x="25" y="30"/>
                </a:cxn>
                <a:cxn ang="0">
                  <a:pos x="20" y="33"/>
                </a:cxn>
                <a:cxn ang="0">
                  <a:pos x="19" y="33"/>
                </a:cxn>
                <a:cxn ang="0">
                  <a:pos x="15" y="35"/>
                </a:cxn>
                <a:cxn ang="0">
                  <a:pos x="12" y="35"/>
                </a:cxn>
                <a:cxn ang="0">
                  <a:pos x="9" y="33"/>
                </a:cxn>
                <a:cxn ang="0">
                  <a:pos x="5" y="35"/>
                </a:cxn>
                <a:cxn ang="0">
                  <a:pos x="4" y="38"/>
                </a:cxn>
              </a:cxnLst>
              <a:rect l="0" t="0" r="r" b="b"/>
              <a:pathLst>
                <a:path w="69" h="39">
                  <a:moveTo>
                    <a:pt x="4" y="38"/>
                  </a:moveTo>
                  <a:lnTo>
                    <a:pt x="3" y="37"/>
                  </a:lnTo>
                  <a:lnTo>
                    <a:pt x="1" y="35"/>
                  </a:lnTo>
                  <a:lnTo>
                    <a:pt x="0" y="30"/>
                  </a:lnTo>
                  <a:lnTo>
                    <a:pt x="2" y="31"/>
                  </a:lnTo>
                  <a:lnTo>
                    <a:pt x="6" y="30"/>
                  </a:lnTo>
                  <a:lnTo>
                    <a:pt x="9" y="30"/>
                  </a:lnTo>
                  <a:lnTo>
                    <a:pt x="14" y="28"/>
                  </a:lnTo>
                  <a:lnTo>
                    <a:pt x="19" y="25"/>
                  </a:lnTo>
                  <a:lnTo>
                    <a:pt x="27" y="21"/>
                  </a:lnTo>
                  <a:lnTo>
                    <a:pt x="32" y="17"/>
                  </a:lnTo>
                  <a:lnTo>
                    <a:pt x="37" y="15"/>
                  </a:lnTo>
                  <a:lnTo>
                    <a:pt x="39" y="13"/>
                  </a:lnTo>
                  <a:lnTo>
                    <a:pt x="39" y="12"/>
                  </a:lnTo>
                  <a:lnTo>
                    <a:pt x="43" y="12"/>
                  </a:lnTo>
                  <a:lnTo>
                    <a:pt x="50" y="11"/>
                  </a:lnTo>
                  <a:lnTo>
                    <a:pt x="58" y="1"/>
                  </a:lnTo>
                  <a:lnTo>
                    <a:pt x="61" y="0"/>
                  </a:lnTo>
                  <a:lnTo>
                    <a:pt x="67" y="0"/>
                  </a:lnTo>
                  <a:lnTo>
                    <a:pt x="67" y="3"/>
                  </a:lnTo>
                  <a:lnTo>
                    <a:pt x="68" y="7"/>
                  </a:lnTo>
                  <a:lnTo>
                    <a:pt x="66" y="9"/>
                  </a:lnTo>
                  <a:lnTo>
                    <a:pt x="65" y="8"/>
                  </a:lnTo>
                  <a:lnTo>
                    <a:pt x="64" y="5"/>
                  </a:lnTo>
                  <a:lnTo>
                    <a:pt x="62" y="3"/>
                  </a:lnTo>
                  <a:lnTo>
                    <a:pt x="59" y="3"/>
                  </a:lnTo>
                  <a:lnTo>
                    <a:pt x="59" y="11"/>
                  </a:lnTo>
                  <a:lnTo>
                    <a:pt x="56" y="12"/>
                  </a:lnTo>
                  <a:lnTo>
                    <a:pt x="52" y="16"/>
                  </a:lnTo>
                  <a:lnTo>
                    <a:pt x="52" y="18"/>
                  </a:lnTo>
                  <a:lnTo>
                    <a:pt x="47" y="20"/>
                  </a:lnTo>
                  <a:lnTo>
                    <a:pt x="43" y="24"/>
                  </a:lnTo>
                  <a:lnTo>
                    <a:pt x="41" y="29"/>
                  </a:lnTo>
                  <a:lnTo>
                    <a:pt x="39" y="31"/>
                  </a:lnTo>
                  <a:lnTo>
                    <a:pt x="35" y="34"/>
                  </a:lnTo>
                  <a:lnTo>
                    <a:pt x="27" y="34"/>
                  </a:lnTo>
                  <a:lnTo>
                    <a:pt x="29" y="32"/>
                  </a:lnTo>
                  <a:lnTo>
                    <a:pt x="35" y="29"/>
                  </a:lnTo>
                  <a:lnTo>
                    <a:pt x="35" y="27"/>
                  </a:lnTo>
                  <a:lnTo>
                    <a:pt x="34" y="26"/>
                  </a:lnTo>
                  <a:lnTo>
                    <a:pt x="32" y="27"/>
                  </a:lnTo>
                  <a:lnTo>
                    <a:pt x="29" y="27"/>
                  </a:lnTo>
                  <a:lnTo>
                    <a:pt x="25" y="30"/>
                  </a:lnTo>
                  <a:lnTo>
                    <a:pt x="20" y="33"/>
                  </a:lnTo>
                  <a:lnTo>
                    <a:pt x="19" y="33"/>
                  </a:lnTo>
                  <a:lnTo>
                    <a:pt x="15" y="35"/>
                  </a:lnTo>
                  <a:lnTo>
                    <a:pt x="12" y="35"/>
                  </a:lnTo>
                  <a:lnTo>
                    <a:pt x="9" y="33"/>
                  </a:lnTo>
                  <a:lnTo>
                    <a:pt x="5" y="35"/>
                  </a:lnTo>
                  <a:lnTo>
                    <a:pt x="4" y="3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0" name="Freeform 41"/>
            <p:cNvSpPr>
              <a:spLocks/>
            </p:cNvSpPr>
            <p:nvPr/>
          </p:nvSpPr>
          <p:spPr bwMode="auto">
            <a:xfrm>
              <a:off x="6232127" y="6240350"/>
              <a:ext cx="4929" cy="5294"/>
            </a:xfrm>
            <a:custGeom>
              <a:avLst/>
              <a:gdLst/>
              <a:ahLst/>
              <a:cxnLst>
                <a:cxn ang="0">
                  <a:pos x="4" y="6"/>
                </a:cxn>
                <a:cxn ang="0">
                  <a:pos x="0" y="3"/>
                </a:cxn>
                <a:cxn ang="0">
                  <a:pos x="0" y="0"/>
                </a:cxn>
                <a:cxn ang="0">
                  <a:pos x="3" y="1"/>
                </a:cxn>
                <a:cxn ang="0">
                  <a:pos x="4" y="4"/>
                </a:cxn>
                <a:cxn ang="0">
                  <a:pos x="4" y="6"/>
                </a:cxn>
              </a:cxnLst>
              <a:rect l="0" t="0" r="r" b="b"/>
              <a:pathLst>
                <a:path w="5" h="7">
                  <a:moveTo>
                    <a:pt x="4" y="6"/>
                  </a:moveTo>
                  <a:lnTo>
                    <a:pt x="0" y="3"/>
                  </a:lnTo>
                  <a:lnTo>
                    <a:pt x="0" y="0"/>
                  </a:lnTo>
                  <a:lnTo>
                    <a:pt x="3" y="1"/>
                  </a:lnTo>
                  <a:lnTo>
                    <a:pt x="4" y="4"/>
                  </a:lnTo>
                  <a:lnTo>
                    <a:pt x="4" y="6"/>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1" name="Freeform 42"/>
            <p:cNvSpPr>
              <a:spLocks/>
            </p:cNvSpPr>
            <p:nvPr/>
          </p:nvSpPr>
          <p:spPr bwMode="auto">
            <a:xfrm>
              <a:off x="5761384" y="6245644"/>
              <a:ext cx="6162" cy="5294"/>
            </a:xfrm>
            <a:custGeom>
              <a:avLst/>
              <a:gdLst/>
              <a:ahLst/>
              <a:cxnLst>
                <a:cxn ang="0">
                  <a:pos x="1" y="7"/>
                </a:cxn>
                <a:cxn ang="0">
                  <a:pos x="0" y="4"/>
                </a:cxn>
                <a:cxn ang="0">
                  <a:pos x="2" y="1"/>
                </a:cxn>
                <a:cxn ang="0">
                  <a:pos x="4" y="0"/>
                </a:cxn>
                <a:cxn ang="0">
                  <a:pos x="6" y="2"/>
                </a:cxn>
                <a:cxn ang="0">
                  <a:pos x="5" y="5"/>
                </a:cxn>
                <a:cxn ang="0">
                  <a:pos x="1" y="7"/>
                </a:cxn>
              </a:cxnLst>
              <a:rect l="0" t="0" r="r" b="b"/>
              <a:pathLst>
                <a:path w="7" h="8">
                  <a:moveTo>
                    <a:pt x="1" y="7"/>
                  </a:moveTo>
                  <a:lnTo>
                    <a:pt x="0" y="4"/>
                  </a:lnTo>
                  <a:lnTo>
                    <a:pt x="2" y="1"/>
                  </a:lnTo>
                  <a:lnTo>
                    <a:pt x="4" y="0"/>
                  </a:lnTo>
                  <a:lnTo>
                    <a:pt x="6" y="2"/>
                  </a:lnTo>
                  <a:lnTo>
                    <a:pt x="5" y="5"/>
                  </a:lnTo>
                  <a:lnTo>
                    <a:pt x="1" y="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2" name="Freeform 43"/>
            <p:cNvSpPr>
              <a:spLocks/>
            </p:cNvSpPr>
            <p:nvPr/>
          </p:nvSpPr>
          <p:spPr bwMode="auto">
            <a:xfrm>
              <a:off x="4477318" y="6240350"/>
              <a:ext cx="41899" cy="18000"/>
            </a:xfrm>
            <a:custGeom>
              <a:avLst/>
              <a:gdLst/>
              <a:ahLst/>
              <a:cxnLst>
                <a:cxn ang="0">
                  <a:pos x="40" y="8"/>
                </a:cxn>
                <a:cxn ang="0">
                  <a:pos x="44" y="11"/>
                </a:cxn>
                <a:cxn ang="0">
                  <a:pos x="45" y="14"/>
                </a:cxn>
                <a:cxn ang="0">
                  <a:pos x="47" y="16"/>
                </a:cxn>
                <a:cxn ang="0">
                  <a:pos x="47" y="19"/>
                </a:cxn>
                <a:cxn ang="0">
                  <a:pos x="48" y="22"/>
                </a:cxn>
                <a:cxn ang="0">
                  <a:pos x="51" y="23"/>
                </a:cxn>
                <a:cxn ang="0">
                  <a:pos x="48" y="24"/>
                </a:cxn>
                <a:cxn ang="0">
                  <a:pos x="47" y="22"/>
                </a:cxn>
                <a:cxn ang="0">
                  <a:pos x="40" y="19"/>
                </a:cxn>
                <a:cxn ang="0">
                  <a:pos x="37" y="16"/>
                </a:cxn>
                <a:cxn ang="0">
                  <a:pos x="34" y="14"/>
                </a:cxn>
                <a:cxn ang="0">
                  <a:pos x="30" y="14"/>
                </a:cxn>
                <a:cxn ang="0">
                  <a:pos x="26" y="11"/>
                </a:cxn>
                <a:cxn ang="0">
                  <a:pos x="23" y="11"/>
                </a:cxn>
                <a:cxn ang="0">
                  <a:pos x="22" y="11"/>
                </a:cxn>
                <a:cxn ang="0">
                  <a:pos x="15" y="8"/>
                </a:cxn>
                <a:cxn ang="0">
                  <a:pos x="13" y="8"/>
                </a:cxn>
                <a:cxn ang="0">
                  <a:pos x="10" y="6"/>
                </a:cxn>
                <a:cxn ang="0">
                  <a:pos x="7" y="5"/>
                </a:cxn>
                <a:cxn ang="0">
                  <a:pos x="4" y="3"/>
                </a:cxn>
                <a:cxn ang="0">
                  <a:pos x="0" y="3"/>
                </a:cxn>
                <a:cxn ang="0">
                  <a:pos x="1" y="0"/>
                </a:cxn>
                <a:cxn ang="0">
                  <a:pos x="4" y="0"/>
                </a:cxn>
                <a:cxn ang="0">
                  <a:pos x="10" y="0"/>
                </a:cxn>
                <a:cxn ang="0">
                  <a:pos x="11" y="2"/>
                </a:cxn>
                <a:cxn ang="0">
                  <a:pos x="12" y="5"/>
                </a:cxn>
                <a:cxn ang="0">
                  <a:pos x="14" y="6"/>
                </a:cxn>
                <a:cxn ang="0">
                  <a:pos x="20" y="6"/>
                </a:cxn>
                <a:cxn ang="0">
                  <a:pos x="23" y="5"/>
                </a:cxn>
                <a:cxn ang="0">
                  <a:pos x="26" y="6"/>
                </a:cxn>
                <a:cxn ang="0">
                  <a:pos x="28" y="5"/>
                </a:cxn>
                <a:cxn ang="0">
                  <a:pos x="31" y="6"/>
                </a:cxn>
                <a:cxn ang="0">
                  <a:pos x="34" y="9"/>
                </a:cxn>
                <a:cxn ang="0">
                  <a:pos x="38" y="9"/>
                </a:cxn>
                <a:cxn ang="0">
                  <a:pos x="40" y="8"/>
                </a:cxn>
              </a:cxnLst>
              <a:rect l="0" t="0" r="r" b="b"/>
              <a:pathLst>
                <a:path w="52" h="25">
                  <a:moveTo>
                    <a:pt x="40" y="8"/>
                  </a:moveTo>
                  <a:lnTo>
                    <a:pt x="44" y="11"/>
                  </a:lnTo>
                  <a:lnTo>
                    <a:pt x="45" y="14"/>
                  </a:lnTo>
                  <a:lnTo>
                    <a:pt x="47" y="16"/>
                  </a:lnTo>
                  <a:lnTo>
                    <a:pt x="47" y="19"/>
                  </a:lnTo>
                  <a:lnTo>
                    <a:pt x="48" y="22"/>
                  </a:lnTo>
                  <a:lnTo>
                    <a:pt x="51" y="23"/>
                  </a:lnTo>
                  <a:lnTo>
                    <a:pt x="48" y="24"/>
                  </a:lnTo>
                  <a:lnTo>
                    <a:pt x="47" y="22"/>
                  </a:lnTo>
                  <a:lnTo>
                    <a:pt x="40" y="19"/>
                  </a:lnTo>
                  <a:lnTo>
                    <a:pt x="37" y="16"/>
                  </a:lnTo>
                  <a:lnTo>
                    <a:pt x="34" y="14"/>
                  </a:lnTo>
                  <a:lnTo>
                    <a:pt x="30" y="14"/>
                  </a:lnTo>
                  <a:lnTo>
                    <a:pt x="26" y="11"/>
                  </a:lnTo>
                  <a:lnTo>
                    <a:pt x="23" y="11"/>
                  </a:lnTo>
                  <a:lnTo>
                    <a:pt x="22" y="11"/>
                  </a:lnTo>
                  <a:lnTo>
                    <a:pt x="15" y="8"/>
                  </a:lnTo>
                  <a:lnTo>
                    <a:pt x="13" y="8"/>
                  </a:lnTo>
                  <a:lnTo>
                    <a:pt x="10" y="6"/>
                  </a:lnTo>
                  <a:lnTo>
                    <a:pt x="7" y="5"/>
                  </a:lnTo>
                  <a:lnTo>
                    <a:pt x="4" y="3"/>
                  </a:lnTo>
                  <a:lnTo>
                    <a:pt x="0" y="3"/>
                  </a:lnTo>
                  <a:lnTo>
                    <a:pt x="1" y="0"/>
                  </a:lnTo>
                  <a:lnTo>
                    <a:pt x="4" y="0"/>
                  </a:lnTo>
                  <a:lnTo>
                    <a:pt x="10" y="0"/>
                  </a:lnTo>
                  <a:lnTo>
                    <a:pt x="11" y="2"/>
                  </a:lnTo>
                  <a:lnTo>
                    <a:pt x="12" y="5"/>
                  </a:lnTo>
                  <a:lnTo>
                    <a:pt x="14" y="6"/>
                  </a:lnTo>
                  <a:lnTo>
                    <a:pt x="20" y="6"/>
                  </a:lnTo>
                  <a:lnTo>
                    <a:pt x="23" y="5"/>
                  </a:lnTo>
                  <a:lnTo>
                    <a:pt x="26" y="6"/>
                  </a:lnTo>
                  <a:lnTo>
                    <a:pt x="28" y="5"/>
                  </a:lnTo>
                  <a:lnTo>
                    <a:pt x="31" y="6"/>
                  </a:lnTo>
                  <a:lnTo>
                    <a:pt x="34" y="9"/>
                  </a:lnTo>
                  <a:lnTo>
                    <a:pt x="38" y="9"/>
                  </a:lnTo>
                  <a:lnTo>
                    <a:pt x="40" y="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3" name="Freeform 44"/>
            <p:cNvSpPr>
              <a:spLocks/>
            </p:cNvSpPr>
            <p:nvPr/>
          </p:nvSpPr>
          <p:spPr bwMode="auto">
            <a:xfrm>
              <a:off x="5099634" y="6508231"/>
              <a:ext cx="19717" cy="9529"/>
            </a:xfrm>
            <a:custGeom>
              <a:avLst/>
              <a:gdLst/>
              <a:ahLst/>
              <a:cxnLst>
                <a:cxn ang="0">
                  <a:pos x="5" y="1"/>
                </a:cxn>
                <a:cxn ang="0">
                  <a:pos x="7" y="0"/>
                </a:cxn>
                <a:cxn ang="0">
                  <a:pos x="10" y="0"/>
                </a:cxn>
                <a:cxn ang="0">
                  <a:pos x="15" y="1"/>
                </a:cxn>
                <a:cxn ang="0">
                  <a:pos x="15" y="3"/>
                </a:cxn>
                <a:cxn ang="0">
                  <a:pos x="22" y="9"/>
                </a:cxn>
                <a:cxn ang="0">
                  <a:pos x="24" y="12"/>
                </a:cxn>
                <a:cxn ang="0">
                  <a:pos x="22" y="12"/>
                </a:cxn>
                <a:cxn ang="0">
                  <a:pos x="15" y="11"/>
                </a:cxn>
                <a:cxn ang="0">
                  <a:pos x="10" y="9"/>
                </a:cxn>
                <a:cxn ang="0">
                  <a:pos x="3" y="7"/>
                </a:cxn>
                <a:cxn ang="0">
                  <a:pos x="0" y="6"/>
                </a:cxn>
                <a:cxn ang="0">
                  <a:pos x="0" y="4"/>
                </a:cxn>
                <a:cxn ang="0">
                  <a:pos x="0" y="1"/>
                </a:cxn>
                <a:cxn ang="0">
                  <a:pos x="3" y="0"/>
                </a:cxn>
                <a:cxn ang="0">
                  <a:pos x="5" y="1"/>
                </a:cxn>
              </a:cxnLst>
              <a:rect l="0" t="0" r="r" b="b"/>
              <a:pathLst>
                <a:path w="25" h="13">
                  <a:moveTo>
                    <a:pt x="5" y="1"/>
                  </a:moveTo>
                  <a:lnTo>
                    <a:pt x="7" y="0"/>
                  </a:lnTo>
                  <a:lnTo>
                    <a:pt x="10" y="0"/>
                  </a:lnTo>
                  <a:lnTo>
                    <a:pt x="15" y="1"/>
                  </a:lnTo>
                  <a:lnTo>
                    <a:pt x="15" y="3"/>
                  </a:lnTo>
                  <a:lnTo>
                    <a:pt x="22" y="9"/>
                  </a:lnTo>
                  <a:lnTo>
                    <a:pt x="24" y="12"/>
                  </a:lnTo>
                  <a:lnTo>
                    <a:pt x="22" y="12"/>
                  </a:lnTo>
                  <a:lnTo>
                    <a:pt x="15" y="11"/>
                  </a:lnTo>
                  <a:lnTo>
                    <a:pt x="10" y="9"/>
                  </a:lnTo>
                  <a:lnTo>
                    <a:pt x="3" y="7"/>
                  </a:lnTo>
                  <a:lnTo>
                    <a:pt x="0" y="6"/>
                  </a:lnTo>
                  <a:lnTo>
                    <a:pt x="0" y="4"/>
                  </a:lnTo>
                  <a:lnTo>
                    <a:pt x="0" y="1"/>
                  </a:lnTo>
                  <a:lnTo>
                    <a:pt x="3" y="0"/>
                  </a:lnTo>
                  <a:lnTo>
                    <a:pt x="5" y="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4" name="Freeform 45"/>
            <p:cNvSpPr>
              <a:spLocks/>
            </p:cNvSpPr>
            <p:nvPr/>
          </p:nvSpPr>
          <p:spPr bwMode="auto">
            <a:xfrm>
              <a:off x="5171108" y="6532583"/>
              <a:ext cx="30808" cy="14823"/>
            </a:xfrm>
            <a:custGeom>
              <a:avLst/>
              <a:gdLst/>
              <a:ahLst/>
              <a:cxnLst>
                <a:cxn ang="0">
                  <a:pos x="36" y="18"/>
                </a:cxn>
                <a:cxn ang="0">
                  <a:pos x="36" y="19"/>
                </a:cxn>
                <a:cxn ang="0">
                  <a:pos x="35" y="20"/>
                </a:cxn>
                <a:cxn ang="0">
                  <a:pos x="33" y="19"/>
                </a:cxn>
                <a:cxn ang="0">
                  <a:pos x="29" y="18"/>
                </a:cxn>
                <a:cxn ang="0">
                  <a:pos x="19" y="18"/>
                </a:cxn>
                <a:cxn ang="0">
                  <a:pos x="14" y="16"/>
                </a:cxn>
                <a:cxn ang="0">
                  <a:pos x="10" y="14"/>
                </a:cxn>
                <a:cxn ang="0">
                  <a:pos x="6" y="10"/>
                </a:cxn>
                <a:cxn ang="0">
                  <a:pos x="3" y="10"/>
                </a:cxn>
                <a:cxn ang="0">
                  <a:pos x="0" y="7"/>
                </a:cxn>
                <a:cxn ang="0">
                  <a:pos x="0" y="5"/>
                </a:cxn>
                <a:cxn ang="0">
                  <a:pos x="0" y="2"/>
                </a:cxn>
                <a:cxn ang="0">
                  <a:pos x="2" y="1"/>
                </a:cxn>
                <a:cxn ang="0">
                  <a:pos x="4" y="0"/>
                </a:cxn>
                <a:cxn ang="0">
                  <a:pos x="9" y="0"/>
                </a:cxn>
                <a:cxn ang="0">
                  <a:pos x="12" y="1"/>
                </a:cxn>
                <a:cxn ang="0">
                  <a:pos x="14" y="1"/>
                </a:cxn>
                <a:cxn ang="0">
                  <a:pos x="17" y="5"/>
                </a:cxn>
                <a:cxn ang="0">
                  <a:pos x="22" y="9"/>
                </a:cxn>
                <a:cxn ang="0">
                  <a:pos x="25" y="11"/>
                </a:cxn>
                <a:cxn ang="0">
                  <a:pos x="33" y="13"/>
                </a:cxn>
                <a:cxn ang="0">
                  <a:pos x="34" y="16"/>
                </a:cxn>
                <a:cxn ang="0">
                  <a:pos x="36" y="18"/>
                </a:cxn>
              </a:cxnLst>
              <a:rect l="0" t="0" r="r" b="b"/>
              <a:pathLst>
                <a:path w="37" h="21">
                  <a:moveTo>
                    <a:pt x="36" y="18"/>
                  </a:moveTo>
                  <a:lnTo>
                    <a:pt x="36" y="19"/>
                  </a:lnTo>
                  <a:lnTo>
                    <a:pt x="35" y="20"/>
                  </a:lnTo>
                  <a:lnTo>
                    <a:pt x="33" y="19"/>
                  </a:lnTo>
                  <a:lnTo>
                    <a:pt x="29" y="18"/>
                  </a:lnTo>
                  <a:lnTo>
                    <a:pt x="19" y="18"/>
                  </a:lnTo>
                  <a:lnTo>
                    <a:pt x="14" y="16"/>
                  </a:lnTo>
                  <a:lnTo>
                    <a:pt x="10" y="14"/>
                  </a:lnTo>
                  <a:lnTo>
                    <a:pt x="6" y="10"/>
                  </a:lnTo>
                  <a:lnTo>
                    <a:pt x="3" y="10"/>
                  </a:lnTo>
                  <a:lnTo>
                    <a:pt x="0" y="7"/>
                  </a:lnTo>
                  <a:lnTo>
                    <a:pt x="0" y="5"/>
                  </a:lnTo>
                  <a:lnTo>
                    <a:pt x="0" y="2"/>
                  </a:lnTo>
                  <a:lnTo>
                    <a:pt x="2" y="1"/>
                  </a:lnTo>
                  <a:lnTo>
                    <a:pt x="4" y="0"/>
                  </a:lnTo>
                  <a:lnTo>
                    <a:pt x="9" y="0"/>
                  </a:lnTo>
                  <a:lnTo>
                    <a:pt x="12" y="1"/>
                  </a:lnTo>
                  <a:lnTo>
                    <a:pt x="14" y="1"/>
                  </a:lnTo>
                  <a:lnTo>
                    <a:pt x="17" y="5"/>
                  </a:lnTo>
                  <a:lnTo>
                    <a:pt x="22" y="9"/>
                  </a:lnTo>
                  <a:lnTo>
                    <a:pt x="25" y="11"/>
                  </a:lnTo>
                  <a:lnTo>
                    <a:pt x="33" y="13"/>
                  </a:lnTo>
                  <a:lnTo>
                    <a:pt x="34" y="16"/>
                  </a:lnTo>
                  <a:lnTo>
                    <a:pt x="36" y="1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5" name="Freeform 46"/>
            <p:cNvSpPr>
              <a:spLocks/>
            </p:cNvSpPr>
            <p:nvPr/>
          </p:nvSpPr>
          <p:spPr bwMode="auto">
            <a:xfrm>
              <a:off x="5265996" y="6555877"/>
              <a:ext cx="13555" cy="6353"/>
            </a:xfrm>
            <a:custGeom>
              <a:avLst/>
              <a:gdLst/>
              <a:ahLst/>
              <a:cxnLst>
                <a:cxn ang="0">
                  <a:pos x="7" y="8"/>
                </a:cxn>
                <a:cxn ang="0">
                  <a:pos x="6" y="6"/>
                </a:cxn>
                <a:cxn ang="0">
                  <a:pos x="4" y="6"/>
                </a:cxn>
                <a:cxn ang="0">
                  <a:pos x="2" y="5"/>
                </a:cxn>
                <a:cxn ang="0">
                  <a:pos x="0" y="3"/>
                </a:cxn>
                <a:cxn ang="0">
                  <a:pos x="2" y="1"/>
                </a:cxn>
                <a:cxn ang="0">
                  <a:pos x="4" y="0"/>
                </a:cxn>
                <a:cxn ang="0">
                  <a:pos x="6" y="0"/>
                </a:cxn>
                <a:cxn ang="0">
                  <a:pos x="12" y="1"/>
                </a:cxn>
                <a:cxn ang="0">
                  <a:pos x="15" y="1"/>
                </a:cxn>
                <a:cxn ang="0">
                  <a:pos x="15" y="5"/>
                </a:cxn>
                <a:cxn ang="0">
                  <a:pos x="13" y="7"/>
                </a:cxn>
                <a:cxn ang="0">
                  <a:pos x="10" y="8"/>
                </a:cxn>
                <a:cxn ang="0">
                  <a:pos x="7" y="8"/>
                </a:cxn>
              </a:cxnLst>
              <a:rect l="0" t="0" r="r" b="b"/>
              <a:pathLst>
                <a:path w="16" h="9">
                  <a:moveTo>
                    <a:pt x="7" y="8"/>
                  </a:moveTo>
                  <a:lnTo>
                    <a:pt x="6" y="6"/>
                  </a:lnTo>
                  <a:lnTo>
                    <a:pt x="4" y="6"/>
                  </a:lnTo>
                  <a:lnTo>
                    <a:pt x="2" y="5"/>
                  </a:lnTo>
                  <a:lnTo>
                    <a:pt x="0" y="3"/>
                  </a:lnTo>
                  <a:lnTo>
                    <a:pt x="2" y="1"/>
                  </a:lnTo>
                  <a:lnTo>
                    <a:pt x="4" y="0"/>
                  </a:lnTo>
                  <a:lnTo>
                    <a:pt x="6" y="0"/>
                  </a:lnTo>
                  <a:lnTo>
                    <a:pt x="12" y="1"/>
                  </a:lnTo>
                  <a:lnTo>
                    <a:pt x="15" y="1"/>
                  </a:lnTo>
                  <a:lnTo>
                    <a:pt x="15" y="5"/>
                  </a:lnTo>
                  <a:lnTo>
                    <a:pt x="13" y="7"/>
                  </a:lnTo>
                  <a:lnTo>
                    <a:pt x="10" y="8"/>
                  </a:lnTo>
                  <a:lnTo>
                    <a:pt x="7" y="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6" name="Freeform 47"/>
            <p:cNvSpPr>
              <a:spLocks/>
            </p:cNvSpPr>
            <p:nvPr/>
          </p:nvSpPr>
          <p:spPr bwMode="auto">
            <a:xfrm>
              <a:off x="5466862" y="6624700"/>
              <a:ext cx="4929" cy="3176"/>
            </a:xfrm>
            <a:custGeom>
              <a:avLst/>
              <a:gdLst/>
              <a:ahLst/>
              <a:cxnLst>
                <a:cxn ang="0">
                  <a:pos x="5" y="4"/>
                </a:cxn>
                <a:cxn ang="0">
                  <a:pos x="2" y="3"/>
                </a:cxn>
                <a:cxn ang="0">
                  <a:pos x="0" y="0"/>
                </a:cxn>
                <a:cxn ang="0">
                  <a:pos x="5" y="4"/>
                </a:cxn>
              </a:cxnLst>
              <a:rect l="0" t="0" r="r" b="b"/>
              <a:pathLst>
                <a:path w="6" h="5">
                  <a:moveTo>
                    <a:pt x="5" y="4"/>
                  </a:moveTo>
                  <a:lnTo>
                    <a:pt x="2" y="3"/>
                  </a:lnTo>
                  <a:lnTo>
                    <a:pt x="0" y="0"/>
                  </a:lnTo>
                  <a:lnTo>
                    <a:pt x="5" y="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7" name="Freeform 48"/>
            <p:cNvSpPr>
              <a:spLocks/>
            </p:cNvSpPr>
            <p:nvPr/>
          </p:nvSpPr>
          <p:spPr bwMode="auto">
            <a:xfrm>
              <a:off x="6113825" y="6622583"/>
              <a:ext cx="22182" cy="8471"/>
            </a:xfrm>
            <a:custGeom>
              <a:avLst/>
              <a:gdLst/>
              <a:ahLst/>
              <a:cxnLst>
                <a:cxn ang="0">
                  <a:pos x="19" y="11"/>
                </a:cxn>
                <a:cxn ang="0">
                  <a:pos x="17" y="10"/>
                </a:cxn>
                <a:cxn ang="0">
                  <a:pos x="12" y="10"/>
                </a:cxn>
                <a:cxn ang="0">
                  <a:pos x="9" y="11"/>
                </a:cxn>
                <a:cxn ang="0">
                  <a:pos x="5" y="11"/>
                </a:cxn>
                <a:cxn ang="0">
                  <a:pos x="1" y="10"/>
                </a:cxn>
                <a:cxn ang="0">
                  <a:pos x="0" y="8"/>
                </a:cxn>
                <a:cxn ang="0">
                  <a:pos x="0" y="7"/>
                </a:cxn>
                <a:cxn ang="0">
                  <a:pos x="3" y="6"/>
                </a:cxn>
                <a:cxn ang="0">
                  <a:pos x="5" y="5"/>
                </a:cxn>
                <a:cxn ang="0">
                  <a:pos x="7" y="4"/>
                </a:cxn>
                <a:cxn ang="0">
                  <a:pos x="18" y="0"/>
                </a:cxn>
                <a:cxn ang="0">
                  <a:pos x="26" y="7"/>
                </a:cxn>
                <a:cxn ang="0">
                  <a:pos x="24" y="10"/>
                </a:cxn>
                <a:cxn ang="0">
                  <a:pos x="19" y="11"/>
                </a:cxn>
              </a:cxnLst>
              <a:rect l="0" t="0" r="r" b="b"/>
              <a:pathLst>
                <a:path w="27" h="12">
                  <a:moveTo>
                    <a:pt x="19" y="11"/>
                  </a:moveTo>
                  <a:lnTo>
                    <a:pt x="17" y="10"/>
                  </a:lnTo>
                  <a:lnTo>
                    <a:pt x="12" y="10"/>
                  </a:lnTo>
                  <a:lnTo>
                    <a:pt x="9" y="11"/>
                  </a:lnTo>
                  <a:lnTo>
                    <a:pt x="5" y="11"/>
                  </a:lnTo>
                  <a:lnTo>
                    <a:pt x="1" y="10"/>
                  </a:lnTo>
                  <a:lnTo>
                    <a:pt x="0" y="8"/>
                  </a:lnTo>
                  <a:lnTo>
                    <a:pt x="0" y="7"/>
                  </a:lnTo>
                  <a:lnTo>
                    <a:pt x="3" y="6"/>
                  </a:lnTo>
                  <a:lnTo>
                    <a:pt x="5" y="5"/>
                  </a:lnTo>
                  <a:lnTo>
                    <a:pt x="7" y="4"/>
                  </a:lnTo>
                  <a:lnTo>
                    <a:pt x="18" y="0"/>
                  </a:lnTo>
                  <a:lnTo>
                    <a:pt x="26" y="7"/>
                  </a:lnTo>
                  <a:lnTo>
                    <a:pt x="24" y="10"/>
                  </a:lnTo>
                  <a:lnTo>
                    <a:pt x="19" y="1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8" name="Freeform 49"/>
            <p:cNvSpPr>
              <a:spLocks/>
            </p:cNvSpPr>
            <p:nvPr/>
          </p:nvSpPr>
          <p:spPr bwMode="auto">
            <a:xfrm>
              <a:off x="5474256" y="6624700"/>
              <a:ext cx="6162" cy="5294"/>
            </a:xfrm>
            <a:custGeom>
              <a:avLst/>
              <a:gdLst/>
              <a:ahLst/>
              <a:cxnLst>
                <a:cxn ang="0">
                  <a:pos x="0" y="4"/>
                </a:cxn>
                <a:cxn ang="0">
                  <a:pos x="1" y="2"/>
                </a:cxn>
                <a:cxn ang="0">
                  <a:pos x="4" y="0"/>
                </a:cxn>
                <a:cxn ang="0">
                  <a:pos x="6" y="2"/>
                </a:cxn>
                <a:cxn ang="0">
                  <a:pos x="4" y="4"/>
                </a:cxn>
                <a:cxn ang="0">
                  <a:pos x="6" y="6"/>
                </a:cxn>
                <a:cxn ang="0">
                  <a:pos x="4" y="7"/>
                </a:cxn>
                <a:cxn ang="0">
                  <a:pos x="0" y="4"/>
                </a:cxn>
              </a:cxnLst>
              <a:rect l="0" t="0" r="r" b="b"/>
              <a:pathLst>
                <a:path w="7" h="8">
                  <a:moveTo>
                    <a:pt x="0" y="4"/>
                  </a:moveTo>
                  <a:lnTo>
                    <a:pt x="1" y="2"/>
                  </a:lnTo>
                  <a:lnTo>
                    <a:pt x="4" y="0"/>
                  </a:lnTo>
                  <a:lnTo>
                    <a:pt x="6" y="2"/>
                  </a:lnTo>
                  <a:lnTo>
                    <a:pt x="4" y="4"/>
                  </a:lnTo>
                  <a:lnTo>
                    <a:pt x="6" y="6"/>
                  </a:lnTo>
                  <a:lnTo>
                    <a:pt x="4" y="7"/>
                  </a:lnTo>
                  <a:lnTo>
                    <a:pt x="0" y="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19" name="Freeform 50"/>
            <p:cNvSpPr>
              <a:spLocks/>
            </p:cNvSpPr>
            <p:nvPr/>
          </p:nvSpPr>
          <p:spPr bwMode="auto">
            <a:xfrm>
              <a:off x="5489044" y="6632112"/>
              <a:ext cx="2465" cy="2118"/>
            </a:xfrm>
            <a:custGeom>
              <a:avLst/>
              <a:gdLst/>
              <a:ahLst/>
              <a:cxnLst>
                <a:cxn ang="0">
                  <a:pos x="2" y="2"/>
                </a:cxn>
                <a:cxn ang="0">
                  <a:pos x="0" y="0"/>
                </a:cxn>
                <a:cxn ang="0">
                  <a:pos x="2" y="2"/>
                </a:cxn>
              </a:cxnLst>
              <a:rect l="0" t="0" r="r" b="b"/>
              <a:pathLst>
                <a:path w="3" h="3">
                  <a:moveTo>
                    <a:pt x="2" y="2"/>
                  </a:moveTo>
                  <a:lnTo>
                    <a:pt x="0" y="0"/>
                  </a:lnTo>
                  <a:lnTo>
                    <a:pt x="2" y="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0" name="Freeform 51"/>
            <p:cNvSpPr>
              <a:spLocks/>
            </p:cNvSpPr>
            <p:nvPr/>
          </p:nvSpPr>
          <p:spPr bwMode="auto">
            <a:xfrm>
              <a:off x="5505064" y="6629994"/>
              <a:ext cx="8626" cy="5294"/>
            </a:xfrm>
            <a:custGeom>
              <a:avLst/>
              <a:gdLst/>
              <a:ahLst/>
              <a:cxnLst>
                <a:cxn ang="0">
                  <a:pos x="6" y="3"/>
                </a:cxn>
                <a:cxn ang="0">
                  <a:pos x="4" y="0"/>
                </a:cxn>
                <a:cxn ang="0">
                  <a:pos x="8" y="0"/>
                </a:cxn>
                <a:cxn ang="0">
                  <a:pos x="10" y="2"/>
                </a:cxn>
                <a:cxn ang="0">
                  <a:pos x="10" y="5"/>
                </a:cxn>
                <a:cxn ang="0">
                  <a:pos x="8" y="6"/>
                </a:cxn>
                <a:cxn ang="0">
                  <a:pos x="5" y="6"/>
                </a:cxn>
                <a:cxn ang="0">
                  <a:pos x="3" y="5"/>
                </a:cxn>
                <a:cxn ang="0">
                  <a:pos x="0" y="4"/>
                </a:cxn>
                <a:cxn ang="0">
                  <a:pos x="6" y="3"/>
                </a:cxn>
              </a:cxnLst>
              <a:rect l="0" t="0" r="r" b="b"/>
              <a:pathLst>
                <a:path w="11" h="7">
                  <a:moveTo>
                    <a:pt x="6" y="3"/>
                  </a:moveTo>
                  <a:lnTo>
                    <a:pt x="4" y="0"/>
                  </a:lnTo>
                  <a:lnTo>
                    <a:pt x="8" y="0"/>
                  </a:lnTo>
                  <a:lnTo>
                    <a:pt x="10" y="2"/>
                  </a:lnTo>
                  <a:lnTo>
                    <a:pt x="10" y="5"/>
                  </a:lnTo>
                  <a:lnTo>
                    <a:pt x="8" y="6"/>
                  </a:lnTo>
                  <a:lnTo>
                    <a:pt x="5" y="6"/>
                  </a:lnTo>
                  <a:lnTo>
                    <a:pt x="3" y="5"/>
                  </a:lnTo>
                  <a:lnTo>
                    <a:pt x="0" y="4"/>
                  </a:lnTo>
                  <a:lnTo>
                    <a:pt x="6" y="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1" name="Freeform 52"/>
            <p:cNvSpPr>
              <a:spLocks/>
            </p:cNvSpPr>
            <p:nvPr/>
          </p:nvSpPr>
          <p:spPr bwMode="auto">
            <a:xfrm>
              <a:off x="5575306" y="6636347"/>
              <a:ext cx="7394" cy="2118"/>
            </a:xfrm>
            <a:custGeom>
              <a:avLst/>
              <a:gdLst/>
              <a:ahLst/>
              <a:cxnLst>
                <a:cxn ang="0">
                  <a:pos x="6" y="0"/>
                </a:cxn>
                <a:cxn ang="0">
                  <a:pos x="8" y="1"/>
                </a:cxn>
                <a:cxn ang="0">
                  <a:pos x="5" y="3"/>
                </a:cxn>
                <a:cxn ang="0">
                  <a:pos x="3" y="3"/>
                </a:cxn>
                <a:cxn ang="0">
                  <a:pos x="0" y="1"/>
                </a:cxn>
                <a:cxn ang="0">
                  <a:pos x="6" y="0"/>
                </a:cxn>
              </a:cxnLst>
              <a:rect l="0" t="0" r="r" b="b"/>
              <a:pathLst>
                <a:path w="9" h="4">
                  <a:moveTo>
                    <a:pt x="6" y="0"/>
                  </a:moveTo>
                  <a:lnTo>
                    <a:pt x="8" y="1"/>
                  </a:lnTo>
                  <a:lnTo>
                    <a:pt x="5" y="3"/>
                  </a:lnTo>
                  <a:lnTo>
                    <a:pt x="3" y="3"/>
                  </a:lnTo>
                  <a:lnTo>
                    <a:pt x="0" y="1"/>
                  </a:lnTo>
                  <a:lnTo>
                    <a:pt x="6" y="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2" name="Freeform 53"/>
            <p:cNvSpPr>
              <a:spLocks/>
            </p:cNvSpPr>
            <p:nvPr/>
          </p:nvSpPr>
          <p:spPr bwMode="auto">
            <a:xfrm>
              <a:off x="6138471" y="6641641"/>
              <a:ext cx="24646" cy="11647"/>
            </a:xfrm>
            <a:custGeom>
              <a:avLst/>
              <a:gdLst/>
              <a:ahLst/>
              <a:cxnLst>
                <a:cxn ang="0">
                  <a:pos x="27" y="16"/>
                </a:cxn>
                <a:cxn ang="0">
                  <a:pos x="25" y="15"/>
                </a:cxn>
                <a:cxn ang="0">
                  <a:pos x="23" y="13"/>
                </a:cxn>
                <a:cxn ang="0">
                  <a:pos x="22" y="12"/>
                </a:cxn>
                <a:cxn ang="0">
                  <a:pos x="19" y="11"/>
                </a:cxn>
                <a:cxn ang="0">
                  <a:pos x="19" y="7"/>
                </a:cxn>
                <a:cxn ang="0">
                  <a:pos x="17" y="8"/>
                </a:cxn>
                <a:cxn ang="0">
                  <a:pos x="15" y="10"/>
                </a:cxn>
                <a:cxn ang="0">
                  <a:pos x="13" y="10"/>
                </a:cxn>
                <a:cxn ang="0">
                  <a:pos x="11" y="8"/>
                </a:cxn>
                <a:cxn ang="0">
                  <a:pos x="10" y="7"/>
                </a:cxn>
                <a:cxn ang="0">
                  <a:pos x="3" y="4"/>
                </a:cxn>
                <a:cxn ang="0">
                  <a:pos x="1" y="2"/>
                </a:cxn>
                <a:cxn ang="0">
                  <a:pos x="0" y="0"/>
                </a:cxn>
                <a:cxn ang="0">
                  <a:pos x="2" y="0"/>
                </a:cxn>
                <a:cxn ang="0">
                  <a:pos x="3" y="1"/>
                </a:cxn>
                <a:cxn ang="0">
                  <a:pos x="5" y="1"/>
                </a:cxn>
                <a:cxn ang="0">
                  <a:pos x="9" y="0"/>
                </a:cxn>
                <a:cxn ang="0">
                  <a:pos x="11" y="1"/>
                </a:cxn>
                <a:cxn ang="0">
                  <a:pos x="15" y="1"/>
                </a:cxn>
                <a:cxn ang="0">
                  <a:pos x="18" y="0"/>
                </a:cxn>
                <a:cxn ang="0">
                  <a:pos x="20" y="2"/>
                </a:cxn>
                <a:cxn ang="0">
                  <a:pos x="27" y="8"/>
                </a:cxn>
                <a:cxn ang="0">
                  <a:pos x="29" y="11"/>
                </a:cxn>
                <a:cxn ang="0">
                  <a:pos x="27" y="16"/>
                </a:cxn>
              </a:cxnLst>
              <a:rect l="0" t="0" r="r" b="b"/>
              <a:pathLst>
                <a:path w="30" h="17">
                  <a:moveTo>
                    <a:pt x="27" y="16"/>
                  </a:moveTo>
                  <a:lnTo>
                    <a:pt x="25" y="15"/>
                  </a:lnTo>
                  <a:lnTo>
                    <a:pt x="23" y="13"/>
                  </a:lnTo>
                  <a:lnTo>
                    <a:pt x="22" y="12"/>
                  </a:lnTo>
                  <a:lnTo>
                    <a:pt x="19" y="11"/>
                  </a:lnTo>
                  <a:lnTo>
                    <a:pt x="19" y="7"/>
                  </a:lnTo>
                  <a:lnTo>
                    <a:pt x="17" y="8"/>
                  </a:lnTo>
                  <a:lnTo>
                    <a:pt x="15" y="10"/>
                  </a:lnTo>
                  <a:lnTo>
                    <a:pt x="13" y="10"/>
                  </a:lnTo>
                  <a:lnTo>
                    <a:pt x="11" y="8"/>
                  </a:lnTo>
                  <a:lnTo>
                    <a:pt x="10" y="7"/>
                  </a:lnTo>
                  <a:lnTo>
                    <a:pt x="3" y="4"/>
                  </a:lnTo>
                  <a:lnTo>
                    <a:pt x="1" y="2"/>
                  </a:lnTo>
                  <a:lnTo>
                    <a:pt x="0" y="0"/>
                  </a:lnTo>
                  <a:lnTo>
                    <a:pt x="2" y="0"/>
                  </a:lnTo>
                  <a:lnTo>
                    <a:pt x="3" y="1"/>
                  </a:lnTo>
                  <a:lnTo>
                    <a:pt x="5" y="1"/>
                  </a:lnTo>
                  <a:lnTo>
                    <a:pt x="9" y="0"/>
                  </a:lnTo>
                  <a:lnTo>
                    <a:pt x="11" y="1"/>
                  </a:lnTo>
                  <a:lnTo>
                    <a:pt x="15" y="1"/>
                  </a:lnTo>
                  <a:lnTo>
                    <a:pt x="18" y="0"/>
                  </a:lnTo>
                  <a:lnTo>
                    <a:pt x="20" y="2"/>
                  </a:lnTo>
                  <a:lnTo>
                    <a:pt x="27" y="8"/>
                  </a:lnTo>
                  <a:lnTo>
                    <a:pt x="29" y="11"/>
                  </a:lnTo>
                  <a:lnTo>
                    <a:pt x="27" y="16"/>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3" name="Freeform 54"/>
            <p:cNvSpPr>
              <a:spLocks/>
            </p:cNvSpPr>
            <p:nvPr/>
          </p:nvSpPr>
          <p:spPr bwMode="auto">
            <a:xfrm>
              <a:off x="6235824" y="6708347"/>
              <a:ext cx="11091" cy="9529"/>
            </a:xfrm>
            <a:custGeom>
              <a:avLst/>
              <a:gdLst/>
              <a:ahLst/>
              <a:cxnLst>
                <a:cxn ang="0">
                  <a:pos x="13" y="11"/>
                </a:cxn>
                <a:cxn ang="0">
                  <a:pos x="9" y="10"/>
                </a:cxn>
                <a:cxn ang="0">
                  <a:pos x="7" y="7"/>
                </a:cxn>
                <a:cxn ang="0">
                  <a:pos x="3" y="5"/>
                </a:cxn>
                <a:cxn ang="0">
                  <a:pos x="1" y="3"/>
                </a:cxn>
                <a:cxn ang="0">
                  <a:pos x="0" y="2"/>
                </a:cxn>
                <a:cxn ang="0">
                  <a:pos x="1" y="0"/>
                </a:cxn>
                <a:cxn ang="0">
                  <a:pos x="3" y="0"/>
                </a:cxn>
                <a:cxn ang="0">
                  <a:pos x="6" y="1"/>
                </a:cxn>
                <a:cxn ang="0">
                  <a:pos x="9" y="2"/>
                </a:cxn>
                <a:cxn ang="0">
                  <a:pos x="10" y="6"/>
                </a:cxn>
                <a:cxn ang="0">
                  <a:pos x="13" y="11"/>
                </a:cxn>
              </a:cxnLst>
              <a:rect l="0" t="0" r="r" b="b"/>
              <a:pathLst>
                <a:path w="14" h="12">
                  <a:moveTo>
                    <a:pt x="13" y="11"/>
                  </a:moveTo>
                  <a:lnTo>
                    <a:pt x="9" y="10"/>
                  </a:lnTo>
                  <a:lnTo>
                    <a:pt x="7" y="7"/>
                  </a:lnTo>
                  <a:lnTo>
                    <a:pt x="3" y="5"/>
                  </a:lnTo>
                  <a:lnTo>
                    <a:pt x="1" y="3"/>
                  </a:lnTo>
                  <a:lnTo>
                    <a:pt x="0" y="2"/>
                  </a:lnTo>
                  <a:lnTo>
                    <a:pt x="1" y="0"/>
                  </a:lnTo>
                  <a:lnTo>
                    <a:pt x="3" y="0"/>
                  </a:lnTo>
                  <a:lnTo>
                    <a:pt x="6" y="1"/>
                  </a:lnTo>
                  <a:lnTo>
                    <a:pt x="9" y="2"/>
                  </a:lnTo>
                  <a:lnTo>
                    <a:pt x="10" y="6"/>
                  </a:lnTo>
                  <a:lnTo>
                    <a:pt x="13" y="1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4" name="Freeform 55"/>
            <p:cNvSpPr>
              <a:spLocks/>
            </p:cNvSpPr>
            <p:nvPr/>
          </p:nvSpPr>
          <p:spPr bwMode="auto">
            <a:xfrm>
              <a:off x="6248147" y="6719994"/>
              <a:ext cx="9858" cy="8471"/>
            </a:xfrm>
            <a:custGeom>
              <a:avLst/>
              <a:gdLst/>
              <a:ahLst/>
              <a:cxnLst>
                <a:cxn ang="0">
                  <a:pos x="10" y="11"/>
                </a:cxn>
                <a:cxn ang="0">
                  <a:pos x="7" y="6"/>
                </a:cxn>
                <a:cxn ang="0">
                  <a:pos x="5" y="4"/>
                </a:cxn>
                <a:cxn ang="0">
                  <a:pos x="4" y="3"/>
                </a:cxn>
                <a:cxn ang="0">
                  <a:pos x="2" y="2"/>
                </a:cxn>
                <a:cxn ang="0">
                  <a:pos x="0" y="0"/>
                </a:cxn>
                <a:cxn ang="0">
                  <a:pos x="5" y="0"/>
                </a:cxn>
                <a:cxn ang="0">
                  <a:pos x="8" y="3"/>
                </a:cxn>
                <a:cxn ang="0">
                  <a:pos x="11" y="11"/>
                </a:cxn>
                <a:cxn ang="0">
                  <a:pos x="10" y="11"/>
                </a:cxn>
              </a:cxnLst>
              <a:rect l="0" t="0" r="r" b="b"/>
              <a:pathLst>
                <a:path w="12" h="12">
                  <a:moveTo>
                    <a:pt x="10" y="11"/>
                  </a:moveTo>
                  <a:lnTo>
                    <a:pt x="7" y="6"/>
                  </a:lnTo>
                  <a:lnTo>
                    <a:pt x="5" y="4"/>
                  </a:lnTo>
                  <a:lnTo>
                    <a:pt x="4" y="3"/>
                  </a:lnTo>
                  <a:lnTo>
                    <a:pt x="2" y="2"/>
                  </a:lnTo>
                  <a:lnTo>
                    <a:pt x="0" y="0"/>
                  </a:lnTo>
                  <a:lnTo>
                    <a:pt x="5" y="0"/>
                  </a:lnTo>
                  <a:lnTo>
                    <a:pt x="8" y="3"/>
                  </a:lnTo>
                  <a:lnTo>
                    <a:pt x="11" y="11"/>
                  </a:lnTo>
                  <a:lnTo>
                    <a:pt x="10" y="1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5" name="Freeform 56"/>
            <p:cNvSpPr>
              <a:spLocks/>
            </p:cNvSpPr>
            <p:nvPr/>
          </p:nvSpPr>
          <p:spPr bwMode="auto">
            <a:xfrm>
              <a:off x="3074949" y="4405423"/>
              <a:ext cx="35737" cy="22235"/>
            </a:xfrm>
            <a:custGeom>
              <a:avLst/>
              <a:gdLst/>
              <a:ahLst/>
              <a:cxnLst>
                <a:cxn ang="0">
                  <a:pos x="28" y="27"/>
                </a:cxn>
                <a:cxn ang="0">
                  <a:pos x="26" y="25"/>
                </a:cxn>
                <a:cxn ang="0">
                  <a:pos x="24" y="24"/>
                </a:cxn>
                <a:cxn ang="0">
                  <a:pos x="22" y="22"/>
                </a:cxn>
                <a:cxn ang="0">
                  <a:pos x="21" y="21"/>
                </a:cxn>
                <a:cxn ang="0">
                  <a:pos x="18" y="20"/>
                </a:cxn>
                <a:cxn ang="0">
                  <a:pos x="18" y="14"/>
                </a:cxn>
                <a:cxn ang="0">
                  <a:pos x="17" y="13"/>
                </a:cxn>
                <a:cxn ang="0">
                  <a:pos x="14" y="11"/>
                </a:cxn>
                <a:cxn ang="0">
                  <a:pos x="10" y="11"/>
                </a:cxn>
                <a:cxn ang="0">
                  <a:pos x="8" y="12"/>
                </a:cxn>
                <a:cxn ang="0">
                  <a:pos x="6" y="10"/>
                </a:cxn>
                <a:cxn ang="0">
                  <a:pos x="3" y="8"/>
                </a:cxn>
                <a:cxn ang="0">
                  <a:pos x="0" y="7"/>
                </a:cxn>
                <a:cxn ang="0">
                  <a:pos x="0" y="4"/>
                </a:cxn>
                <a:cxn ang="0">
                  <a:pos x="0" y="1"/>
                </a:cxn>
                <a:cxn ang="0">
                  <a:pos x="4" y="0"/>
                </a:cxn>
                <a:cxn ang="0">
                  <a:pos x="4" y="2"/>
                </a:cxn>
                <a:cxn ang="0">
                  <a:pos x="6" y="4"/>
                </a:cxn>
                <a:cxn ang="0">
                  <a:pos x="7" y="5"/>
                </a:cxn>
                <a:cxn ang="0">
                  <a:pos x="8" y="7"/>
                </a:cxn>
                <a:cxn ang="0">
                  <a:pos x="11" y="6"/>
                </a:cxn>
                <a:cxn ang="0">
                  <a:pos x="13" y="3"/>
                </a:cxn>
                <a:cxn ang="0">
                  <a:pos x="15" y="4"/>
                </a:cxn>
                <a:cxn ang="0">
                  <a:pos x="17" y="5"/>
                </a:cxn>
                <a:cxn ang="0">
                  <a:pos x="18" y="2"/>
                </a:cxn>
                <a:cxn ang="0">
                  <a:pos x="22" y="3"/>
                </a:cxn>
                <a:cxn ang="0">
                  <a:pos x="27" y="8"/>
                </a:cxn>
                <a:cxn ang="0">
                  <a:pos x="28" y="11"/>
                </a:cxn>
                <a:cxn ang="0">
                  <a:pos x="29" y="11"/>
                </a:cxn>
                <a:cxn ang="0">
                  <a:pos x="32" y="13"/>
                </a:cxn>
                <a:cxn ang="0">
                  <a:pos x="31" y="15"/>
                </a:cxn>
                <a:cxn ang="0">
                  <a:pos x="34" y="16"/>
                </a:cxn>
                <a:cxn ang="0">
                  <a:pos x="36" y="16"/>
                </a:cxn>
                <a:cxn ang="0">
                  <a:pos x="39" y="16"/>
                </a:cxn>
                <a:cxn ang="0">
                  <a:pos x="41" y="16"/>
                </a:cxn>
                <a:cxn ang="0">
                  <a:pos x="42" y="18"/>
                </a:cxn>
                <a:cxn ang="0">
                  <a:pos x="41" y="22"/>
                </a:cxn>
                <a:cxn ang="0">
                  <a:pos x="38" y="24"/>
                </a:cxn>
                <a:cxn ang="0">
                  <a:pos x="40" y="25"/>
                </a:cxn>
                <a:cxn ang="0">
                  <a:pos x="39" y="27"/>
                </a:cxn>
                <a:cxn ang="0">
                  <a:pos x="36" y="30"/>
                </a:cxn>
                <a:cxn ang="0">
                  <a:pos x="33" y="28"/>
                </a:cxn>
                <a:cxn ang="0">
                  <a:pos x="28" y="27"/>
                </a:cxn>
              </a:cxnLst>
              <a:rect l="0" t="0" r="r" b="b"/>
              <a:pathLst>
                <a:path w="43" h="31">
                  <a:moveTo>
                    <a:pt x="28" y="27"/>
                  </a:moveTo>
                  <a:lnTo>
                    <a:pt x="26" y="25"/>
                  </a:lnTo>
                  <a:lnTo>
                    <a:pt x="24" y="24"/>
                  </a:lnTo>
                  <a:lnTo>
                    <a:pt x="22" y="22"/>
                  </a:lnTo>
                  <a:lnTo>
                    <a:pt x="21" y="21"/>
                  </a:lnTo>
                  <a:lnTo>
                    <a:pt x="18" y="20"/>
                  </a:lnTo>
                  <a:lnTo>
                    <a:pt x="18" y="14"/>
                  </a:lnTo>
                  <a:lnTo>
                    <a:pt x="17" y="13"/>
                  </a:lnTo>
                  <a:lnTo>
                    <a:pt x="14" y="11"/>
                  </a:lnTo>
                  <a:lnTo>
                    <a:pt x="10" y="11"/>
                  </a:lnTo>
                  <a:lnTo>
                    <a:pt x="8" y="12"/>
                  </a:lnTo>
                  <a:lnTo>
                    <a:pt x="6" y="10"/>
                  </a:lnTo>
                  <a:lnTo>
                    <a:pt x="3" y="8"/>
                  </a:lnTo>
                  <a:lnTo>
                    <a:pt x="0" y="7"/>
                  </a:lnTo>
                  <a:lnTo>
                    <a:pt x="0" y="4"/>
                  </a:lnTo>
                  <a:lnTo>
                    <a:pt x="0" y="1"/>
                  </a:lnTo>
                  <a:lnTo>
                    <a:pt x="4" y="0"/>
                  </a:lnTo>
                  <a:lnTo>
                    <a:pt x="4" y="2"/>
                  </a:lnTo>
                  <a:lnTo>
                    <a:pt x="6" y="4"/>
                  </a:lnTo>
                  <a:lnTo>
                    <a:pt x="7" y="5"/>
                  </a:lnTo>
                  <a:lnTo>
                    <a:pt x="8" y="7"/>
                  </a:lnTo>
                  <a:lnTo>
                    <a:pt x="11" y="6"/>
                  </a:lnTo>
                  <a:lnTo>
                    <a:pt x="13" y="3"/>
                  </a:lnTo>
                  <a:lnTo>
                    <a:pt x="15" y="4"/>
                  </a:lnTo>
                  <a:lnTo>
                    <a:pt x="17" y="5"/>
                  </a:lnTo>
                  <a:lnTo>
                    <a:pt x="18" y="2"/>
                  </a:lnTo>
                  <a:lnTo>
                    <a:pt x="22" y="3"/>
                  </a:lnTo>
                  <a:lnTo>
                    <a:pt x="27" y="8"/>
                  </a:lnTo>
                  <a:lnTo>
                    <a:pt x="28" y="11"/>
                  </a:lnTo>
                  <a:lnTo>
                    <a:pt x="29" y="11"/>
                  </a:lnTo>
                  <a:lnTo>
                    <a:pt x="32" y="13"/>
                  </a:lnTo>
                  <a:lnTo>
                    <a:pt x="31" y="15"/>
                  </a:lnTo>
                  <a:lnTo>
                    <a:pt x="34" y="16"/>
                  </a:lnTo>
                  <a:lnTo>
                    <a:pt x="36" y="16"/>
                  </a:lnTo>
                  <a:lnTo>
                    <a:pt x="39" y="16"/>
                  </a:lnTo>
                  <a:lnTo>
                    <a:pt x="41" y="16"/>
                  </a:lnTo>
                  <a:lnTo>
                    <a:pt x="42" y="18"/>
                  </a:lnTo>
                  <a:lnTo>
                    <a:pt x="41" y="22"/>
                  </a:lnTo>
                  <a:lnTo>
                    <a:pt x="38" y="24"/>
                  </a:lnTo>
                  <a:lnTo>
                    <a:pt x="40" y="25"/>
                  </a:lnTo>
                  <a:lnTo>
                    <a:pt x="39" y="27"/>
                  </a:lnTo>
                  <a:lnTo>
                    <a:pt x="36" y="30"/>
                  </a:lnTo>
                  <a:lnTo>
                    <a:pt x="33" y="28"/>
                  </a:lnTo>
                  <a:lnTo>
                    <a:pt x="28" y="2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6" name="Freeform 57"/>
            <p:cNvSpPr>
              <a:spLocks/>
            </p:cNvSpPr>
            <p:nvPr/>
          </p:nvSpPr>
          <p:spPr bwMode="auto">
            <a:xfrm>
              <a:off x="3076182" y="4425540"/>
              <a:ext cx="19717" cy="14823"/>
            </a:xfrm>
            <a:custGeom>
              <a:avLst/>
              <a:gdLst/>
              <a:ahLst/>
              <a:cxnLst>
                <a:cxn ang="0">
                  <a:pos x="14" y="21"/>
                </a:cxn>
                <a:cxn ang="0">
                  <a:pos x="12" y="19"/>
                </a:cxn>
                <a:cxn ang="0">
                  <a:pos x="10" y="18"/>
                </a:cxn>
                <a:cxn ang="0">
                  <a:pos x="8" y="18"/>
                </a:cxn>
                <a:cxn ang="0">
                  <a:pos x="6" y="16"/>
                </a:cxn>
                <a:cxn ang="0">
                  <a:pos x="4" y="12"/>
                </a:cxn>
                <a:cxn ang="0">
                  <a:pos x="2" y="11"/>
                </a:cxn>
                <a:cxn ang="0">
                  <a:pos x="1" y="10"/>
                </a:cxn>
                <a:cxn ang="0">
                  <a:pos x="1" y="7"/>
                </a:cxn>
                <a:cxn ang="0">
                  <a:pos x="1" y="3"/>
                </a:cxn>
                <a:cxn ang="0">
                  <a:pos x="0" y="0"/>
                </a:cxn>
                <a:cxn ang="0">
                  <a:pos x="4" y="0"/>
                </a:cxn>
                <a:cxn ang="0">
                  <a:pos x="7" y="4"/>
                </a:cxn>
                <a:cxn ang="0">
                  <a:pos x="14" y="6"/>
                </a:cxn>
                <a:cxn ang="0">
                  <a:pos x="20" y="10"/>
                </a:cxn>
                <a:cxn ang="0">
                  <a:pos x="21" y="11"/>
                </a:cxn>
                <a:cxn ang="0">
                  <a:pos x="22" y="13"/>
                </a:cxn>
                <a:cxn ang="0">
                  <a:pos x="22" y="16"/>
                </a:cxn>
                <a:cxn ang="0">
                  <a:pos x="16" y="16"/>
                </a:cxn>
                <a:cxn ang="0">
                  <a:pos x="14" y="21"/>
                </a:cxn>
              </a:cxnLst>
              <a:rect l="0" t="0" r="r" b="b"/>
              <a:pathLst>
                <a:path w="23" h="22">
                  <a:moveTo>
                    <a:pt x="14" y="21"/>
                  </a:moveTo>
                  <a:lnTo>
                    <a:pt x="12" y="19"/>
                  </a:lnTo>
                  <a:lnTo>
                    <a:pt x="10" y="18"/>
                  </a:lnTo>
                  <a:lnTo>
                    <a:pt x="8" y="18"/>
                  </a:lnTo>
                  <a:lnTo>
                    <a:pt x="6" y="16"/>
                  </a:lnTo>
                  <a:lnTo>
                    <a:pt x="4" y="12"/>
                  </a:lnTo>
                  <a:lnTo>
                    <a:pt x="2" y="11"/>
                  </a:lnTo>
                  <a:lnTo>
                    <a:pt x="1" y="10"/>
                  </a:lnTo>
                  <a:lnTo>
                    <a:pt x="1" y="7"/>
                  </a:lnTo>
                  <a:lnTo>
                    <a:pt x="1" y="3"/>
                  </a:lnTo>
                  <a:lnTo>
                    <a:pt x="0" y="0"/>
                  </a:lnTo>
                  <a:lnTo>
                    <a:pt x="4" y="0"/>
                  </a:lnTo>
                  <a:lnTo>
                    <a:pt x="7" y="4"/>
                  </a:lnTo>
                  <a:lnTo>
                    <a:pt x="14" y="6"/>
                  </a:lnTo>
                  <a:lnTo>
                    <a:pt x="20" y="10"/>
                  </a:lnTo>
                  <a:lnTo>
                    <a:pt x="21" y="11"/>
                  </a:lnTo>
                  <a:lnTo>
                    <a:pt x="22" y="13"/>
                  </a:lnTo>
                  <a:lnTo>
                    <a:pt x="22" y="16"/>
                  </a:lnTo>
                  <a:lnTo>
                    <a:pt x="16" y="16"/>
                  </a:lnTo>
                  <a:lnTo>
                    <a:pt x="14" y="2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7" name="Freeform 58"/>
            <p:cNvSpPr>
              <a:spLocks/>
            </p:cNvSpPr>
            <p:nvPr/>
          </p:nvSpPr>
          <p:spPr bwMode="auto">
            <a:xfrm>
              <a:off x="3049071" y="4445658"/>
              <a:ext cx="23414" cy="31764"/>
            </a:xfrm>
            <a:custGeom>
              <a:avLst/>
              <a:gdLst/>
              <a:ahLst/>
              <a:cxnLst>
                <a:cxn ang="0">
                  <a:pos x="14" y="0"/>
                </a:cxn>
                <a:cxn ang="0">
                  <a:pos x="16" y="4"/>
                </a:cxn>
                <a:cxn ang="0">
                  <a:pos x="18" y="3"/>
                </a:cxn>
                <a:cxn ang="0">
                  <a:pos x="21" y="4"/>
                </a:cxn>
                <a:cxn ang="0">
                  <a:pos x="24" y="4"/>
                </a:cxn>
                <a:cxn ang="0">
                  <a:pos x="26" y="5"/>
                </a:cxn>
                <a:cxn ang="0">
                  <a:pos x="28" y="7"/>
                </a:cxn>
                <a:cxn ang="0">
                  <a:pos x="28" y="8"/>
                </a:cxn>
                <a:cxn ang="0">
                  <a:pos x="27" y="11"/>
                </a:cxn>
                <a:cxn ang="0">
                  <a:pos x="24" y="10"/>
                </a:cxn>
                <a:cxn ang="0">
                  <a:pos x="18" y="7"/>
                </a:cxn>
                <a:cxn ang="0">
                  <a:pos x="16" y="8"/>
                </a:cxn>
                <a:cxn ang="0">
                  <a:pos x="14" y="7"/>
                </a:cxn>
                <a:cxn ang="0">
                  <a:pos x="9" y="7"/>
                </a:cxn>
                <a:cxn ang="0">
                  <a:pos x="8" y="10"/>
                </a:cxn>
                <a:cxn ang="0">
                  <a:pos x="5" y="15"/>
                </a:cxn>
                <a:cxn ang="0">
                  <a:pos x="5" y="17"/>
                </a:cxn>
                <a:cxn ang="0">
                  <a:pos x="5" y="20"/>
                </a:cxn>
                <a:cxn ang="0">
                  <a:pos x="5" y="22"/>
                </a:cxn>
                <a:cxn ang="0">
                  <a:pos x="5" y="25"/>
                </a:cxn>
                <a:cxn ang="0">
                  <a:pos x="5" y="27"/>
                </a:cxn>
                <a:cxn ang="0">
                  <a:pos x="7" y="33"/>
                </a:cxn>
                <a:cxn ang="0">
                  <a:pos x="8" y="35"/>
                </a:cxn>
                <a:cxn ang="0">
                  <a:pos x="10" y="41"/>
                </a:cxn>
                <a:cxn ang="0">
                  <a:pos x="9" y="43"/>
                </a:cxn>
                <a:cxn ang="0">
                  <a:pos x="7" y="44"/>
                </a:cxn>
                <a:cxn ang="0">
                  <a:pos x="4" y="38"/>
                </a:cxn>
                <a:cxn ang="0">
                  <a:pos x="4" y="36"/>
                </a:cxn>
                <a:cxn ang="0">
                  <a:pos x="2" y="29"/>
                </a:cxn>
                <a:cxn ang="0">
                  <a:pos x="2" y="24"/>
                </a:cxn>
                <a:cxn ang="0">
                  <a:pos x="0" y="21"/>
                </a:cxn>
                <a:cxn ang="0">
                  <a:pos x="0" y="16"/>
                </a:cxn>
                <a:cxn ang="0">
                  <a:pos x="2" y="13"/>
                </a:cxn>
                <a:cxn ang="0">
                  <a:pos x="2" y="8"/>
                </a:cxn>
                <a:cxn ang="0">
                  <a:pos x="5" y="3"/>
                </a:cxn>
                <a:cxn ang="0">
                  <a:pos x="7" y="2"/>
                </a:cxn>
                <a:cxn ang="0">
                  <a:pos x="8" y="0"/>
                </a:cxn>
                <a:cxn ang="0">
                  <a:pos x="14" y="0"/>
                </a:cxn>
              </a:cxnLst>
              <a:rect l="0" t="0" r="r" b="b"/>
              <a:pathLst>
                <a:path w="29" h="45">
                  <a:moveTo>
                    <a:pt x="14" y="0"/>
                  </a:moveTo>
                  <a:lnTo>
                    <a:pt x="16" y="4"/>
                  </a:lnTo>
                  <a:lnTo>
                    <a:pt x="18" y="3"/>
                  </a:lnTo>
                  <a:lnTo>
                    <a:pt x="21" y="4"/>
                  </a:lnTo>
                  <a:lnTo>
                    <a:pt x="24" y="4"/>
                  </a:lnTo>
                  <a:lnTo>
                    <a:pt x="26" y="5"/>
                  </a:lnTo>
                  <a:lnTo>
                    <a:pt x="28" y="7"/>
                  </a:lnTo>
                  <a:lnTo>
                    <a:pt x="28" y="8"/>
                  </a:lnTo>
                  <a:lnTo>
                    <a:pt x="27" y="11"/>
                  </a:lnTo>
                  <a:lnTo>
                    <a:pt x="24" y="10"/>
                  </a:lnTo>
                  <a:lnTo>
                    <a:pt x="18" y="7"/>
                  </a:lnTo>
                  <a:lnTo>
                    <a:pt x="16" y="8"/>
                  </a:lnTo>
                  <a:lnTo>
                    <a:pt x="14" y="7"/>
                  </a:lnTo>
                  <a:lnTo>
                    <a:pt x="9" y="7"/>
                  </a:lnTo>
                  <a:lnTo>
                    <a:pt x="8" y="10"/>
                  </a:lnTo>
                  <a:lnTo>
                    <a:pt x="5" y="15"/>
                  </a:lnTo>
                  <a:lnTo>
                    <a:pt x="5" y="17"/>
                  </a:lnTo>
                  <a:lnTo>
                    <a:pt x="5" y="20"/>
                  </a:lnTo>
                  <a:lnTo>
                    <a:pt x="5" y="22"/>
                  </a:lnTo>
                  <a:lnTo>
                    <a:pt x="5" y="25"/>
                  </a:lnTo>
                  <a:lnTo>
                    <a:pt x="5" y="27"/>
                  </a:lnTo>
                  <a:lnTo>
                    <a:pt x="7" y="33"/>
                  </a:lnTo>
                  <a:lnTo>
                    <a:pt x="8" y="35"/>
                  </a:lnTo>
                  <a:lnTo>
                    <a:pt x="10" y="41"/>
                  </a:lnTo>
                  <a:lnTo>
                    <a:pt x="9" y="43"/>
                  </a:lnTo>
                  <a:lnTo>
                    <a:pt x="7" y="44"/>
                  </a:lnTo>
                  <a:lnTo>
                    <a:pt x="4" y="38"/>
                  </a:lnTo>
                  <a:lnTo>
                    <a:pt x="4" y="36"/>
                  </a:lnTo>
                  <a:lnTo>
                    <a:pt x="2" y="29"/>
                  </a:lnTo>
                  <a:lnTo>
                    <a:pt x="2" y="24"/>
                  </a:lnTo>
                  <a:lnTo>
                    <a:pt x="0" y="21"/>
                  </a:lnTo>
                  <a:lnTo>
                    <a:pt x="0" y="16"/>
                  </a:lnTo>
                  <a:lnTo>
                    <a:pt x="2" y="13"/>
                  </a:lnTo>
                  <a:lnTo>
                    <a:pt x="2" y="8"/>
                  </a:lnTo>
                  <a:lnTo>
                    <a:pt x="5" y="3"/>
                  </a:lnTo>
                  <a:lnTo>
                    <a:pt x="7" y="2"/>
                  </a:lnTo>
                  <a:lnTo>
                    <a:pt x="8" y="0"/>
                  </a:lnTo>
                  <a:lnTo>
                    <a:pt x="14" y="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8" name="Freeform 59"/>
            <p:cNvSpPr>
              <a:spLocks/>
            </p:cNvSpPr>
            <p:nvPr/>
          </p:nvSpPr>
          <p:spPr bwMode="auto">
            <a:xfrm>
              <a:off x="2871618" y="4581186"/>
              <a:ext cx="3697" cy="4235"/>
            </a:xfrm>
            <a:custGeom>
              <a:avLst/>
              <a:gdLst/>
              <a:ahLst/>
              <a:cxnLst>
                <a:cxn ang="0">
                  <a:pos x="3" y="5"/>
                </a:cxn>
                <a:cxn ang="0">
                  <a:pos x="1" y="3"/>
                </a:cxn>
                <a:cxn ang="0">
                  <a:pos x="0" y="2"/>
                </a:cxn>
                <a:cxn ang="0">
                  <a:pos x="3" y="0"/>
                </a:cxn>
                <a:cxn ang="0">
                  <a:pos x="3" y="3"/>
                </a:cxn>
                <a:cxn ang="0">
                  <a:pos x="3" y="5"/>
                </a:cxn>
              </a:cxnLst>
              <a:rect l="0" t="0" r="r" b="b"/>
              <a:pathLst>
                <a:path w="4" h="6">
                  <a:moveTo>
                    <a:pt x="3" y="5"/>
                  </a:moveTo>
                  <a:lnTo>
                    <a:pt x="1" y="3"/>
                  </a:lnTo>
                  <a:lnTo>
                    <a:pt x="0" y="2"/>
                  </a:lnTo>
                  <a:lnTo>
                    <a:pt x="3" y="0"/>
                  </a:lnTo>
                  <a:lnTo>
                    <a:pt x="3" y="3"/>
                  </a:lnTo>
                  <a:lnTo>
                    <a:pt x="3" y="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29" name="Line 60"/>
            <p:cNvSpPr>
              <a:spLocks noChangeShapeType="1"/>
            </p:cNvSpPr>
            <p:nvPr/>
          </p:nvSpPr>
          <p:spPr bwMode="auto">
            <a:xfrm flipV="1">
              <a:off x="2904890" y="4680715"/>
              <a:ext cx="1232" cy="0"/>
            </a:xfrm>
            <a:prstGeom prst="line">
              <a:avLst/>
            </a:prstGeom>
            <a:solidFill>
              <a:schemeClr val="accent3">
                <a:lumMod val="85000"/>
              </a:schemeClr>
            </a:solidFill>
            <a:ln w="0">
              <a:solidFill>
                <a:schemeClr val="bg2"/>
              </a:solidFill>
              <a:round/>
              <a:headEnd/>
              <a:tailEnd/>
            </a:ln>
            <a:effectLst/>
          </p:spPr>
          <p:txBody>
            <a:bodyPr wrap="none" anchor="ctr"/>
            <a:lstStyle/>
            <a:p>
              <a:endParaRPr lang="es-MX"/>
            </a:p>
          </p:txBody>
        </p:sp>
        <p:sp>
          <p:nvSpPr>
            <p:cNvPr id="130" name="Freeform 61"/>
            <p:cNvSpPr>
              <a:spLocks/>
            </p:cNvSpPr>
            <p:nvPr/>
          </p:nvSpPr>
          <p:spPr bwMode="auto">
            <a:xfrm>
              <a:off x="2904890" y="4680715"/>
              <a:ext cx="3697" cy="3176"/>
            </a:xfrm>
            <a:custGeom>
              <a:avLst/>
              <a:gdLst/>
              <a:ahLst/>
              <a:cxnLst>
                <a:cxn ang="0">
                  <a:pos x="2" y="0"/>
                </a:cxn>
                <a:cxn ang="0">
                  <a:pos x="4" y="3"/>
                </a:cxn>
                <a:cxn ang="0">
                  <a:pos x="1" y="4"/>
                </a:cxn>
                <a:cxn ang="0">
                  <a:pos x="0" y="2"/>
                </a:cxn>
              </a:cxnLst>
              <a:rect l="0" t="0" r="r" b="b"/>
              <a:pathLst>
                <a:path w="5" h="5">
                  <a:moveTo>
                    <a:pt x="2" y="0"/>
                  </a:moveTo>
                  <a:lnTo>
                    <a:pt x="4" y="3"/>
                  </a:lnTo>
                  <a:lnTo>
                    <a:pt x="1" y="4"/>
                  </a:lnTo>
                  <a:lnTo>
                    <a:pt x="0" y="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1" name="Freeform 62"/>
            <p:cNvSpPr>
              <a:spLocks/>
            </p:cNvSpPr>
            <p:nvPr/>
          </p:nvSpPr>
          <p:spPr bwMode="auto">
            <a:xfrm>
              <a:off x="2945557" y="4953889"/>
              <a:ext cx="11091" cy="8471"/>
            </a:xfrm>
            <a:custGeom>
              <a:avLst/>
              <a:gdLst/>
              <a:ahLst/>
              <a:cxnLst>
                <a:cxn ang="0">
                  <a:pos x="13" y="10"/>
                </a:cxn>
                <a:cxn ang="0">
                  <a:pos x="10" y="9"/>
                </a:cxn>
                <a:cxn ang="0">
                  <a:pos x="6" y="7"/>
                </a:cxn>
                <a:cxn ang="0">
                  <a:pos x="5" y="6"/>
                </a:cxn>
                <a:cxn ang="0">
                  <a:pos x="1" y="4"/>
                </a:cxn>
                <a:cxn ang="0">
                  <a:pos x="0" y="2"/>
                </a:cxn>
                <a:cxn ang="0">
                  <a:pos x="0" y="0"/>
                </a:cxn>
                <a:cxn ang="0">
                  <a:pos x="4" y="0"/>
                </a:cxn>
                <a:cxn ang="0">
                  <a:pos x="7" y="1"/>
                </a:cxn>
                <a:cxn ang="0">
                  <a:pos x="8" y="2"/>
                </a:cxn>
                <a:cxn ang="0">
                  <a:pos x="11" y="4"/>
                </a:cxn>
                <a:cxn ang="0">
                  <a:pos x="14" y="4"/>
                </a:cxn>
                <a:cxn ang="0">
                  <a:pos x="13" y="10"/>
                </a:cxn>
              </a:cxnLst>
              <a:rect l="0" t="0" r="r" b="b"/>
              <a:pathLst>
                <a:path w="15" h="11">
                  <a:moveTo>
                    <a:pt x="13" y="10"/>
                  </a:moveTo>
                  <a:lnTo>
                    <a:pt x="10" y="9"/>
                  </a:lnTo>
                  <a:lnTo>
                    <a:pt x="6" y="7"/>
                  </a:lnTo>
                  <a:lnTo>
                    <a:pt x="5" y="6"/>
                  </a:lnTo>
                  <a:lnTo>
                    <a:pt x="1" y="4"/>
                  </a:lnTo>
                  <a:lnTo>
                    <a:pt x="0" y="2"/>
                  </a:lnTo>
                  <a:lnTo>
                    <a:pt x="0" y="0"/>
                  </a:lnTo>
                  <a:lnTo>
                    <a:pt x="4" y="0"/>
                  </a:lnTo>
                  <a:lnTo>
                    <a:pt x="7" y="1"/>
                  </a:lnTo>
                  <a:lnTo>
                    <a:pt x="8" y="2"/>
                  </a:lnTo>
                  <a:lnTo>
                    <a:pt x="11" y="4"/>
                  </a:lnTo>
                  <a:lnTo>
                    <a:pt x="14" y="4"/>
                  </a:lnTo>
                  <a:lnTo>
                    <a:pt x="13" y="1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2" name="Freeform 63"/>
            <p:cNvSpPr>
              <a:spLocks/>
            </p:cNvSpPr>
            <p:nvPr/>
          </p:nvSpPr>
          <p:spPr bwMode="auto">
            <a:xfrm>
              <a:off x="3119312" y="4959183"/>
              <a:ext cx="16020" cy="39176"/>
            </a:xfrm>
            <a:custGeom>
              <a:avLst/>
              <a:gdLst/>
              <a:ahLst/>
              <a:cxnLst>
                <a:cxn ang="0">
                  <a:pos x="18" y="31"/>
                </a:cxn>
                <a:cxn ang="0">
                  <a:pos x="16" y="29"/>
                </a:cxn>
                <a:cxn ang="0">
                  <a:pos x="15" y="27"/>
                </a:cxn>
                <a:cxn ang="0">
                  <a:pos x="11" y="24"/>
                </a:cxn>
                <a:cxn ang="0">
                  <a:pos x="9" y="24"/>
                </a:cxn>
                <a:cxn ang="0">
                  <a:pos x="7" y="28"/>
                </a:cxn>
                <a:cxn ang="0">
                  <a:pos x="7" y="32"/>
                </a:cxn>
                <a:cxn ang="0">
                  <a:pos x="9" y="34"/>
                </a:cxn>
                <a:cxn ang="0">
                  <a:pos x="9" y="37"/>
                </a:cxn>
                <a:cxn ang="0">
                  <a:pos x="11" y="38"/>
                </a:cxn>
                <a:cxn ang="0">
                  <a:pos x="15" y="41"/>
                </a:cxn>
                <a:cxn ang="0">
                  <a:pos x="17" y="43"/>
                </a:cxn>
                <a:cxn ang="0">
                  <a:pos x="15" y="47"/>
                </a:cxn>
                <a:cxn ang="0">
                  <a:pos x="15" y="50"/>
                </a:cxn>
                <a:cxn ang="0">
                  <a:pos x="13" y="56"/>
                </a:cxn>
                <a:cxn ang="0">
                  <a:pos x="11" y="56"/>
                </a:cxn>
                <a:cxn ang="0">
                  <a:pos x="9" y="48"/>
                </a:cxn>
                <a:cxn ang="0">
                  <a:pos x="6" y="45"/>
                </a:cxn>
                <a:cxn ang="0">
                  <a:pos x="4" y="42"/>
                </a:cxn>
                <a:cxn ang="0">
                  <a:pos x="0" y="36"/>
                </a:cxn>
                <a:cxn ang="0">
                  <a:pos x="0" y="34"/>
                </a:cxn>
                <a:cxn ang="0">
                  <a:pos x="4" y="26"/>
                </a:cxn>
                <a:cxn ang="0">
                  <a:pos x="4" y="24"/>
                </a:cxn>
                <a:cxn ang="0">
                  <a:pos x="8" y="13"/>
                </a:cxn>
                <a:cxn ang="0">
                  <a:pos x="7" y="10"/>
                </a:cxn>
                <a:cxn ang="0">
                  <a:pos x="8" y="9"/>
                </a:cxn>
                <a:cxn ang="0">
                  <a:pos x="7" y="5"/>
                </a:cxn>
                <a:cxn ang="0">
                  <a:pos x="7" y="0"/>
                </a:cxn>
                <a:cxn ang="0">
                  <a:pos x="10" y="0"/>
                </a:cxn>
                <a:cxn ang="0">
                  <a:pos x="13" y="2"/>
                </a:cxn>
                <a:cxn ang="0">
                  <a:pos x="15" y="6"/>
                </a:cxn>
                <a:cxn ang="0">
                  <a:pos x="12" y="12"/>
                </a:cxn>
                <a:cxn ang="0">
                  <a:pos x="10" y="20"/>
                </a:cxn>
                <a:cxn ang="0">
                  <a:pos x="11" y="20"/>
                </a:cxn>
                <a:cxn ang="0">
                  <a:pos x="14" y="22"/>
                </a:cxn>
                <a:cxn ang="0">
                  <a:pos x="16" y="26"/>
                </a:cxn>
                <a:cxn ang="0">
                  <a:pos x="20" y="27"/>
                </a:cxn>
                <a:cxn ang="0">
                  <a:pos x="20" y="30"/>
                </a:cxn>
                <a:cxn ang="0">
                  <a:pos x="18" y="31"/>
                </a:cxn>
              </a:cxnLst>
              <a:rect l="0" t="0" r="r" b="b"/>
              <a:pathLst>
                <a:path w="21" h="57">
                  <a:moveTo>
                    <a:pt x="18" y="31"/>
                  </a:moveTo>
                  <a:lnTo>
                    <a:pt x="16" y="29"/>
                  </a:lnTo>
                  <a:lnTo>
                    <a:pt x="15" y="27"/>
                  </a:lnTo>
                  <a:lnTo>
                    <a:pt x="11" y="24"/>
                  </a:lnTo>
                  <a:lnTo>
                    <a:pt x="9" y="24"/>
                  </a:lnTo>
                  <a:lnTo>
                    <a:pt x="7" y="28"/>
                  </a:lnTo>
                  <a:lnTo>
                    <a:pt x="7" y="32"/>
                  </a:lnTo>
                  <a:lnTo>
                    <a:pt x="9" y="34"/>
                  </a:lnTo>
                  <a:lnTo>
                    <a:pt x="9" y="37"/>
                  </a:lnTo>
                  <a:lnTo>
                    <a:pt x="11" y="38"/>
                  </a:lnTo>
                  <a:lnTo>
                    <a:pt x="15" y="41"/>
                  </a:lnTo>
                  <a:lnTo>
                    <a:pt x="17" y="43"/>
                  </a:lnTo>
                  <a:lnTo>
                    <a:pt x="15" y="47"/>
                  </a:lnTo>
                  <a:lnTo>
                    <a:pt x="15" y="50"/>
                  </a:lnTo>
                  <a:lnTo>
                    <a:pt x="13" y="56"/>
                  </a:lnTo>
                  <a:lnTo>
                    <a:pt x="11" y="56"/>
                  </a:lnTo>
                  <a:lnTo>
                    <a:pt x="9" y="48"/>
                  </a:lnTo>
                  <a:lnTo>
                    <a:pt x="6" y="45"/>
                  </a:lnTo>
                  <a:lnTo>
                    <a:pt x="4" y="42"/>
                  </a:lnTo>
                  <a:lnTo>
                    <a:pt x="0" y="36"/>
                  </a:lnTo>
                  <a:lnTo>
                    <a:pt x="0" y="34"/>
                  </a:lnTo>
                  <a:lnTo>
                    <a:pt x="4" y="26"/>
                  </a:lnTo>
                  <a:lnTo>
                    <a:pt x="4" y="24"/>
                  </a:lnTo>
                  <a:lnTo>
                    <a:pt x="8" y="13"/>
                  </a:lnTo>
                  <a:lnTo>
                    <a:pt x="7" y="10"/>
                  </a:lnTo>
                  <a:lnTo>
                    <a:pt x="8" y="9"/>
                  </a:lnTo>
                  <a:lnTo>
                    <a:pt x="7" y="5"/>
                  </a:lnTo>
                  <a:lnTo>
                    <a:pt x="7" y="0"/>
                  </a:lnTo>
                  <a:lnTo>
                    <a:pt x="10" y="0"/>
                  </a:lnTo>
                  <a:lnTo>
                    <a:pt x="13" y="2"/>
                  </a:lnTo>
                  <a:lnTo>
                    <a:pt x="15" y="6"/>
                  </a:lnTo>
                  <a:lnTo>
                    <a:pt x="12" y="12"/>
                  </a:lnTo>
                  <a:lnTo>
                    <a:pt x="10" y="20"/>
                  </a:lnTo>
                  <a:lnTo>
                    <a:pt x="11" y="20"/>
                  </a:lnTo>
                  <a:lnTo>
                    <a:pt x="14" y="22"/>
                  </a:lnTo>
                  <a:lnTo>
                    <a:pt x="16" y="26"/>
                  </a:lnTo>
                  <a:lnTo>
                    <a:pt x="20" y="27"/>
                  </a:lnTo>
                  <a:lnTo>
                    <a:pt x="20" y="30"/>
                  </a:lnTo>
                  <a:lnTo>
                    <a:pt x="18" y="3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3" name="Freeform 64"/>
            <p:cNvSpPr>
              <a:spLocks/>
            </p:cNvSpPr>
            <p:nvPr/>
          </p:nvSpPr>
          <p:spPr bwMode="auto">
            <a:xfrm>
              <a:off x="3381794" y="4790832"/>
              <a:ext cx="4929" cy="3176"/>
            </a:xfrm>
            <a:custGeom>
              <a:avLst/>
              <a:gdLst/>
              <a:ahLst/>
              <a:cxnLst>
                <a:cxn ang="0">
                  <a:pos x="0" y="0"/>
                </a:cxn>
                <a:cxn ang="0">
                  <a:pos x="3" y="0"/>
                </a:cxn>
                <a:cxn ang="0">
                  <a:pos x="5" y="0"/>
                </a:cxn>
                <a:cxn ang="0">
                  <a:pos x="5" y="3"/>
                </a:cxn>
                <a:cxn ang="0">
                  <a:pos x="2" y="3"/>
                </a:cxn>
              </a:cxnLst>
              <a:rect l="0" t="0" r="r" b="b"/>
              <a:pathLst>
                <a:path w="6" h="4">
                  <a:moveTo>
                    <a:pt x="0" y="0"/>
                  </a:moveTo>
                  <a:lnTo>
                    <a:pt x="3" y="0"/>
                  </a:lnTo>
                  <a:lnTo>
                    <a:pt x="5" y="0"/>
                  </a:lnTo>
                  <a:lnTo>
                    <a:pt x="5" y="3"/>
                  </a:lnTo>
                  <a:lnTo>
                    <a:pt x="2" y="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4" name="Line 65"/>
            <p:cNvSpPr>
              <a:spLocks noChangeShapeType="1"/>
            </p:cNvSpPr>
            <p:nvPr/>
          </p:nvSpPr>
          <p:spPr bwMode="auto">
            <a:xfrm>
              <a:off x="3381794" y="4794008"/>
              <a:ext cx="2465" cy="0"/>
            </a:xfrm>
            <a:prstGeom prst="line">
              <a:avLst/>
            </a:prstGeom>
            <a:solidFill>
              <a:schemeClr val="accent3">
                <a:lumMod val="85000"/>
              </a:schemeClr>
            </a:solidFill>
            <a:ln w="0">
              <a:solidFill>
                <a:schemeClr val="bg2"/>
              </a:solidFill>
              <a:round/>
              <a:headEnd/>
              <a:tailEnd/>
            </a:ln>
            <a:effectLst/>
          </p:spPr>
          <p:txBody>
            <a:bodyPr wrap="none" anchor="ctr"/>
            <a:lstStyle/>
            <a:p>
              <a:endParaRPr lang="es-MX"/>
            </a:p>
          </p:txBody>
        </p:sp>
        <p:sp>
          <p:nvSpPr>
            <p:cNvPr id="135" name="Freeform 66"/>
            <p:cNvSpPr>
              <a:spLocks/>
            </p:cNvSpPr>
            <p:nvPr/>
          </p:nvSpPr>
          <p:spPr bwMode="auto">
            <a:xfrm>
              <a:off x="2771801" y="4295306"/>
              <a:ext cx="539752" cy="670230"/>
            </a:xfrm>
            <a:custGeom>
              <a:avLst/>
              <a:gdLst/>
              <a:ahLst/>
              <a:cxnLst>
                <a:cxn ang="0">
                  <a:pos x="337" y="144"/>
                </a:cxn>
                <a:cxn ang="0">
                  <a:pos x="334" y="148"/>
                </a:cxn>
                <a:cxn ang="0">
                  <a:pos x="350" y="169"/>
                </a:cxn>
                <a:cxn ang="0">
                  <a:pos x="373" y="187"/>
                </a:cxn>
                <a:cxn ang="0">
                  <a:pos x="372" y="235"/>
                </a:cxn>
                <a:cxn ang="0">
                  <a:pos x="360" y="283"/>
                </a:cxn>
                <a:cxn ang="0">
                  <a:pos x="365" y="332"/>
                </a:cxn>
                <a:cxn ang="0">
                  <a:pos x="381" y="385"/>
                </a:cxn>
                <a:cxn ang="0">
                  <a:pos x="377" y="479"/>
                </a:cxn>
                <a:cxn ang="0">
                  <a:pos x="377" y="522"/>
                </a:cxn>
                <a:cxn ang="0">
                  <a:pos x="395" y="539"/>
                </a:cxn>
                <a:cxn ang="0">
                  <a:pos x="412" y="557"/>
                </a:cxn>
                <a:cxn ang="0">
                  <a:pos x="430" y="581"/>
                </a:cxn>
                <a:cxn ang="0">
                  <a:pos x="455" y="610"/>
                </a:cxn>
                <a:cxn ang="0">
                  <a:pos x="485" y="645"/>
                </a:cxn>
                <a:cxn ang="0">
                  <a:pos x="514" y="669"/>
                </a:cxn>
                <a:cxn ang="0">
                  <a:pos x="536" y="704"/>
                </a:cxn>
                <a:cxn ang="0">
                  <a:pos x="541" y="722"/>
                </a:cxn>
                <a:cxn ang="0">
                  <a:pos x="536" y="749"/>
                </a:cxn>
                <a:cxn ang="0">
                  <a:pos x="550" y="769"/>
                </a:cxn>
                <a:cxn ang="0">
                  <a:pos x="566" y="759"/>
                </a:cxn>
                <a:cxn ang="0">
                  <a:pos x="568" y="789"/>
                </a:cxn>
                <a:cxn ang="0">
                  <a:pos x="588" y="790"/>
                </a:cxn>
                <a:cxn ang="0">
                  <a:pos x="599" y="843"/>
                </a:cxn>
                <a:cxn ang="0">
                  <a:pos x="623" y="852"/>
                </a:cxn>
                <a:cxn ang="0">
                  <a:pos x="646" y="862"/>
                </a:cxn>
                <a:cxn ang="0">
                  <a:pos x="657" y="906"/>
                </a:cxn>
                <a:cxn ang="0">
                  <a:pos x="642" y="952"/>
                </a:cxn>
                <a:cxn ang="0">
                  <a:pos x="422" y="912"/>
                </a:cxn>
                <a:cxn ang="0">
                  <a:pos x="436" y="859"/>
                </a:cxn>
                <a:cxn ang="0">
                  <a:pos x="427" y="819"/>
                </a:cxn>
                <a:cxn ang="0">
                  <a:pos x="412" y="808"/>
                </a:cxn>
                <a:cxn ang="0">
                  <a:pos x="406" y="786"/>
                </a:cxn>
                <a:cxn ang="0">
                  <a:pos x="388" y="755"/>
                </a:cxn>
                <a:cxn ang="0">
                  <a:pos x="365" y="744"/>
                </a:cxn>
                <a:cxn ang="0">
                  <a:pos x="355" y="717"/>
                </a:cxn>
                <a:cxn ang="0">
                  <a:pos x="339" y="695"/>
                </a:cxn>
                <a:cxn ang="0">
                  <a:pos x="290" y="647"/>
                </a:cxn>
                <a:cxn ang="0">
                  <a:pos x="247" y="619"/>
                </a:cxn>
                <a:cxn ang="0">
                  <a:pos x="226" y="599"/>
                </a:cxn>
                <a:cxn ang="0">
                  <a:pos x="194" y="579"/>
                </a:cxn>
                <a:cxn ang="0">
                  <a:pos x="184" y="529"/>
                </a:cxn>
                <a:cxn ang="0">
                  <a:pos x="177" y="501"/>
                </a:cxn>
                <a:cxn ang="0">
                  <a:pos x="178" y="457"/>
                </a:cxn>
                <a:cxn ang="0">
                  <a:pos x="154" y="435"/>
                </a:cxn>
                <a:cxn ang="0">
                  <a:pos x="158" y="411"/>
                </a:cxn>
                <a:cxn ang="0">
                  <a:pos x="156" y="427"/>
                </a:cxn>
                <a:cxn ang="0">
                  <a:pos x="151" y="437"/>
                </a:cxn>
                <a:cxn ang="0">
                  <a:pos x="137" y="349"/>
                </a:cxn>
                <a:cxn ang="0">
                  <a:pos x="111" y="315"/>
                </a:cxn>
                <a:cxn ang="0">
                  <a:pos x="114" y="282"/>
                </a:cxn>
                <a:cxn ang="0">
                  <a:pos x="91" y="235"/>
                </a:cxn>
                <a:cxn ang="0">
                  <a:pos x="73" y="210"/>
                </a:cxn>
                <a:cxn ang="0">
                  <a:pos x="69" y="193"/>
                </a:cxn>
                <a:cxn ang="0">
                  <a:pos x="54" y="159"/>
                </a:cxn>
                <a:cxn ang="0">
                  <a:pos x="78" y="154"/>
                </a:cxn>
                <a:cxn ang="0">
                  <a:pos x="83" y="147"/>
                </a:cxn>
                <a:cxn ang="0">
                  <a:pos x="58" y="123"/>
                </a:cxn>
                <a:cxn ang="0">
                  <a:pos x="37" y="90"/>
                </a:cxn>
                <a:cxn ang="0">
                  <a:pos x="21" y="53"/>
                </a:cxn>
                <a:cxn ang="0">
                  <a:pos x="371" y="71"/>
                </a:cxn>
                <a:cxn ang="0">
                  <a:pos x="374" y="111"/>
                </a:cxn>
                <a:cxn ang="0">
                  <a:pos x="365" y="177"/>
                </a:cxn>
              </a:cxnLst>
              <a:rect l="0" t="0" r="r" b="b"/>
              <a:pathLst>
                <a:path w="660" h="953">
                  <a:moveTo>
                    <a:pt x="365" y="177"/>
                  </a:moveTo>
                  <a:lnTo>
                    <a:pt x="364" y="171"/>
                  </a:lnTo>
                  <a:lnTo>
                    <a:pt x="359" y="166"/>
                  </a:lnTo>
                  <a:lnTo>
                    <a:pt x="351" y="157"/>
                  </a:lnTo>
                  <a:lnTo>
                    <a:pt x="345" y="153"/>
                  </a:lnTo>
                  <a:lnTo>
                    <a:pt x="341" y="151"/>
                  </a:lnTo>
                  <a:lnTo>
                    <a:pt x="339" y="151"/>
                  </a:lnTo>
                  <a:lnTo>
                    <a:pt x="337" y="144"/>
                  </a:lnTo>
                  <a:lnTo>
                    <a:pt x="337" y="141"/>
                  </a:lnTo>
                  <a:lnTo>
                    <a:pt x="335" y="137"/>
                  </a:lnTo>
                  <a:lnTo>
                    <a:pt x="332" y="137"/>
                  </a:lnTo>
                  <a:lnTo>
                    <a:pt x="329" y="137"/>
                  </a:lnTo>
                  <a:lnTo>
                    <a:pt x="328" y="140"/>
                  </a:lnTo>
                  <a:lnTo>
                    <a:pt x="331" y="141"/>
                  </a:lnTo>
                  <a:lnTo>
                    <a:pt x="331" y="143"/>
                  </a:lnTo>
                  <a:lnTo>
                    <a:pt x="334" y="148"/>
                  </a:lnTo>
                  <a:lnTo>
                    <a:pt x="331" y="153"/>
                  </a:lnTo>
                  <a:lnTo>
                    <a:pt x="334" y="153"/>
                  </a:lnTo>
                  <a:lnTo>
                    <a:pt x="339" y="153"/>
                  </a:lnTo>
                  <a:lnTo>
                    <a:pt x="341" y="154"/>
                  </a:lnTo>
                  <a:lnTo>
                    <a:pt x="343" y="162"/>
                  </a:lnTo>
                  <a:lnTo>
                    <a:pt x="345" y="165"/>
                  </a:lnTo>
                  <a:lnTo>
                    <a:pt x="347" y="167"/>
                  </a:lnTo>
                  <a:lnTo>
                    <a:pt x="350" y="169"/>
                  </a:lnTo>
                  <a:lnTo>
                    <a:pt x="352" y="169"/>
                  </a:lnTo>
                  <a:lnTo>
                    <a:pt x="354" y="171"/>
                  </a:lnTo>
                  <a:lnTo>
                    <a:pt x="355" y="174"/>
                  </a:lnTo>
                  <a:lnTo>
                    <a:pt x="356" y="177"/>
                  </a:lnTo>
                  <a:lnTo>
                    <a:pt x="358" y="178"/>
                  </a:lnTo>
                  <a:lnTo>
                    <a:pt x="363" y="185"/>
                  </a:lnTo>
                  <a:lnTo>
                    <a:pt x="366" y="185"/>
                  </a:lnTo>
                  <a:lnTo>
                    <a:pt x="373" y="187"/>
                  </a:lnTo>
                  <a:lnTo>
                    <a:pt x="374" y="203"/>
                  </a:lnTo>
                  <a:lnTo>
                    <a:pt x="378" y="204"/>
                  </a:lnTo>
                  <a:lnTo>
                    <a:pt x="381" y="209"/>
                  </a:lnTo>
                  <a:lnTo>
                    <a:pt x="381" y="215"/>
                  </a:lnTo>
                  <a:lnTo>
                    <a:pt x="382" y="219"/>
                  </a:lnTo>
                  <a:lnTo>
                    <a:pt x="378" y="225"/>
                  </a:lnTo>
                  <a:lnTo>
                    <a:pt x="375" y="228"/>
                  </a:lnTo>
                  <a:lnTo>
                    <a:pt x="372" y="235"/>
                  </a:lnTo>
                  <a:lnTo>
                    <a:pt x="371" y="240"/>
                  </a:lnTo>
                  <a:lnTo>
                    <a:pt x="369" y="245"/>
                  </a:lnTo>
                  <a:lnTo>
                    <a:pt x="366" y="262"/>
                  </a:lnTo>
                  <a:lnTo>
                    <a:pt x="365" y="264"/>
                  </a:lnTo>
                  <a:lnTo>
                    <a:pt x="362" y="266"/>
                  </a:lnTo>
                  <a:lnTo>
                    <a:pt x="361" y="271"/>
                  </a:lnTo>
                  <a:lnTo>
                    <a:pt x="358" y="277"/>
                  </a:lnTo>
                  <a:lnTo>
                    <a:pt x="360" y="283"/>
                  </a:lnTo>
                  <a:lnTo>
                    <a:pt x="360" y="291"/>
                  </a:lnTo>
                  <a:lnTo>
                    <a:pt x="357" y="307"/>
                  </a:lnTo>
                  <a:lnTo>
                    <a:pt x="357" y="315"/>
                  </a:lnTo>
                  <a:lnTo>
                    <a:pt x="361" y="323"/>
                  </a:lnTo>
                  <a:lnTo>
                    <a:pt x="365" y="325"/>
                  </a:lnTo>
                  <a:lnTo>
                    <a:pt x="367" y="327"/>
                  </a:lnTo>
                  <a:lnTo>
                    <a:pt x="368" y="328"/>
                  </a:lnTo>
                  <a:lnTo>
                    <a:pt x="365" y="332"/>
                  </a:lnTo>
                  <a:lnTo>
                    <a:pt x="364" y="338"/>
                  </a:lnTo>
                  <a:lnTo>
                    <a:pt x="365" y="343"/>
                  </a:lnTo>
                  <a:lnTo>
                    <a:pt x="377" y="349"/>
                  </a:lnTo>
                  <a:lnTo>
                    <a:pt x="384" y="356"/>
                  </a:lnTo>
                  <a:lnTo>
                    <a:pt x="384" y="357"/>
                  </a:lnTo>
                  <a:lnTo>
                    <a:pt x="383" y="374"/>
                  </a:lnTo>
                  <a:lnTo>
                    <a:pt x="381" y="379"/>
                  </a:lnTo>
                  <a:lnTo>
                    <a:pt x="381" y="385"/>
                  </a:lnTo>
                  <a:lnTo>
                    <a:pt x="377" y="404"/>
                  </a:lnTo>
                  <a:lnTo>
                    <a:pt x="376" y="409"/>
                  </a:lnTo>
                  <a:lnTo>
                    <a:pt x="377" y="425"/>
                  </a:lnTo>
                  <a:lnTo>
                    <a:pt x="382" y="441"/>
                  </a:lnTo>
                  <a:lnTo>
                    <a:pt x="383" y="451"/>
                  </a:lnTo>
                  <a:lnTo>
                    <a:pt x="383" y="455"/>
                  </a:lnTo>
                  <a:lnTo>
                    <a:pt x="378" y="475"/>
                  </a:lnTo>
                  <a:lnTo>
                    <a:pt x="377" y="479"/>
                  </a:lnTo>
                  <a:lnTo>
                    <a:pt x="377" y="483"/>
                  </a:lnTo>
                  <a:lnTo>
                    <a:pt x="377" y="489"/>
                  </a:lnTo>
                  <a:lnTo>
                    <a:pt x="376" y="494"/>
                  </a:lnTo>
                  <a:lnTo>
                    <a:pt x="376" y="499"/>
                  </a:lnTo>
                  <a:lnTo>
                    <a:pt x="379" y="505"/>
                  </a:lnTo>
                  <a:lnTo>
                    <a:pt x="379" y="510"/>
                  </a:lnTo>
                  <a:lnTo>
                    <a:pt x="377" y="518"/>
                  </a:lnTo>
                  <a:lnTo>
                    <a:pt x="377" y="522"/>
                  </a:lnTo>
                  <a:lnTo>
                    <a:pt x="379" y="524"/>
                  </a:lnTo>
                  <a:lnTo>
                    <a:pt x="382" y="524"/>
                  </a:lnTo>
                  <a:lnTo>
                    <a:pt x="385" y="527"/>
                  </a:lnTo>
                  <a:lnTo>
                    <a:pt x="387" y="532"/>
                  </a:lnTo>
                  <a:lnTo>
                    <a:pt x="390" y="532"/>
                  </a:lnTo>
                  <a:lnTo>
                    <a:pt x="392" y="533"/>
                  </a:lnTo>
                  <a:lnTo>
                    <a:pt x="394" y="535"/>
                  </a:lnTo>
                  <a:lnTo>
                    <a:pt x="395" y="539"/>
                  </a:lnTo>
                  <a:lnTo>
                    <a:pt x="397" y="542"/>
                  </a:lnTo>
                  <a:lnTo>
                    <a:pt x="401" y="545"/>
                  </a:lnTo>
                  <a:lnTo>
                    <a:pt x="403" y="548"/>
                  </a:lnTo>
                  <a:lnTo>
                    <a:pt x="406" y="549"/>
                  </a:lnTo>
                  <a:lnTo>
                    <a:pt x="406" y="551"/>
                  </a:lnTo>
                  <a:lnTo>
                    <a:pt x="409" y="555"/>
                  </a:lnTo>
                  <a:lnTo>
                    <a:pt x="410" y="557"/>
                  </a:lnTo>
                  <a:lnTo>
                    <a:pt x="412" y="557"/>
                  </a:lnTo>
                  <a:lnTo>
                    <a:pt x="415" y="559"/>
                  </a:lnTo>
                  <a:lnTo>
                    <a:pt x="415" y="563"/>
                  </a:lnTo>
                  <a:lnTo>
                    <a:pt x="413" y="570"/>
                  </a:lnTo>
                  <a:lnTo>
                    <a:pt x="413" y="575"/>
                  </a:lnTo>
                  <a:lnTo>
                    <a:pt x="412" y="581"/>
                  </a:lnTo>
                  <a:lnTo>
                    <a:pt x="419" y="591"/>
                  </a:lnTo>
                  <a:lnTo>
                    <a:pt x="422" y="589"/>
                  </a:lnTo>
                  <a:lnTo>
                    <a:pt x="430" y="581"/>
                  </a:lnTo>
                  <a:lnTo>
                    <a:pt x="433" y="583"/>
                  </a:lnTo>
                  <a:lnTo>
                    <a:pt x="434" y="584"/>
                  </a:lnTo>
                  <a:lnTo>
                    <a:pt x="441" y="589"/>
                  </a:lnTo>
                  <a:lnTo>
                    <a:pt x="444" y="597"/>
                  </a:lnTo>
                  <a:lnTo>
                    <a:pt x="448" y="599"/>
                  </a:lnTo>
                  <a:lnTo>
                    <a:pt x="449" y="602"/>
                  </a:lnTo>
                  <a:lnTo>
                    <a:pt x="453" y="608"/>
                  </a:lnTo>
                  <a:lnTo>
                    <a:pt x="455" y="610"/>
                  </a:lnTo>
                  <a:lnTo>
                    <a:pt x="456" y="612"/>
                  </a:lnTo>
                  <a:lnTo>
                    <a:pt x="462" y="615"/>
                  </a:lnTo>
                  <a:lnTo>
                    <a:pt x="467" y="624"/>
                  </a:lnTo>
                  <a:lnTo>
                    <a:pt x="470" y="627"/>
                  </a:lnTo>
                  <a:lnTo>
                    <a:pt x="472" y="629"/>
                  </a:lnTo>
                  <a:lnTo>
                    <a:pt x="475" y="632"/>
                  </a:lnTo>
                  <a:lnTo>
                    <a:pt x="478" y="637"/>
                  </a:lnTo>
                  <a:lnTo>
                    <a:pt x="485" y="645"/>
                  </a:lnTo>
                  <a:lnTo>
                    <a:pt x="487" y="650"/>
                  </a:lnTo>
                  <a:lnTo>
                    <a:pt x="491" y="652"/>
                  </a:lnTo>
                  <a:lnTo>
                    <a:pt x="494" y="655"/>
                  </a:lnTo>
                  <a:lnTo>
                    <a:pt x="498" y="657"/>
                  </a:lnTo>
                  <a:lnTo>
                    <a:pt x="501" y="661"/>
                  </a:lnTo>
                  <a:lnTo>
                    <a:pt x="501" y="664"/>
                  </a:lnTo>
                  <a:lnTo>
                    <a:pt x="505" y="667"/>
                  </a:lnTo>
                  <a:lnTo>
                    <a:pt x="514" y="669"/>
                  </a:lnTo>
                  <a:lnTo>
                    <a:pt x="517" y="675"/>
                  </a:lnTo>
                  <a:lnTo>
                    <a:pt x="517" y="677"/>
                  </a:lnTo>
                  <a:lnTo>
                    <a:pt x="522" y="683"/>
                  </a:lnTo>
                  <a:lnTo>
                    <a:pt x="527" y="685"/>
                  </a:lnTo>
                  <a:lnTo>
                    <a:pt x="527" y="689"/>
                  </a:lnTo>
                  <a:lnTo>
                    <a:pt x="533" y="694"/>
                  </a:lnTo>
                  <a:lnTo>
                    <a:pt x="536" y="699"/>
                  </a:lnTo>
                  <a:lnTo>
                    <a:pt x="536" y="704"/>
                  </a:lnTo>
                  <a:lnTo>
                    <a:pt x="531" y="707"/>
                  </a:lnTo>
                  <a:lnTo>
                    <a:pt x="533" y="708"/>
                  </a:lnTo>
                  <a:lnTo>
                    <a:pt x="535" y="710"/>
                  </a:lnTo>
                  <a:lnTo>
                    <a:pt x="533" y="712"/>
                  </a:lnTo>
                  <a:lnTo>
                    <a:pt x="534" y="716"/>
                  </a:lnTo>
                  <a:lnTo>
                    <a:pt x="536" y="717"/>
                  </a:lnTo>
                  <a:lnTo>
                    <a:pt x="539" y="719"/>
                  </a:lnTo>
                  <a:lnTo>
                    <a:pt x="541" y="722"/>
                  </a:lnTo>
                  <a:lnTo>
                    <a:pt x="541" y="724"/>
                  </a:lnTo>
                  <a:lnTo>
                    <a:pt x="544" y="739"/>
                  </a:lnTo>
                  <a:lnTo>
                    <a:pt x="544" y="743"/>
                  </a:lnTo>
                  <a:lnTo>
                    <a:pt x="540" y="743"/>
                  </a:lnTo>
                  <a:lnTo>
                    <a:pt x="537" y="743"/>
                  </a:lnTo>
                  <a:lnTo>
                    <a:pt x="536" y="745"/>
                  </a:lnTo>
                  <a:lnTo>
                    <a:pt x="536" y="747"/>
                  </a:lnTo>
                  <a:lnTo>
                    <a:pt x="536" y="749"/>
                  </a:lnTo>
                  <a:lnTo>
                    <a:pt x="536" y="754"/>
                  </a:lnTo>
                  <a:lnTo>
                    <a:pt x="536" y="761"/>
                  </a:lnTo>
                  <a:lnTo>
                    <a:pt x="538" y="769"/>
                  </a:lnTo>
                  <a:lnTo>
                    <a:pt x="536" y="776"/>
                  </a:lnTo>
                  <a:lnTo>
                    <a:pt x="542" y="781"/>
                  </a:lnTo>
                  <a:lnTo>
                    <a:pt x="547" y="781"/>
                  </a:lnTo>
                  <a:lnTo>
                    <a:pt x="547" y="776"/>
                  </a:lnTo>
                  <a:lnTo>
                    <a:pt x="550" y="769"/>
                  </a:lnTo>
                  <a:lnTo>
                    <a:pt x="550" y="766"/>
                  </a:lnTo>
                  <a:lnTo>
                    <a:pt x="549" y="764"/>
                  </a:lnTo>
                  <a:lnTo>
                    <a:pt x="551" y="759"/>
                  </a:lnTo>
                  <a:lnTo>
                    <a:pt x="553" y="759"/>
                  </a:lnTo>
                  <a:lnTo>
                    <a:pt x="556" y="759"/>
                  </a:lnTo>
                  <a:lnTo>
                    <a:pt x="561" y="760"/>
                  </a:lnTo>
                  <a:lnTo>
                    <a:pt x="565" y="757"/>
                  </a:lnTo>
                  <a:lnTo>
                    <a:pt x="566" y="759"/>
                  </a:lnTo>
                  <a:lnTo>
                    <a:pt x="569" y="761"/>
                  </a:lnTo>
                  <a:lnTo>
                    <a:pt x="569" y="764"/>
                  </a:lnTo>
                  <a:lnTo>
                    <a:pt x="569" y="769"/>
                  </a:lnTo>
                  <a:lnTo>
                    <a:pt x="570" y="775"/>
                  </a:lnTo>
                  <a:lnTo>
                    <a:pt x="565" y="781"/>
                  </a:lnTo>
                  <a:lnTo>
                    <a:pt x="564" y="785"/>
                  </a:lnTo>
                  <a:lnTo>
                    <a:pt x="566" y="785"/>
                  </a:lnTo>
                  <a:lnTo>
                    <a:pt x="568" y="789"/>
                  </a:lnTo>
                  <a:lnTo>
                    <a:pt x="566" y="791"/>
                  </a:lnTo>
                  <a:lnTo>
                    <a:pt x="565" y="793"/>
                  </a:lnTo>
                  <a:lnTo>
                    <a:pt x="568" y="795"/>
                  </a:lnTo>
                  <a:lnTo>
                    <a:pt x="571" y="796"/>
                  </a:lnTo>
                  <a:lnTo>
                    <a:pt x="575" y="796"/>
                  </a:lnTo>
                  <a:lnTo>
                    <a:pt x="580" y="793"/>
                  </a:lnTo>
                  <a:lnTo>
                    <a:pt x="583" y="791"/>
                  </a:lnTo>
                  <a:lnTo>
                    <a:pt x="588" y="790"/>
                  </a:lnTo>
                  <a:lnTo>
                    <a:pt x="591" y="790"/>
                  </a:lnTo>
                  <a:lnTo>
                    <a:pt x="594" y="799"/>
                  </a:lnTo>
                  <a:lnTo>
                    <a:pt x="594" y="811"/>
                  </a:lnTo>
                  <a:lnTo>
                    <a:pt x="593" y="818"/>
                  </a:lnTo>
                  <a:lnTo>
                    <a:pt x="594" y="819"/>
                  </a:lnTo>
                  <a:lnTo>
                    <a:pt x="595" y="823"/>
                  </a:lnTo>
                  <a:lnTo>
                    <a:pt x="593" y="826"/>
                  </a:lnTo>
                  <a:lnTo>
                    <a:pt x="599" y="843"/>
                  </a:lnTo>
                  <a:lnTo>
                    <a:pt x="601" y="846"/>
                  </a:lnTo>
                  <a:lnTo>
                    <a:pt x="603" y="847"/>
                  </a:lnTo>
                  <a:lnTo>
                    <a:pt x="607" y="848"/>
                  </a:lnTo>
                  <a:lnTo>
                    <a:pt x="609" y="847"/>
                  </a:lnTo>
                  <a:lnTo>
                    <a:pt x="614" y="851"/>
                  </a:lnTo>
                  <a:lnTo>
                    <a:pt x="616" y="852"/>
                  </a:lnTo>
                  <a:lnTo>
                    <a:pt x="620" y="851"/>
                  </a:lnTo>
                  <a:lnTo>
                    <a:pt x="623" y="852"/>
                  </a:lnTo>
                  <a:lnTo>
                    <a:pt x="626" y="852"/>
                  </a:lnTo>
                  <a:lnTo>
                    <a:pt x="629" y="851"/>
                  </a:lnTo>
                  <a:lnTo>
                    <a:pt x="636" y="851"/>
                  </a:lnTo>
                  <a:lnTo>
                    <a:pt x="639" y="852"/>
                  </a:lnTo>
                  <a:lnTo>
                    <a:pt x="641" y="857"/>
                  </a:lnTo>
                  <a:lnTo>
                    <a:pt x="644" y="857"/>
                  </a:lnTo>
                  <a:lnTo>
                    <a:pt x="646" y="857"/>
                  </a:lnTo>
                  <a:lnTo>
                    <a:pt x="646" y="862"/>
                  </a:lnTo>
                  <a:lnTo>
                    <a:pt x="645" y="867"/>
                  </a:lnTo>
                  <a:lnTo>
                    <a:pt x="645" y="873"/>
                  </a:lnTo>
                  <a:lnTo>
                    <a:pt x="649" y="880"/>
                  </a:lnTo>
                  <a:lnTo>
                    <a:pt x="646" y="884"/>
                  </a:lnTo>
                  <a:lnTo>
                    <a:pt x="644" y="889"/>
                  </a:lnTo>
                  <a:lnTo>
                    <a:pt x="649" y="896"/>
                  </a:lnTo>
                  <a:lnTo>
                    <a:pt x="654" y="901"/>
                  </a:lnTo>
                  <a:lnTo>
                    <a:pt x="657" y="906"/>
                  </a:lnTo>
                  <a:lnTo>
                    <a:pt x="659" y="912"/>
                  </a:lnTo>
                  <a:lnTo>
                    <a:pt x="658" y="915"/>
                  </a:lnTo>
                  <a:lnTo>
                    <a:pt x="656" y="918"/>
                  </a:lnTo>
                  <a:lnTo>
                    <a:pt x="653" y="926"/>
                  </a:lnTo>
                  <a:lnTo>
                    <a:pt x="654" y="943"/>
                  </a:lnTo>
                  <a:lnTo>
                    <a:pt x="653" y="945"/>
                  </a:lnTo>
                  <a:lnTo>
                    <a:pt x="643" y="951"/>
                  </a:lnTo>
                  <a:lnTo>
                    <a:pt x="642" y="952"/>
                  </a:lnTo>
                  <a:lnTo>
                    <a:pt x="421" y="933"/>
                  </a:lnTo>
                  <a:lnTo>
                    <a:pt x="422" y="930"/>
                  </a:lnTo>
                  <a:lnTo>
                    <a:pt x="425" y="929"/>
                  </a:lnTo>
                  <a:lnTo>
                    <a:pt x="422" y="926"/>
                  </a:lnTo>
                  <a:lnTo>
                    <a:pt x="419" y="921"/>
                  </a:lnTo>
                  <a:lnTo>
                    <a:pt x="421" y="915"/>
                  </a:lnTo>
                  <a:lnTo>
                    <a:pt x="419" y="913"/>
                  </a:lnTo>
                  <a:lnTo>
                    <a:pt x="422" y="912"/>
                  </a:lnTo>
                  <a:lnTo>
                    <a:pt x="428" y="903"/>
                  </a:lnTo>
                  <a:lnTo>
                    <a:pt x="435" y="890"/>
                  </a:lnTo>
                  <a:lnTo>
                    <a:pt x="431" y="888"/>
                  </a:lnTo>
                  <a:lnTo>
                    <a:pt x="427" y="888"/>
                  </a:lnTo>
                  <a:lnTo>
                    <a:pt x="425" y="886"/>
                  </a:lnTo>
                  <a:lnTo>
                    <a:pt x="424" y="884"/>
                  </a:lnTo>
                  <a:lnTo>
                    <a:pt x="433" y="869"/>
                  </a:lnTo>
                  <a:lnTo>
                    <a:pt x="436" y="859"/>
                  </a:lnTo>
                  <a:lnTo>
                    <a:pt x="441" y="834"/>
                  </a:lnTo>
                  <a:lnTo>
                    <a:pt x="439" y="829"/>
                  </a:lnTo>
                  <a:lnTo>
                    <a:pt x="437" y="828"/>
                  </a:lnTo>
                  <a:lnTo>
                    <a:pt x="437" y="825"/>
                  </a:lnTo>
                  <a:lnTo>
                    <a:pt x="434" y="823"/>
                  </a:lnTo>
                  <a:lnTo>
                    <a:pt x="431" y="823"/>
                  </a:lnTo>
                  <a:lnTo>
                    <a:pt x="427" y="822"/>
                  </a:lnTo>
                  <a:lnTo>
                    <a:pt x="427" y="819"/>
                  </a:lnTo>
                  <a:lnTo>
                    <a:pt x="426" y="817"/>
                  </a:lnTo>
                  <a:lnTo>
                    <a:pt x="427" y="815"/>
                  </a:lnTo>
                  <a:lnTo>
                    <a:pt x="427" y="812"/>
                  </a:lnTo>
                  <a:lnTo>
                    <a:pt x="425" y="809"/>
                  </a:lnTo>
                  <a:lnTo>
                    <a:pt x="421" y="810"/>
                  </a:lnTo>
                  <a:lnTo>
                    <a:pt x="417" y="808"/>
                  </a:lnTo>
                  <a:lnTo>
                    <a:pt x="415" y="808"/>
                  </a:lnTo>
                  <a:lnTo>
                    <a:pt x="412" y="808"/>
                  </a:lnTo>
                  <a:lnTo>
                    <a:pt x="411" y="806"/>
                  </a:lnTo>
                  <a:lnTo>
                    <a:pt x="412" y="803"/>
                  </a:lnTo>
                  <a:lnTo>
                    <a:pt x="413" y="802"/>
                  </a:lnTo>
                  <a:lnTo>
                    <a:pt x="410" y="799"/>
                  </a:lnTo>
                  <a:lnTo>
                    <a:pt x="407" y="799"/>
                  </a:lnTo>
                  <a:lnTo>
                    <a:pt x="406" y="797"/>
                  </a:lnTo>
                  <a:lnTo>
                    <a:pt x="407" y="789"/>
                  </a:lnTo>
                  <a:lnTo>
                    <a:pt x="406" y="786"/>
                  </a:lnTo>
                  <a:lnTo>
                    <a:pt x="404" y="785"/>
                  </a:lnTo>
                  <a:lnTo>
                    <a:pt x="401" y="785"/>
                  </a:lnTo>
                  <a:lnTo>
                    <a:pt x="399" y="783"/>
                  </a:lnTo>
                  <a:lnTo>
                    <a:pt x="398" y="770"/>
                  </a:lnTo>
                  <a:lnTo>
                    <a:pt x="395" y="769"/>
                  </a:lnTo>
                  <a:lnTo>
                    <a:pt x="393" y="759"/>
                  </a:lnTo>
                  <a:lnTo>
                    <a:pt x="391" y="757"/>
                  </a:lnTo>
                  <a:lnTo>
                    <a:pt x="388" y="755"/>
                  </a:lnTo>
                  <a:lnTo>
                    <a:pt x="387" y="753"/>
                  </a:lnTo>
                  <a:lnTo>
                    <a:pt x="383" y="751"/>
                  </a:lnTo>
                  <a:lnTo>
                    <a:pt x="379" y="750"/>
                  </a:lnTo>
                  <a:lnTo>
                    <a:pt x="375" y="751"/>
                  </a:lnTo>
                  <a:lnTo>
                    <a:pt x="373" y="752"/>
                  </a:lnTo>
                  <a:lnTo>
                    <a:pt x="371" y="751"/>
                  </a:lnTo>
                  <a:lnTo>
                    <a:pt x="370" y="747"/>
                  </a:lnTo>
                  <a:lnTo>
                    <a:pt x="365" y="744"/>
                  </a:lnTo>
                  <a:lnTo>
                    <a:pt x="363" y="743"/>
                  </a:lnTo>
                  <a:lnTo>
                    <a:pt x="360" y="737"/>
                  </a:lnTo>
                  <a:lnTo>
                    <a:pt x="358" y="735"/>
                  </a:lnTo>
                  <a:lnTo>
                    <a:pt x="360" y="728"/>
                  </a:lnTo>
                  <a:lnTo>
                    <a:pt x="360" y="723"/>
                  </a:lnTo>
                  <a:lnTo>
                    <a:pt x="357" y="720"/>
                  </a:lnTo>
                  <a:lnTo>
                    <a:pt x="357" y="718"/>
                  </a:lnTo>
                  <a:lnTo>
                    <a:pt x="355" y="717"/>
                  </a:lnTo>
                  <a:lnTo>
                    <a:pt x="353" y="715"/>
                  </a:lnTo>
                  <a:lnTo>
                    <a:pt x="347" y="713"/>
                  </a:lnTo>
                  <a:lnTo>
                    <a:pt x="345" y="708"/>
                  </a:lnTo>
                  <a:lnTo>
                    <a:pt x="342" y="708"/>
                  </a:lnTo>
                  <a:lnTo>
                    <a:pt x="341" y="707"/>
                  </a:lnTo>
                  <a:lnTo>
                    <a:pt x="341" y="702"/>
                  </a:lnTo>
                  <a:lnTo>
                    <a:pt x="339" y="701"/>
                  </a:lnTo>
                  <a:lnTo>
                    <a:pt x="339" y="695"/>
                  </a:lnTo>
                  <a:lnTo>
                    <a:pt x="329" y="685"/>
                  </a:lnTo>
                  <a:lnTo>
                    <a:pt x="323" y="673"/>
                  </a:lnTo>
                  <a:lnTo>
                    <a:pt x="317" y="669"/>
                  </a:lnTo>
                  <a:lnTo>
                    <a:pt x="306" y="657"/>
                  </a:lnTo>
                  <a:lnTo>
                    <a:pt x="303" y="654"/>
                  </a:lnTo>
                  <a:lnTo>
                    <a:pt x="300" y="650"/>
                  </a:lnTo>
                  <a:lnTo>
                    <a:pt x="297" y="647"/>
                  </a:lnTo>
                  <a:lnTo>
                    <a:pt x="290" y="647"/>
                  </a:lnTo>
                  <a:lnTo>
                    <a:pt x="269" y="639"/>
                  </a:lnTo>
                  <a:lnTo>
                    <a:pt x="265" y="639"/>
                  </a:lnTo>
                  <a:lnTo>
                    <a:pt x="261" y="637"/>
                  </a:lnTo>
                  <a:lnTo>
                    <a:pt x="260" y="639"/>
                  </a:lnTo>
                  <a:lnTo>
                    <a:pt x="256" y="626"/>
                  </a:lnTo>
                  <a:lnTo>
                    <a:pt x="254" y="624"/>
                  </a:lnTo>
                  <a:lnTo>
                    <a:pt x="253" y="622"/>
                  </a:lnTo>
                  <a:lnTo>
                    <a:pt x="247" y="619"/>
                  </a:lnTo>
                  <a:lnTo>
                    <a:pt x="245" y="614"/>
                  </a:lnTo>
                  <a:lnTo>
                    <a:pt x="242" y="610"/>
                  </a:lnTo>
                  <a:lnTo>
                    <a:pt x="239" y="608"/>
                  </a:lnTo>
                  <a:lnTo>
                    <a:pt x="237" y="607"/>
                  </a:lnTo>
                  <a:lnTo>
                    <a:pt x="236" y="604"/>
                  </a:lnTo>
                  <a:lnTo>
                    <a:pt x="231" y="603"/>
                  </a:lnTo>
                  <a:lnTo>
                    <a:pt x="230" y="601"/>
                  </a:lnTo>
                  <a:lnTo>
                    <a:pt x="226" y="599"/>
                  </a:lnTo>
                  <a:lnTo>
                    <a:pt x="224" y="601"/>
                  </a:lnTo>
                  <a:lnTo>
                    <a:pt x="222" y="602"/>
                  </a:lnTo>
                  <a:lnTo>
                    <a:pt x="220" y="602"/>
                  </a:lnTo>
                  <a:lnTo>
                    <a:pt x="216" y="597"/>
                  </a:lnTo>
                  <a:lnTo>
                    <a:pt x="212" y="586"/>
                  </a:lnTo>
                  <a:lnTo>
                    <a:pt x="209" y="583"/>
                  </a:lnTo>
                  <a:lnTo>
                    <a:pt x="197" y="579"/>
                  </a:lnTo>
                  <a:lnTo>
                    <a:pt x="194" y="579"/>
                  </a:lnTo>
                  <a:lnTo>
                    <a:pt x="192" y="573"/>
                  </a:lnTo>
                  <a:lnTo>
                    <a:pt x="186" y="565"/>
                  </a:lnTo>
                  <a:lnTo>
                    <a:pt x="189" y="560"/>
                  </a:lnTo>
                  <a:lnTo>
                    <a:pt x="192" y="549"/>
                  </a:lnTo>
                  <a:lnTo>
                    <a:pt x="190" y="547"/>
                  </a:lnTo>
                  <a:lnTo>
                    <a:pt x="191" y="540"/>
                  </a:lnTo>
                  <a:lnTo>
                    <a:pt x="190" y="535"/>
                  </a:lnTo>
                  <a:lnTo>
                    <a:pt x="184" y="529"/>
                  </a:lnTo>
                  <a:lnTo>
                    <a:pt x="172" y="527"/>
                  </a:lnTo>
                  <a:lnTo>
                    <a:pt x="172" y="522"/>
                  </a:lnTo>
                  <a:lnTo>
                    <a:pt x="171" y="519"/>
                  </a:lnTo>
                  <a:lnTo>
                    <a:pt x="173" y="516"/>
                  </a:lnTo>
                  <a:lnTo>
                    <a:pt x="175" y="512"/>
                  </a:lnTo>
                  <a:lnTo>
                    <a:pt x="177" y="510"/>
                  </a:lnTo>
                  <a:lnTo>
                    <a:pt x="178" y="505"/>
                  </a:lnTo>
                  <a:lnTo>
                    <a:pt x="177" y="501"/>
                  </a:lnTo>
                  <a:lnTo>
                    <a:pt x="178" y="495"/>
                  </a:lnTo>
                  <a:lnTo>
                    <a:pt x="177" y="491"/>
                  </a:lnTo>
                  <a:lnTo>
                    <a:pt x="176" y="489"/>
                  </a:lnTo>
                  <a:lnTo>
                    <a:pt x="175" y="483"/>
                  </a:lnTo>
                  <a:lnTo>
                    <a:pt x="177" y="473"/>
                  </a:lnTo>
                  <a:lnTo>
                    <a:pt x="178" y="469"/>
                  </a:lnTo>
                  <a:lnTo>
                    <a:pt x="179" y="463"/>
                  </a:lnTo>
                  <a:lnTo>
                    <a:pt x="178" y="457"/>
                  </a:lnTo>
                  <a:lnTo>
                    <a:pt x="175" y="451"/>
                  </a:lnTo>
                  <a:lnTo>
                    <a:pt x="173" y="445"/>
                  </a:lnTo>
                  <a:lnTo>
                    <a:pt x="171" y="444"/>
                  </a:lnTo>
                  <a:lnTo>
                    <a:pt x="164" y="441"/>
                  </a:lnTo>
                  <a:lnTo>
                    <a:pt x="161" y="440"/>
                  </a:lnTo>
                  <a:lnTo>
                    <a:pt x="161" y="437"/>
                  </a:lnTo>
                  <a:lnTo>
                    <a:pt x="159" y="435"/>
                  </a:lnTo>
                  <a:lnTo>
                    <a:pt x="154" y="435"/>
                  </a:lnTo>
                  <a:lnTo>
                    <a:pt x="161" y="432"/>
                  </a:lnTo>
                  <a:lnTo>
                    <a:pt x="162" y="429"/>
                  </a:lnTo>
                  <a:lnTo>
                    <a:pt x="162" y="425"/>
                  </a:lnTo>
                  <a:lnTo>
                    <a:pt x="160" y="419"/>
                  </a:lnTo>
                  <a:lnTo>
                    <a:pt x="157" y="417"/>
                  </a:lnTo>
                  <a:lnTo>
                    <a:pt x="155" y="414"/>
                  </a:lnTo>
                  <a:lnTo>
                    <a:pt x="155" y="413"/>
                  </a:lnTo>
                  <a:lnTo>
                    <a:pt x="158" y="411"/>
                  </a:lnTo>
                  <a:lnTo>
                    <a:pt x="156" y="409"/>
                  </a:lnTo>
                  <a:lnTo>
                    <a:pt x="153" y="408"/>
                  </a:lnTo>
                  <a:lnTo>
                    <a:pt x="151" y="408"/>
                  </a:lnTo>
                  <a:lnTo>
                    <a:pt x="152" y="411"/>
                  </a:lnTo>
                  <a:lnTo>
                    <a:pt x="154" y="414"/>
                  </a:lnTo>
                  <a:lnTo>
                    <a:pt x="155" y="422"/>
                  </a:lnTo>
                  <a:lnTo>
                    <a:pt x="157" y="425"/>
                  </a:lnTo>
                  <a:lnTo>
                    <a:pt x="156" y="427"/>
                  </a:lnTo>
                  <a:lnTo>
                    <a:pt x="154" y="429"/>
                  </a:lnTo>
                  <a:lnTo>
                    <a:pt x="151" y="427"/>
                  </a:lnTo>
                  <a:lnTo>
                    <a:pt x="149" y="424"/>
                  </a:lnTo>
                  <a:lnTo>
                    <a:pt x="147" y="424"/>
                  </a:lnTo>
                  <a:lnTo>
                    <a:pt x="147" y="427"/>
                  </a:lnTo>
                  <a:lnTo>
                    <a:pt x="148" y="430"/>
                  </a:lnTo>
                  <a:lnTo>
                    <a:pt x="148" y="434"/>
                  </a:lnTo>
                  <a:lnTo>
                    <a:pt x="151" y="437"/>
                  </a:lnTo>
                  <a:lnTo>
                    <a:pt x="151" y="441"/>
                  </a:lnTo>
                  <a:lnTo>
                    <a:pt x="148" y="440"/>
                  </a:lnTo>
                  <a:lnTo>
                    <a:pt x="140" y="417"/>
                  </a:lnTo>
                  <a:lnTo>
                    <a:pt x="139" y="395"/>
                  </a:lnTo>
                  <a:lnTo>
                    <a:pt x="140" y="391"/>
                  </a:lnTo>
                  <a:lnTo>
                    <a:pt x="139" y="357"/>
                  </a:lnTo>
                  <a:lnTo>
                    <a:pt x="140" y="355"/>
                  </a:lnTo>
                  <a:lnTo>
                    <a:pt x="137" y="349"/>
                  </a:lnTo>
                  <a:lnTo>
                    <a:pt x="133" y="345"/>
                  </a:lnTo>
                  <a:lnTo>
                    <a:pt x="127" y="331"/>
                  </a:lnTo>
                  <a:lnTo>
                    <a:pt x="126" y="325"/>
                  </a:lnTo>
                  <a:lnTo>
                    <a:pt x="122" y="324"/>
                  </a:lnTo>
                  <a:lnTo>
                    <a:pt x="116" y="325"/>
                  </a:lnTo>
                  <a:lnTo>
                    <a:pt x="114" y="324"/>
                  </a:lnTo>
                  <a:lnTo>
                    <a:pt x="112" y="320"/>
                  </a:lnTo>
                  <a:lnTo>
                    <a:pt x="111" y="315"/>
                  </a:lnTo>
                  <a:lnTo>
                    <a:pt x="112" y="304"/>
                  </a:lnTo>
                  <a:lnTo>
                    <a:pt x="112" y="300"/>
                  </a:lnTo>
                  <a:lnTo>
                    <a:pt x="114" y="296"/>
                  </a:lnTo>
                  <a:lnTo>
                    <a:pt x="112" y="291"/>
                  </a:lnTo>
                  <a:lnTo>
                    <a:pt x="111" y="287"/>
                  </a:lnTo>
                  <a:lnTo>
                    <a:pt x="109" y="285"/>
                  </a:lnTo>
                  <a:lnTo>
                    <a:pt x="112" y="283"/>
                  </a:lnTo>
                  <a:lnTo>
                    <a:pt x="114" y="282"/>
                  </a:lnTo>
                  <a:lnTo>
                    <a:pt x="113" y="271"/>
                  </a:lnTo>
                  <a:lnTo>
                    <a:pt x="103" y="255"/>
                  </a:lnTo>
                  <a:lnTo>
                    <a:pt x="101" y="255"/>
                  </a:lnTo>
                  <a:lnTo>
                    <a:pt x="98" y="248"/>
                  </a:lnTo>
                  <a:lnTo>
                    <a:pt x="94" y="246"/>
                  </a:lnTo>
                  <a:lnTo>
                    <a:pt x="93" y="241"/>
                  </a:lnTo>
                  <a:lnTo>
                    <a:pt x="93" y="238"/>
                  </a:lnTo>
                  <a:lnTo>
                    <a:pt x="91" y="235"/>
                  </a:lnTo>
                  <a:lnTo>
                    <a:pt x="90" y="233"/>
                  </a:lnTo>
                  <a:lnTo>
                    <a:pt x="87" y="233"/>
                  </a:lnTo>
                  <a:lnTo>
                    <a:pt x="87" y="229"/>
                  </a:lnTo>
                  <a:lnTo>
                    <a:pt x="85" y="225"/>
                  </a:lnTo>
                  <a:lnTo>
                    <a:pt x="79" y="218"/>
                  </a:lnTo>
                  <a:lnTo>
                    <a:pt x="76" y="218"/>
                  </a:lnTo>
                  <a:lnTo>
                    <a:pt x="73" y="219"/>
                  </a:lnTo>
                  <a:lnTo>
                    <a:pt x="73" y="210"/>
                  </a:lnTo>
                  <a:lnTo>
                    <a:pt x="69" y="206"/>
                  </a:lnTo>
                  <a:lnTo>
                    <a:pt x="67" y="207"/>
                  </a:lnTo>
                  <a:lnTo>
                    <a:pt x="61" y="201"/>
                  </a:lnTo>
                  <a:lnTo>
                    <a:pt x="61" y="198"/>
                  </a:lnTo>
                  <a:lnTo>
                    <a:pt x="61" y="195"/>
                  </a:lnTo>
                  <a:lnTo>
                    <a:pt x="63" y="193"/>
                  </a:lnTo>
                  <a:lnTo>
                    <a:pt x="65" y="193"/>
                  </a:lnTo>
                  <a:lnTo>
                    <a:pt x="69" y="193"/>
                  </a:lnTo>
                  <a:lnTo>
                    <a:pt x="70" y="192"/>
                  </a:lnTo>
                  <a:lnTo>
                    <a:pt x="65" y="187"/>
                  </a:lnTo>
                  <a:lnTo>
                    <a:pt x="67" y="182"/>
                  </a:lnTo>
                  <a:lnTo>
                    <a:pt x="65" y="172"/>
                  </a:lnTo>
                  <a:lnTo>
                    <a:pt x="63" y="169"/>
                  </a:lnTo>
                  <a:lnTo>
                    <a:pt x="60" y="167"/>
                  </a:lnTo>
                  <a:lnTo>
                    <a:pt x="56" y="165"/>
                  </a:lnTo>
                  <a:lnTo>
                    <a:pt x="54" y="159"/>
                  </a:lnTo>
                  <a:lnTo>
                    <a:pt x="50" y="154"/>
                  </a:lnTo>
                  <a:lnTo>
                    <a:pt x="53" y="151"/>
                  </a:lnTo>
                  <a:lnTo>
                    <a:pt x="58" y="151"/>
                  </a:lnTo>
                  <a:lnTo>
                    <a:pt x="63" y="153"/>
                  </a:lnTo>
                  <a:lnTo>
                    <a:pt x="65" y="157"/>
                  </a:lnTo>
                  <a:lnTo>
                    <a:pt x="71" y="158"/>
                  </a:lnTo>
                  <a:lnTo>
                    <a:pt x="76" y="161"/>
                  </a:lnTo>
                  <a:lnTo>
                    <a:pt x="78" y="154"/>
                  </a:lnTo>
                  <a:lnTo>
                    <a:pt x="81" y="150"/>
                  </a:lnTo>
                  <a:lnTo>
                    <a:pt x="81" y="153"/>
                  </a:lnTo>
                  <a:lnTo>
                    <a:pt x="80" y="156"/>
                  </a:lnTo>
                  <a:lnTo>
                    <a:pt x="80" y="160"/>
                  </a:lnTo>
                  <a:lnTo>
                    <a:pt x="81" y="164"/>
                  </a:lnTo>
                  <a:lnTo>
                    <a:pt x="83" y="165"/>
                  </a:lnTo>
                  <a:lnTo>
                    <a:pt x="85" y="147"/>
                  </a:lnTo>
                  <a:lnTo>
                    <a:pt x="83" y="147"/>
                  </a:lnTo>
                  <a:lnTo>
                    <a:pt x="80" y="146"/>
                  </a:lnTo>
                  <a:lnTo>
                    <a:pt x="80" y="142"/>
                  </a:lnTo>
                  <a:lnTo>
                    <a:pt x="79" y="137"/>
                  </a:lnTo>
                  <a:lnTo>
                    <a:pt x="69" y="137"/>
                  </a:lnTo>
                  <a:lnTo>
                    <a:pt x="69" y="133"/>
                  </a:lnTo>
                  <a:lnTo>
                    <a:pt x="61" y="129"/>
                  </a:lnTo>
                  <a:lnTo>
                    <a:pt x="58" y="128"/>
                  </a:lnTo>
                  <a:lnTo>
                    <a:pt x="58" y="123"/>
                  </a:lnTo>
                  <a:lnTo>
                    <a:pt x="53" y="117"/>
                  </a:lnTo>
                  <a:lnTo>
                    <a:pt x="49" y="117"/>
                  </a:lnTo>
                  <a:lnTo>
                    <a:pt x="46" y="116"/>
                  </a:lnTo>
                  <a:lnTo>
                    <a:pt x="44" y="115"/>
                  </a:lnTo>
                  <a:lnTo>
                    <a:pt x="41" y="107"/>
                  </a:lnTo>
                  <a:lnTo>
                    <a:pt x="37" y="103"/>
                  </a:lnTo>
                  <a:lnTo>
                    <a:pt x="35" y="99"/>
                  </a:lnTo>
                  <a:lnTo>
                    <a:pt x="37" y="90"/>
                  </a:lnTo>
                  <a:lnTo>
                    <a:pt x="37" y="86"/>
                  </a:lnTo>
                  <a:lnTo>
                    <a:pt x="36" y="81"/>
                  </a:lnTo>
                  <a:lnTo>
                    <a:pt x="33" y="75"/>
                  </a:lnTo>
                  <a:lnTo>
                    <a:pt x="31" y="67"/>
                  </a:lnTo>
                  <a:lnTo>
                    <a:pt x="31" y="63"/>
                  </a:lnTo>
                  <a:lnTo>
                    <a:pt x="29" y="58"/>
                  </a:lnTo>
                  <a:lnTo>
                    <a:pt x="25" y="55"/>
                  </a:lnTo>
                  <a:lnTo>
                    <a:pt x="21" y="53"/>
                  </a:lnTo>
                  <a:lnTo>
                    <a:pt x="0" y="0"/>
                  </a:lnTo>
                  <a:lnTo>
                    <a:pt x="408" y="17"/>
                  </a:lnTo>
                  <a:lnTo>
                    <a:pt x="408" y="31"/>
                  </a:lnTo>
                  <a:lnTo>
                    <a:pt x="398" y="39"/>
                  </a:lnTo>
                  <a:lnTo>
                    <a:pt x="391" y="42"/>
                  </a:lnTo>
                  <a:lnTo>
                    <a:pt x="388" y="54"/>
                  </a:lnTo>
                  <a:lnTo>
                    <a:pt x="374" y="69"/>
                  </a:lnTo>
                  <a:lnTo>
                    <a:pt x="371" y="71"/>
                  </a:lnTo>
                  <a:lnTo>
                    <a:pt x="369" y="73"/>
                  </a:lnTo>
                  <a:lnTo>
                    <a:pt x="367" y="77"/>
                  </a:lnTo>
                  <a:lnTo>
                    <a:pt x="361" y="87"/>
                  </a:lnTo>
                  <a:lnTo>
                    <a:pt x="364" y="93"/>
                  </a:lnTo>
                  <a:lnTo>
                    <a:pt x="369" y="97"/>
                  </a:lnTo>
                  <a:lnTo>
                    <a:pt x="371" y="104"/>
                  </a:lnTo>
                  <a:lnTo>
                    <a:pt x="375" y="106"/>
                  </a:lnTo>
                  <a:lnTo>
                    <a:pt x="374" y="111"/>
                  </a:lnTo>
                  <a:lnTo>
                    <a:pt x="372" y="112"/>
                  </a:lnTo>
                  <a:lnTo>
                    <a:pt x="371" y="115"/>
                  </a:lnTo>
                  <a:lnTo>
                    <a:pt x="374" y="125"/>
                  </a:lnTo>
                  <a:lnTo>
                    <a:pt x="374" y="140"/>
                  </a:lnTo>
                  <a:lnTo>
                    <a:pt x="371" y="151"/>
                  </a:lnTo>
                  <a:lnTo>
                    <a:pt x="366" y="161"/>
                  </a:lnTo>
                  <a:lnTo>
                    <a:pt x="365" y="163"/>
                  </a:lnTo>
                  <a:lnTo>
                    <a:pt x="365" y="17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6" name="Freeform 67"/>
            <p:cNvSpPr>
              <a:spLocks/>
            </p:cNvSpPr>
            <p:nvPr/>
          </p:nvSpPr>
          <p:spPr bwMode="auto">
            <a:xfrm>
              <a:off x="3067555" y="4333423"/>
              <a:ext cx="855223" cy="899993"/>
            </a:xfrm>
            <a:custGeom>
              <a:avLst/>
              <a:gdLst/>
              <a:ahLst/>
              <a:cxnLst>
                <a:cxn ang="0">
                  <a:pos x="625" y="950"/>
                </a:cxn>
                <a:cxn ang="0">
                  <a:pos x="650" y="959"/>
                </a:cxn>
                <a:cxn ang="0">
                  <a:pos x="640" y="980"/>
                </a:cxn>
                <a:cxn ang="0">
                  <a:pos x="642" y="994"/>
                </a:cxn>
                <a:cxn ang="0">
                  <a:pos x="648" y="1027"/>
                </a:cxn>
                <a:cxn ang="0">
                  <a:pos x="668" y="1055"/>
                </a:cxn>
                <a:cxn ang="0">
                  <a:pos x="676" y="1082"/>
                </a:cxn>
                <a:cxn ang="0">
                  <a:pos x="726" y="1107"/>
                </a:cxn>
                <a:cxn ang="0">
                  <a:pos x="756" y="1105"/>
                </a:cxn>
                <a:cxn ang="0">
                  <a:pos x="772" y="1127"/>
                </a:cxn>
                <a:cxn ang="0">
                  <a:pos x="766" y="1137"/>
                </a:cxn>
                <a:cxn ang="0">
                  <a:pos x="787" y="1184"/>
                </a:cxn>
                <a:cxn ang="0">
                  <a:pos x="813" y="1185"/>
                </a:cxn>
                <a:cxn ang="0">
                  <a:pos x="835" y="1185"/>
                </a:cxn>
                <a:cxn ang="0">
                  <a:pos x="838" y="1173"/>
                </a:cxn>
                <a:cxn ang="0">
                  <a:pos x="852" y="1197"/>
                </a:cxn>
                <a:cxn ang="0">
                  <a:pos x="848" y="1209"/>
                </a:cxn>
                <a:cxn ang="0">
                  <a:pos x="866" y="1277"/>
                </a:cxn>
                <a:cxn ang="0">
                  <a:pos x="874" y="1261"/>
                </a:cxn>
                <a:cxn ang="0">
                  <a:pos x="885" y="1259"/>
                </a:cxn>
                <a:cxn ang="0">
                  <a:pos x="894" y="1267"/>
                </a:cxn>
                <a:cxn ang="0">
                  <a:pos x="1013" y="1172"/>
                </a:cxn>
                <a:cxn ang="0">
                  <a:pos x="1001" y="1073"/>
                </a:cxn>
                <a:cxn ang="0">
                  <a:pos x="933" y="914"/>
                </a:cxn>
                <a:cxn ang="0">
                  <a:pos x="1012" y="841"/>
                </a:cxn>
                <a:cxn ang="0">
                  <a:pos x="1036" y="658"/>
                </a:cxn>
                <a:cxn ang="0">
                  <a:pos x="1016" y="412"/>
                </a:cxn>
                <a:cxn ang="0">
                  <a:pos x="3" y="39"/>
                </a:cxn>
                <a:cxn ang="0">
                  <a:pos x="4" y="123"/>
                </a:cxn>
                <a:cxn ang="0">
                  <a:pos x="70" y="171"/>
                </a:cxn>
                <a:cxn ang="0">
                  <a:pos x="102" y="195"/>
                </a:cxn>
                <a:cxn ang="0">
                  <a:pos x="143" y="209"/>
                </a:cxn>
                <a:cxn ang="0">
                  <a:pos x="164" y="193"/>
                </a:cxn>
                <a:cxn ang="0">
                  <a:pos x="171" y="184"/>
                </a:cxn>
                <a:cxn ang="0">
                  <a:pos x="195" y="200"/>
                </a:cxn>
                <a:cxn ang="0">
                  <a:pos x="215" y="243"/>
                </a:cxn>
                <a:cxn ang="0">
                  <a:pos x="228" y="261"/>
                </a:cxn>
                <a:cxn ang="0">
                  <a:pos x="270" y="278"/>
                </a:cxn>
                <a:cxn ang="0">
                  <a:pos x="288" y="278"/>
                </a:cxn>
                <a:cxn ang="0">
                  <a:pos x="302" y="288"/>
                </a:cxn>
                <a:cxn ang="0">
                  <a:pos x="313" y="291"/>
                </a:cxn>
                <a:cxn ang="0">
                  <a:pos x="302" y="306"/>
                </a:cxn>
                <a:cxn ang="0">
                  <a:pos x="296" y="376"/>
                </a:cxn>
                <a:cxn ang="0">
                  <a:pos x="320" y="460"/>
                </a:cxn>
                <a:cxn ang="0">
                  <a:pos x="331" y="491"/>
                </a:cxn>
                <a:cxn ang="0">
                  <a:pos x="322" y="544"/>
                </a:cxn>
                <a:cxn ang="0">
                  <a:pos x="348" y="585"/>
                </a:cxn>
                <a:cxn ang="0">
                  <a:pos x="368" y="623"/>
                </a:cxn>
                <a:cxn ang="0">
                  <a:pos x="378" y="653"/>
                </a:cxn>
                <a:cxn ang="0">
                  <a:pos x="404" y="683"/>
                </a:cxn>
                <a:cxn ang="0">
                  <a:pos x="410" y="721"/>
                </a:cxn>
                <a:cxn ang="0">
                  <a:pos x="453" y="758"/>
                </a:cxn>
                <a:cxn ang="0">
                  <a:pos x="456" y="773"/>
                </a:cxn>
                <a:cxn ang="0">
                  <a:pos x="463" y="802"/>
                </a:cxn>
                <a:cxn ang="0">
                  <a:pos x="495" y="842"/>
                </a:cxn>
                <a:cxn ang="0">
                  <a:pos x="530" y="883"/>
                </a:cxn>
                <a:cxn ang="0">
                  <a:pos x="541" y="916"/>
                </a:cxn>
                <a:cxn ang="0">
                  <a:pos x="564" y="910"/>
                </a:cxn>
                <a:cxn ang="0">
                  <a:pos x="583" y="937"/>
                </a:cxn>
                <a:cxn ang="0">
                  <a:pos x="587" y="931"/>
                </a:cxn>
              </a:cxnLst>
              <a:rect l="0" t="0" r="r" b="b"/>
              <a:pathLst>
                <a:path w="1045" h="1280">
                  <a:moveTo>
                    <a:pt x="604" y="908"/>
                  </a:moveTo>
                  <a:lnTo>
                    <a:pt x="604" y="912"/>
                  </a:lnTo>
                  <a:lnTo>
                    <a:pt x="604" y="915"/>
                  </a:lnTo>
                  <a:lnTo>
                    <a:pt x="607" y="920"/>
                  </a:lnTo>
                  <a:lnTo>
                    <a:pt x="607" y="925"/>
                  </a:lnTo>
                  <a:lnTo>
                    <a:pt x="596" y="926"/>
                  </a:lnTo>
                  <a:lnTo>
                    <a:pt x="599" y="929"/>
                  </a:lnTo>
                  <a:lnTo>
                    <a:pt x="602" y="929"/>
                  </a:lnTo>
                  <a:lnTo>
                    <a:pt x="604" y="931"/>
                  </a:lnTo>
                  <a:lnTo>
                    <a:pt x="612" y="938"/>
                  </a:lnTo>
                  <a:lnTo>
                    <a:pt x="617" y="944"/>
                  </a:lnTo>
                  <a:lnTo>
                    <a:pt x="625" y="950"/>
                  </a:lnTo>
                  <a:lnTo>
                    <a:pt x="630" y="952"/>
                  </a:lnTo>
                  <a:lnTo>
                    <a:pt x="629" y="946"/>
                  </a:lnTo>
                  <a:lnTo>
                    <a:pt x="626" y="943"/>
                  </a:lnTo>
                  <a:lnTo>
                    <a:pt x="626" y="941"/>
                  </a:lnTo>
                  <a:lnTo>
                    <a:pt x="634" y="944"/>
                  </a:lnTo>
                  <a:lnTo>
                    <a:pt x="634" y="947"/>
                  </a:lnTo>
                  <a:lnTo>
                    <a:pt x="640" y="952"/>
                  </a:lnTo>
                  <a:lnTo>
                    <a:pt x="648" y="954"/>
                  </a:lnTo>
                  <a:lnTo>
                    <a:pt x="655" y="954"/>
                  </a:lnTo>
                  <a:lnTo>
                    <a:pt x="658" y="955"/>
                  </a:lnTo>
                  <a:lnTo>
                    <a:pt x="654" y="959"/>
                  </a:lnTo>
                  <a:lnTo>
                    <a:pt x="650" y="959"/>
                  </a:lnTo>
                  <a:lnTo>
                    <a:pt x="648" y="959"/>
                  </a:lnTo>
                  <a:lnTo>
                    <a:pt x="646" y="960"/>
                  </a:lnTo>
                  <a:lnTo>
                    <a:pt x="644" y="962"/>
                  </a:lnTo>
                  <a:lnTo>
                    <a:pt x="646" y="965"/>
                  </a:lnTo>
                  <a:lnTo>
                    <a:pt x="644" y="971"/>
                  </a:lnTo>
                  <a:lnTo>
                    <a:pt x="646" y="974"/>
                  </a:lnTo>
                  <a:lnTo>
                    <a:pt x="648" y="973"/>
                  </a:lnTo>
                  <a:lnTo>
                    <a:pt x="650" y="975"/>
                  </a:lnTo>
                  <a:lnTo>
                    <a:pt x="651" y="977"/>
                  </a:lnTo>
                  <a:lnTo>
                    <a:pt x="648" y="978"/>
                  </a:lnTo>
                  <a:lnTo>
                    <a:pt x="641" y="978"/>
                  </a:lnTo>
                  <a:lnTo>
                    <a:pt x="640" y="980"/>
                  </a:lnTo>
                  <a:lnTo>
                    <a:pt x="640" y="982"/>
                  </a:lnTo>
                  <a:lnTo>
                    <a:pt x="642" y="985"/>
                  </a:lnTo>
                  <a:lnTo>
                    <a:pt x="642" y="990"/>
                  </a:lnTo>
                  <a:lnTo>
                    <a:pt x="644" y="988"/>
                  </a:lnTo>
                  <a:lnTo>
                    <a:pt x="646" y="987"/>
                  </a:lnTo>
                  <a:lnTo>
                    <a:pt x="649" y="986"/>
                  </a:lnTo>
                  <a:lnTo>
                    <a:pt x="650" y="984"/>
                  </a:lnTo>
                  <a:lnTo>
                    <a:pt x="650" y="989"/>
                  </a:lnTo>
                  <a:lnTo>
                    <a:pt x="651" y="991"/>
                  </a:lnTo>
                  <a:lnTo>
                    <a:pt x="648" y="992"/>
                  </a:lnTo>
                  <a:lnTo>
                    <a:pt x="646" y="992"/>
                  </a:lnTo>
                  <a:lnTo>
                    <a:pt x="642" y="994"/>
                  </a:lnTo>
                  <a:lnTo>
                    <a:pt x="641" y="997"/>
                  </a:lnTo>
                  <a:lnTo>
                    <a:pt x="641" y="999"/>
                  </a:lnTo>
                  <a:lnTo>
                    <a:pt x="642" y="1001"/>
                  </a:lnTo>
                  <a:lnTo>
                    <a:pt x="644" y="1002"/>
                  </a:lnTo>
                  <a:lnTo>
                    <a:pt x="646" y="1005"/>
                  </a:lnTo>
                  <a:lnTo>
                    <a:pt x="640" y="1008"/>
                  </a:lnTo>
                  <a:lnTo>
                    <a:pt x="642" y="1014"/>
                  </a:lnTo>
                  <a:lnTo>
                    <a:pt x="646" y="1029"/>
                  </a:lnTo>
                  <a:lnTo>
                    <a:pt x="647" y="1031"/>
                  </a:lnTo>
                  <a:lnTo>
                    <a:pt x="649" y="1031"/>
                  </a:lnTo>
                  <a:lnTo>
                    <a:pt x="648" y="1029"/>
                  </a:lnTo>
                  <a:lnTo>
                    <a:pt x="648" y="1027"/>
                  </a:lnTo>
                  <a:lnTo>
                    <a:pt x="654" y="1024"/>
                  </a:lnTo>
                  <a:lnTo>
                    <a:pt x="656" y="1025"/>
                  </a:lnTo>
                  <a:lnTo>
                    <a:pt x="655" y="1029"/>
                  </a:lnTo>
                  <a:lnTo>
                    <a:pt x="654" y="1039"/>
                  </a:lnTo>
                  <a:lnTo>
                    <a:pt x="659" y="1041"/>
                  </a:lnTo>
                  <a:lnTo>
                    <a:pt x="658" y="1045"/>
                  </a:lnTo>
                  <a:lnTo>
                    <a:pt x="656" y="1045"/>
                  </a:lnTo>
                  <a:lnTo>
                    <a:pt x="656" y="1051"/>
                  </a:lnTo>
                  <a:lnTo>
                    <a:pt x="658" y="1052"/>
                  </a:lnTo>
                  <a:lnTo>
                    <a:pt x="662" y="1049"/>
                  </a:lnTo>
                  <a:lnTo>
                    <a:pt x="664" y="1051"/>
                  </a:lnTo>
                  <a:lnTo>
                    <a:pt x="668" y="1055"/>
                  </a:lnTo>
                  <a:lnTo>
                    <a:pt x="668" y="1057"/>
                  </a:lnTo>
                  <a:lnTo>
                    <a:pt x="666" y="1061"/>
                  </a:lnTo>
                  <a:lnTo>
                    <a:pt x="668" y="1066"/>
                  </a:lnTo>
                  <a:lnTo>
                    <a:pt x="670" y="1068"/>
                  </a:lnTo>
                  <a:lnTo>
                    <a:pt x="672" y="1069"/>
                  </a:lnTo>
                  <a:lnTo>
                    <a:pt x="672" y="1071"/>
                  </a:lnTo>
                  <a:lnTo>
                    <a:pt x="672" y="1073"/>
                  </a:lnTo>
                  <a:lnTo>
                    <a:pt x="668" y="1073"/>
                  </a:lnTo>
                  <a:lnTo>
                    <a:pt x="662" y="1074"/>
                  </a:lnTo>
                  <a:lnTo>
                    <a:pt x="664" y="1077"/>
                  </a:lnTo>
                  <a:lnTo>
                    <a:pt x="666" y="1077"/>
                  </a:lnTo>
                  <a:lnTo>
                    <a:pt x="676" y="1082"/>
                  </a:lnTo>
                  <a:lnTo>
                    <a:pt x="678" y="1083"/>
                  </a:lnTo>
                  <a:lnTo>
                    <a:pt x="682" y="1085"/>
                  </a:lnTo>
                  <a:lnTo>
                    <a:pt x="694" y="1091"/>
                  </a:lnTo>
                  <a:lnTo>
                    <a:pt x="696" y="1089"/>
                  </a:lnTo>
                  <a:lnTo>
                    <a:pt x="699" y="1089"/>
                  </a:lnTo>
                  <a:lnTo>
                    <a:pt x="701" y="1090"/>
                  </a:lnTo>
                  <a:lnTo>
                    <a:pt x="700" y="1093"/>
                  </a:lnTo>
                  <a:lnTo>
                    <a:pt x="701" y="1095"/>
                  </a:lnTo>
                  <a:lnTo>
                    <a:pt x="710" y="1099"/>
                  </a:lnTo>
                  <a:lnTo>
                    <a:pt x="717" y="1103"/>
                  </a:lnTo>
                  <a:lnTo>
                    <a:pt x="720" y="1104"/>
                  </a:lnTo>
                  <a:lnTo>
                    <a:pt x="726" y="1107"/>
                  </a:lnTo>
                  <a:lnTo>
                    <a:pt x="729" y="1106"/>
                  </a:lnTo>
                  <a:lnTo>
                    <a:pt x="727" y="1103"/>
                  </a:lnTo>
                  <a:lnTo>
                    <a:pt x="728" y="1100"/>
                  </a:lnTo>
                  <a:lnTo>
                    <a:pt x="729" y="1097"/>
                  </a:lnTo>
                  <a:lnTo>
                    <a:pt x="731" y="1095"/>
                  </a:lnTo>
                  <a:lnTo>
                    <a:pt x="734" y="1095"/>
                  </a:lnTo>
                  <a:lnTo>
                    <a:pt x="734" y="1097"/>
                  </a:lnTo>
                  <a:lnTo>
                    <a:pt x="736" y="1099"/>
                  </a:lnTo>
                  <a:lnTo>
                    <a:pt x="737" y="1101"/>
                  </a:lnTo>
                  <a:lnTo>
                    <a:pt x="740" y="1103"/>
                  </a:lnTo>
                  <a:lnTo>
                    <a:pt x="750" y="1105"/>
                  </a:lnTo>
                  <a:lnTo>
                    <a:pt x="756" y="1105"/>
                  </a:lnTo>
                  <a:lnTo>
                    <a:pt x="762" y="1107"/>
                  </a:lnTo>
                  <a:lnTo>
                    <a:pt x="762" y="1109"/>
                  </a:lnTo>
                  <a:lnTo>
                    <a:pt x="764" y="1114"/>
                  </a:lnTo>
                  <a:lnTo>
                    <a:pt x="764" y="1115"/>
                  </a:lnTo>
                  <a:lnTo>
                    <a:pt x="764" y="1117"/>
                  </a:lnTo>
                  <a:lnTo>
                    <a:pt x="767" y="1119"/>
                  </a:lnTo>
                  <a:lnTo>
                    <a:pt x="770" y="1119"/>
                  </a:lnTo>
                  <a:lnTo>
                    <a:pt x="772" y="1121"/>
                  </a:lnTo>
                  <a:lnTo>
                    <a:pt x="770" y="1122"/>
                  </a:lnTo>
                  <a:lnTo>
                    <a:pt x="771" y="1125"/>
                  </a:lnTo>
                  <a:lnTo>
                    <a:pt x="774" y="1124"/>
                  </a:lnTo>
                  <a:lnTo>
                    <a:pt x="772" y="1127"/>
                  </a:lnTo>
                  <a:lnTo>
                    <a:pt x="772" y="1130"/>
                  </a:lnTo>
                  <a:lnTo>
                    <a:pt x="771" y="1132"/>
                  </a:lnTo>
                  <a:lnTo>
                    <a:pt x="770" y="1135"/>
                  </a:lnTo>
                  <a:lnTo>
                    <a:pt x="766" y="1129"/>
                  </a:lnTo>
                  <a:lnTo>
                    <a:pt x="766" y="1127"/>
                  </a:lnTo>
                  <a:lnTo>
                    <a:pt x="759" y="1121"/>
                  </a:lnTo>
                  <a:lnTo>
                    <a:pt x="757" y="1122"/>
                  </a:lnTo>
                  <a:lnTo>
                    <a:pt x="756" y="1124"/>
                  </a:lnTo>
                  <a:lnTo>
                    <a:pt x="760" y="1129"/>
                  </a:lnTo>
                  <a:lnTo>
                    <a:pt x="762" y="1130"/>
                  </a:lnTo>
                  <a:lnTo>
                    <a:pt x="764" y="1134"/>
                  </a:lnTo>
                  <a:lnTo>
                    <a:pt x="766" y="1137"/>
                  </a:lnTo>
                  <a:lnTo>
                    <a:pt x="770" y="1137"/>
                  </a:lnTo>
                  <a:lnTo>
                    <a:pt x="772" y="1151"/>
                  </a:lnTo>
                  <a:lnTo>
                    <a:pt x="772" y="1153"/>
                  </a:lnTo>
                  <a:lnTo>
                    <a:pt x="771" y="1155"/>
                  </a:lnTo>
                  <a:lnTo>
                    <a:pt x="771" y="1159"/>
                  </a:lnTo>
                  <a:lnTo>
                    <a:pt x="772" y="1161"/>
                  </a:lnTo>
                  <a:lnTo>
                    <a:pt x="774" y="1167"/>
                  </a:lnTo>
                  <a:lnTo>
                    <a:pt x="778" y="1175"/>
                  </a:lnTo>
                  <a:lnTo>
                    <a:pt x="780" y="1174"/>
                  </a:lnTo>
                  <a:lnTo>
                    <a:pt x="782" y="1177"/>
                  </a:lnTo>
                  <a:lnTo>
                    <a:pt x="785" y="1182"/>
                  </a:lnTo>
                  <a:lnTo>
                    <a:pt x="787" y="1184"/>
                  </a:lnTo>
                  <a:lnTo>
                    <a:pt x="799" y="1189"/>
                  </a:lnTo>
                  <a:lnTo>
                    <a:pt x="800" y="1187"/>
                  </a:lnTo>
                  <a:lnTo>
                    <a:pt x="802" y="1185"/>
                  </a:lnTo>
                  <a:lnTo>
                    <a:pt x="803" y="1184"/>
                  </a:lnTo>
                  <a:lnTo>
                    <a:pt x="806" y="1184"/>
                  </a:lnTo>
                  <a:lnTo>
                    <a:pt x="810" y="1187"/>
                  </a:lnTo>
                  <a:lnTo>
                    <a:pt x="816" y="1192"/>
                  </a:lnTo>
                  <a:lnTo>
                    <a:pt x="824" y="1196"/>
                  </a:lnTo>
                  <a:lnTo>
                    <a:pt x="826" y="1196"/>
                  </a:lnTo>
                  <a:lnTo>
                    <a:pt x="829" y="1193"/>
                  </a:lnTo>
                  <a:lnTo>
                    <a:pt x="821" y="1188"/>
                  </a:lnTo>
                  <a:lnTo>
                    <a:pt x="813" y="1185"/>
                  </a:lnTo>
                  <a:lnTo>
                    <a:pt x="813" y="1177"/>
                  </a:lnTo>
                  <a:lnTo>
                    <a:pt x="813" y="1174"/>
                  </a:lnTo>
                  <a:lnTo>
                    <a:pt x="816" y="1172"/>
                  </a:lnTo>
                  <a:lnTo>
                    <a:pt x="820" y="1175"/>
                  </a:lnTo>
                  <a:lnTo>
                    <a:pt x="820" y="1177"/>
                  </a:lnTo>
                  <a:lnTo>
                    <a:pt x="820" y="1179"/>
                  </a:lnTo>
                  <a:lnTo>
                    <a:pt x="818" y="1180"/>
                  </a:lnTo>
                  <a:lnTo>
                    <a:pt x="818" y="1182"/>
                  </a:lnTo>
                  <a:lnTo>
                    <a:pt x="822" y="1183"/>
                  </a:lnTo>
                  <a:lnTo>
                    <a:pt x="832" y="1187"/>
                  </a:lnTo>
                  <a:lnTo>
                    <a:pt x="834" y="1187"/>
                  </a:lnTo>
                  <a:lnTo>
                    <a:pt x="835" y="1185"/>
                  </a:lnTo>
                  <a:lnTo>
                    <a:pt x="832" y="1183"/>
                  </a:lnTo>
                  <a:lnTo>
                    <a:pt x="829" y="1179"/>
                  </a:lnTo>
                  <a:lnTo>
                    <a:pt x="828" y="1177"/>
                  </a:lnTo>
                  <a:lnTo>
                    <a:pt x="829" y="1173"/>
                  </a:lnTo>
                  <a:lnTo>
                    <a:pt x="830" y="1172"/>
                  </a:lnTo>
                  <a:lnTo>
                    <a:pt x="832" y="1172"/>
                  </a:lnTo>
                  <a:lnTo>
                    <a:pt x="834" y="1170"/>
                  </a:lnTo>
                  <a:lnTo>
                    <a:pt x="838" y="1168"/>
                  </a:lnTo>
                  <a:lnTo>
                    <a:pt x="840" y="1168"/>
                  </a:lnTo>
                  <a:lnTo>
                    <a:pt x="841" y="1171"/>
                  </a:lnTo>
                  <a:lnTo>
                    <a:pt x="840" y="1172"/>
                  </a:lnTo>
                  <a:lnTo>
                    <a:pt x="838" y="1173"/>
                  </a:lnTo>
                  <a:lnTo>
                    <a:pt x="840" y="1177"/>
                  </a:lnTo>
                  <a:lnTo>
                    <a:pt x="843" y="1178"/>
                  </a:lnTo>
                  <a:lnTo>
                    <a:pt x="844" y="1177"/>
                  </a:lnTo>
                  <a:lnTo>
                    <a:pt x="847" y="1178"/>
                  </a:lnTo>
                  <a:lnTo>
                    <a:pt x="846" y="1181"/>
                  </a:lnTo>
                  <a:lnTo>
                    <a:pt x="846" y="1183"/>
                  </a:lnTo>
                  <a:lnTo>
                    <a:pt x="847" y="1186"/>
                  </a:lnTo>
                  <a:lnTo>
                    <a:pt x="850" y="1189"/>
                  </a:lnTo>
                  <a:lnTo>
                    <a:pt x="854" y="1191"/>
                  </a:lnTo>
                  <a:lnTo>
                    <a:pt x="853" y="1192"/>
                  </a:lnTo>
                  <a:lnTo>
                    <a:pt x="852" y="1193"/>
                  </a:lnTo>
                  <a:lnTo>
                    <a:pt x="852" y="1197"/>
                  </a:lnTo>
                  <a:lnTo>
                    <a:pt x="850" y="1200"/>
                  </a:lnTo>
                  <a:lnTo>
                    <a:pt x="849" y="1201"/>
                  </a:lnTo>
                  <a:lnTo>
                    <a:pt x="846" y="1200"/>
                  </a:lnTo>
                  <a:lnTo>
                    <a:pt x="842" y="1199"/>
                  </a:lnTo>
                  <a:lnTo>
                    <a:pt x="840" y="1197"/>
                  </a:lnTo>
                  <a:lnTo>
                    <a:pt x="837" y="1196"/>
                  </a:lnTo>
                  <a:lnTo>
                    <a:pt x="834" y="1194"/>
                  </a:lnTo>
                  <a:lnTo>
                    <a:pt x="834" y="1197"/>
                  </a:lnTo>
                  <a:lnTo>
                    <a:pt x="835" y="1200"/>
                  </a:lnTo>
                  <a:lnTo>
                    <a:pt x="839" y="1202"/>
                  </a:lnTo>
                  <a:lnTo>
                    <a:pt x="840" y="1203"/>
                  </a:lnTo>
                  <a:lnTo>
                    <a:pt x="848" y="1209"/>
                  </a:lnTo>
                  <a:lnTo>
                    <a:pt x="853" y="1215"/>
                  </a:lnTo>
                  <a:lnTo>
                    <a:pt x="855" y="1217"/>
                  </a:lnTo>
                  <a:lnTo>
                    <a:pt x="858" y="1220"/>
                  </a:lnTo>
                  <a:lnTo>
                    <a:pt x="864" y="1232"/>
                  </a:lnTo>
                  <a:lnTo>
                    <a:pt x="863" y="1235"/>
                  </a:lnTo>
                  <a:lnTo>
                    <a:pt x="863" y="1237"/>
                  </a:lnTo>
                  <a:lnTo>
                    <a:pt x="865" y="1241"/>
                  </a:lnTo>
                  <a:lnTo>
                    <a:pt x="865" y="1247"/>
                  </a:lnTo>
                  <a:lnTo>
                    <a:pt x="864" y="1250"/>
                  </a:lnTo>
                  <a:lnTo>
                    <a:pt x="865" y="1253"/>
                  </a:lnTo>
                  <a:lnTo>
                    <a:pt x="865" y="1267"/>
                  </a:lnTo>
                  <a:lnTo>
                    <a:pt x="866" y="1277"/>
                  </a:lnTo>
                  <a:lnTo>
                    <a:pt x="866" y="1279"/>
                  </a:lnTo>
                  <a:lnTo>
                    <a:pt x="869" y="1279"/>
                  </a:lnTo>
                  <a:lnTo>
                    <a:pt x="871" y="1277"/>
                  </a:lnTo>
                  <a:lnTo>
                    <a:pt x="868" y="1270"/>
                  </a:lnTo>
                  <a:lnTo>
                    <a:pt x="869" y="1244"/>
                  </a:lnTo>
                  <a:lnTo>
                    <a:pt x="871" y="1244"/>
                  </a:lnTo>
                  <a:lnTo>
                    <a:pt x="872" y="1246"/>
                  </a:lnTo>
                  <a:lnTo>
                    <a:pt x="872" y="1249"/>
                  </a:lnTo>
                  <a:lnTo>
                    <a:pt x="872" y="1254"/>
                  </a:lnTo>
                  <a:lnTo>
                    <a:pt x="873" y="1257"/>
                  </a:lnTo>
                  <a:lnTo>
                    <a:pt x="873" y="1259"/>
                  </a:lnTo>
                  <a:lnTo>
                    <a:pt x="874" y="1261"/>
                  </a:lnTo>
                  <a:lnTo>
                    <a:pt x="874" y="1263"/>
                  </a:lnTo>
                  <a:lnTo>
                    <a:pt x="873" y="1265"/>
                  </a:lnTo>
                  <a:lnTo>
                    <a:pt x="871" y="1265"/>
                  </a:lnTo>
                  <a:lnTo>
                    <a:pt x="872" y="1269"/>
                  </a:lnTo>
                  <a:lnTo>
                    <a:pt x="874" y="1269"/>
                  </a:lnTo>
                  <a:lnTo>
                    <a:pt x="876" y="1266"/>
                  </a:lnTo>
                  <a:lnTo>
                    <a:pt x="878" y="1263"/>
                  </a:lnTo>
                  <a:lnTo>
                    <a:pt x="881" y="1265"/>
                  </a:lnTo>
                  <a:lnTo>
                    <a:pt x="883" y="1265"/>
                  </a:lnTo>
                  <a:lnTo>
                    <a:pt x="884" y="1267"/>
                  </a:lnTo>
                  <a:lnTo>
                    <a:pt x="887" y="1265"/>
                  </a:lnTo>
                  <a:lnTo>
                    <a:pt x="885" y="1259"/>
                  </a:lnTo>
                  <a:lnTo>
                    <a:pt x="883" y="1257"/>
                  </a:lnTo>
                  <a:lnTo>
                    <a:pt x="880" y="1255"/>
                  </a:lnTo>
                  <a:lnTo>
                    <a:pt x="876" y="1250"/>
                  </a:lnTo>
                  <a:lnTo>
                    <a:pt x="876" y="1247"/>
                  </a:lnTo>
                  <a:lnTo>
                    <a:pt x="877" y="1246"/>
                  </a:lnTo>
                  <a:lnTo>
                    <a:pt x="880" y="1247"/>
                  </a:lnTo>
                  <a:lnTo>
                    <a:pt x="881" y="1249"/>
                  </a:lnTo>
                  <a:lnTo>
                    <a:pt x="888" y="1254"/>
                  </a:lnTo>
                  <a:lnTo>
                    <a:pt x="891" y="1257"/>
                  </a:lnTo>
                  <a:lnTo>
                    <a:pt x="894" y="1260"/>
                  </a:lnTo>
                  <a:lnTo>
                    <a:pt x="895" y="1263"/>
                  </a:lnTo>
                  <a:lnTo>
                    <a:pt x="894" y="1267"/>
                  </a:lnTo>
                  <a:lnTo>
                    <a:pt x="891" y="1269"/>
                  </a:lnTo>
                  <a:lnTo>
                    <a:pt x="896" y="1271"/>
                  </a:lnTo>
                  <a:lnTo>
                    <a:pt x="920" y="1258"/>
                  </a:lnTo>
                  <a:lnTo>
                    <a:pt x="928" y="1251"/>
                  </a:lnTo>
                  <a:lnTo>
                    <a:pt x="958" y="1231"/>
                  </a:lnTo>
                  <a:lnTo>
                    <a:pt x="966" y="1223"/>
                  </a:lnTo>
                  <a:lnTo>
                    <a:pt x="974" y="1217"/>
                  </a:lnTo>
                  <a:lnTo>
                    <a:pt x="981" y="1211"/>
                  </a:lnTo>
                  <a:lnTo>
                    <a:pt x="982" y="1210"/>
                  </a:lnTo>
                  <a:lnTo>
                    <a:pt x="989" y="1202"/>
                  </a:lnTo>
                  <a:lnTo>
                    <a:pt x="998" y="1193"/>
                  </a:lnTo>
                  <a:lnTo>
                    <a:pt x="1013" y="1172"/>
                  </a:lnTo>
                  <a:lnTo>
                    <a:pt x="1018" y="1158"/>
                  </a:lnTo>
                  <a:lnTo>
                    <a:pt x="1020" y="1145"/>
                  </a:lnTo>
                  <a:lnTo>
                    <a:pt x="1019" y="1142"/>
                  </a:lnTo>
                  <a:lnTo>
                    <a:pt x="1018" y="1137"/>
                  </a:lnTo>
                  <a:lnTo>
                    <a:pt x="1007" y="1132"/>
                  </a:lnTo>
                  <a:lnTo>
                    <a:pt x="1003" y="1127"/>
                  </a:lnTo>
                  <a:lnTo>
                    <a:pt x="999" y="1119"/>
                  </a:lnTo>
                  <a:lnTo>
                    <a:pt x="993" y="1100"/>
                  </a:lnTo>
                  <a:lnTo>
                    <a:pt x="994" y="1090"/>
                  </a:lnTo>
                  <a:lnTo>
                    <a:pt x="996" y="1083"/>
                  </a:lnTo>
                  <a:lnTo>
                    <a:pt x="996" y="1082"/>
                  </a:lnTo>
                  <a:lnTo>
                    <a:pt x="1001" y="1073"/>
                  </a:lnTo>
                  <a:lnTo>
                    <a:pt x="996" y="1065"/>
                  </a:lnTo>
                  <a:lnTo>
                    <a:pt x="996" y="1058"/>
                  </a:lnTo>
                  <a:lnTo>
                    <a:pt x="997" y="1046"/>
                  </a:lnTo>
                  <a:lnTo>
                    <a:pt x="985" y="1029"/>
                  </a:lnTo>
                  <a:lnTo>
                    <a:pt x="979" y="1011"/>
                  </a:lnTo>
                  <a:lnTo>
                    <a:pt x="964" y="990"/>
                  </a:lnTo>
                  <a:lnTo>
                    <a:pt x="958" y="975"/>
                  </a:lnTo>
                  <a:lnTo>
                    <a:pt x="952" y="971"/>
                  </a:lnTo>
                  <a:lnTo>
                    <a:pt x="946" y="961"/>
                  </a:lnTo>
                  <a:lnTo>
                    <a:pt x="939" y="942"/>
                  </a:lnTo>
                  <a:lnTo>
                    <a:pt x="935" y="929"/>
                  </a:lnTo>
                  <a:lnTo>
                    <a:pt x="933" y="914"/>
                  </a:lnTo>
                  <a:lnTo>
                    <a:pt x="933" y="903"/>
                  </a:lnTo>
                  <a:lnTo>
                    <a:pt x="938" y="895"/>
                  </a:lnTo>
                  <a:lnTo>
                    <a:pt x="948" y="894"/>
                  </a:lnTo>
                  <a:lnTo>
                    <a:pt x="981" y="897"/>
                  </a:lnTo>
                  <a:lnTo>
                    <a:pt x="1010" y="902"/>
                  </a:lnTo>
                  <a:lnTo>
                    <a:pt x="1018" y="899"/>
                  </a:lnTo>
                  <a:lnTo>
                    <a:pt x="1023" y="894"/>
                  </a:lnTo>
                  <a:lnTo>
                    <a:pt x="1023" y="883"/>
                  </a:lnTo>
                  <a:lnTo>
                    <a:pt x="1018" y="862"/>
                  </a:lnTo>
                  <a:lnTo>
                    <a:pt x="1014" y="854"/>
                  </a:lnTo>
                  <a:lnTo>
                    <a:pt x="1014" y="851"/>
                  </a:lnTo>
                  <a:lnTo>
                    <a:pt x="1012" y="841"/>
                  </a:lnTo>
                  <a:lnTo>
                    <a:pt x="1020" y="823"/>
                  </a:lnTo>
                  <a:lnTo>
                    <a:pt x="1021" y="814"/>
                  </a:lnTo>
                  <a:lnTo>
                    <a:pt x="1018" y="807"/>
                  </a:lnTo>
                  <a:lnTo>
                    <a:pt x="1018" y="795"/>
                  </a:lnTo>
                  <a:lnTo>
                    <a:pt x="1016" y="737"/>
                  </a:lnTo>
                  <a:lnTo>
                    <a:pt x="1013" y="715"/>
                  </a:lnTo>
                  <a:lnTo>
                    <a:pt x="1012" y="714"/>
                  </a:lnTo>
                  <a:lnTo>
                    <a:pt x="1010" y="697"/>
                  </a:lnTo>
                  <a:lnTo>
                    <a:pt x="1013" y="689"/>
                  </a:lnTo>
                  <a:lnTo>
                    <a:pt x="1031" y="691"/>
                  </a:lnTo>
                  <a:lnTo>
                    <a:pt x="1033" y="684"/>
                  </a:lnTo>
                  <a:lnTo>
                    <a:pt x="1036" y="658"/>
                  </a:lnTo>
                  <a:lnTo>
                    <a:pt x="1036" y="629"/>
                  </a:lnTo>
                  <a:lnTo>
                    <a:pt x="1040" y="607"/>
                  </a:lnTo>
                  <a:lnTo>
                    <a:pt x="1040" y="570"/>
                  </a:lnTo>
                  <a:lnTo>
                    <a:pt x="1044" y="556"/>
                  </a:lnTo>
                  <a:lnTo>
                    <a:pt x="1039" y="521"/>
                  </a:lnTo>
                  <a:lnTo>
                    <a:pt x="1038" y="506"/>
                  </a:lnTo>
                  <a:lnTo>
                    <a:pt x="1035" y="499"/>
                  </a:lnTo>
                  <a:lnTo>
                    <a:pt x="1034" y="495"/>
                  </a:lnTo>
                  <a:lnTo>
                    <a:pt x="1031" y="489"/>
                  </a:lnTo>
                  <a:lnTo>
                    <a:pt x="1023" y="465"/>
                  </a:lnTo>
                  <a:lnTo>
                    <a:pt x="1018" y="418"/>
                  </a:lnTo>
                  <a:lnTo>
                    <a:pt x="1016" y="412"/>
                  </a:lnTo>
                  <a:lnTo>
                    <a:pt x="1011" y="371"/>
                  </a:lnTo>
                  <a:lnTo>
                    <a:pt x="1010" y="349"/>
                  </a:lnTo>
                  <a:lnTo>
                    <a:pt x="998" y="343"/>
                  </a:lnTo>
                  <a:lnTo>
                    <a:pt x="1012" y="327"/>
                  </a:lnTo>
                  <a:lnTo>
                    <a:pt x="614" y="283"/>
                  </a:lnTo>
                  <a:lnTo>
                    <a:pt x="27" y="0"/>
                  </a:lnTo>
                  <a:lnTo>
                    <a:pt x="13" y="15"/>
                  </a:lnTo>
                  <a:lnTo>
                    <a:pt x="10" y="17"/>
                  </a:lnTo>
                  <a:lnTo>
                    <a:pt x="8" y="19"/>
                  </a:lnTo>
                  <a:lnTo>
                    <a:pt x="6" y="23"/>
                  </a:lnTo>
                  <a:lnTo>
                    <a:pt x="0" y="33"/>
                  </a:lnTo>
                  <a:lnTo>
                    <a:pt x="3" y="39"/>
                  </a:lnTo>
                  <a:lnTo>
                    <a:pt x="8" y="43"/>
                  </a:lnTo>
                  <a:lnTo>
                    <a:pt x="10" y="50"/>
                  </a:lnTo>
                  <a:lnTo>
                    <a:pt x="14" y="52"/>
                  </a:lnTo>
                  <a:lnTo>
                    <a:pt x="13" y="57"/>
                  </a:lnTo>
                  <a:lnTo>
                    <a:pt x="11" y="58"/>
                  </a:lnTo>
                  <a:lnTo>
                    <a:pt x="10" y="61"/>
                  </a:lnTo>
                  <a:lnTo>
                    <a:pt x="13" y="71"/>
                  </a:lnTo>
                  <a:lnTo>
                    <a:pt x="13" y="86"/>
                  </a:lnTo>
                  <a:lnTo>
                    <a:pt x="10" y="97"/>
                  </a:lnTo>
                  <a:lnTo>
                    <a:pt x="5" y="107"/>
                  </a:lnTo>
                  <a:lnTo>
                    <a:pt x="4" y="109"/>
                  </a:lnTo>
                  <a:lnTo>
                    <a:pt x="4" y="123"/>
                  </a:lnTo>
                  <a:lnTo>
                    <a:pt x="8" y="125"/>
                  </a:lnTo>
                  <a:lnTo>
                    <a:pt x="10" y="127"/>
                  </a:lnTo>
                  <a:lnTo>
                    <a:pt x="13" y="127"/>
                  </a:lnTo>
                  <a:lnTo>
                    <a:pt x="17" y="127"/>
                  </a:lnTo>
                  <a:lnTo>
                    <a:pt x="21" y="127"/>
                  </a:lnTo>
                  <a:lnTo>
                    <a:pt x="45" y="140"/>
                  </a:lnTo>
                  <a:lnTo>
                    <a:pt x="47" y="147"/>
                  </a:lnTo>
                  <a:lnTo>
                    <a:pt x="52" y="154"/>
                  </a:lnTo>
                  <a:lnTo>
                    <a:pt x="55" y="159"/>
                  </a:lnTo>
                  <a:lnTo>
                    <a:pt x="60" y="163"/>
                  </a:lnTo>
                  <a:lnTo>
                    <a:pt x="61" y="166"/>
                  </a:lnTo>
                  <a:lnTo>
                    <a:pt x="70" y="171"/>
                  </a:lnTo>
                  <a:lnTo>
                    <a:pt x="73" y="171"/>
                  </a:lnTo>
                  <a:lnTo>
                    <a:pt x="74" y="171"/>
                  </a:lnTo>
                  <a:lnTo>
                    <a:pt x="78" y="173"/>
                  </a:lnTo>
                  <a:lnTo>
                    <a:pt x="85" y="180"/>
                  </a:lnTo>
                  <a:lnTo>
                    <a:pt x="87" y="181"/>
                  </a:lnTo>
                  <a:lnTo>
                    <a:pt x="88" y="182"/>
                  </a:lnTo>
                  <a:lnTo>
                    <a:pt x="91" y="184"/>
                  </a:lnTo>
                  <a:lnTo>
                    <a:pt x="93" y="185"/>
                  </a:lnTo>
                  <a:lnTo>
                    <a:pt x="94" y="187"/>
                  </a:lnTo>
                  <a:lnTo>
                    <a:pt x="96" y="192"/>
                  </a:lnTo>
                  <a:lnTo>
                    <a:pt x="100" y="193"/>
                  </a:lnTo>
                  <a:lnTo>
                    <a:pt x="102" y="195"/>
                  </a:lnTo>
                  <a:lnTo>
                    <a:pt x="105" y="195"/>
                  </a:lnTo>
                  <a:lnTo>
                    <a:pt x="111" y="197"/>
                  </a:lnTo>
                  <a:lnTo>
                    <a:pt x="121" y="202"/>
                  </a:lnTo>
                  <a:lnTo>
                    <a:pt x="124" y="205"/>
                  </a:lnTo>
                  <a:lnTo>
                    <a:pt x="125" y="206"/>
                  </a:lnTo>
                  <a:lnTo>
                    <a:pt x="126" y="208"/>
                  </a:lnTo>
                  <a:lnTo>
                    <a:pt x="128" y="209"/>
                  </a:lnTo>
                  <a:lnTo>
                    <a:pt x="131" y="209"/>
                  </a:lnTo>
                  <a:lnTo>
                    <a:pt x="137" y="211"/>
                  </a:lnTo>
                  <a:lnTo>
                    <a:pt x="140" y="210"/>
                  </a:lnTo>
                  <a:lnTo>
                    <a:pt x="141" y="211"/>
                  </a:lnTo>
                  <a:lnTo>
                    <a:pt x="143" y="209"/>
                  </a:lnTo>
                  <a:lnTo>
                    <a:pt x="147" y="211"/>
                  </a:lnTo>
                  <a:lnTo>
                    <a:pt x="148" y="210"/>
                  </a:lnTo>
                  <a:lnTo>
                    <a:pt x="152" y="210"/>
                  </a:lnTo>
                  <a:lnTo>
                    <a:pt x="152" y="208"/>
                  </a:lnTo>
                  <a:lnTo>
                    <a:pt x="153" y="205"/>
                  </a:lnTo>
                  <a:lnTo>
                    <a:pt x="156" y="203"/>
                  </a:lnTo>
                  <a:lnTo>
                    <a:pt x="158" y="201"/>
                  </a:lnTo>
                  <a:lnTo>
                    <a:pt x="158" y="199"/>
                  </a:lnTo>
                  <a:lnTo>
                    <a:pt x="159" y="196"/>
                  </a:lnTo>
                  <a:lnTo>
                    <a:pt x="160" y="194"/>
                  </a:lnTo>
                  <a:lnTo>
                    <a:pt x="164" y="194"/>
                  </a:lnTo>
                  <a:lnTo>
                    <a:pt x="164" y="193"/>
                  </a:lnTo>
                  <a:lnTo>
                    <a:pt x="166" y="191"/>
                  </a:lnTo>
                  <a:lnTo>
                    <a:pt x="168" y="189"/>
                  </a:lnTo>
                  <a:lnTo>
                    <a:pt x="169" y="187"/>
                  </a:lnTo>
                  <a:lnTo>
                    <a:pt x="167" y="184"/>
                  </a:lnTo>
                  <a:lnTo>
                    <a:pt x="165" y="183"/>
                  </a:lnTo>
                  <a:lnTo>
                    <a:pt x="165" y="181"/>
                  </a:lnTo>
                  <a:lnTo>
                    <a:pt x="166" y="176"/>
                  </a:lnTo>
                  <a:lnTo>
                    <a:pt x="166" y="174"/>
                  </a:lnTo>
                  <a:lnTo>
                    <a:pt x="170" y="174"/>
                  </a:lnTo>
                  <a:lnTo>
                    <a:pt x="170" y="176"/>
                  </a:lnTo>
                  <a:lnTo>
                    <a:pt x="169" y="180"/>
                  </a:lnTo>
                  <a:lnTo>
                    <a:pt x="171" y="184"/>
                  </a:lnTo>
                  <a:lnTo>
                    <a:pt x="174" y="182"/>
                  </a:lnTo>
                  <a:lnTo>
                    <a:pt x="175" y="180"/>
                  </a:lnTo>
                  <a:lnTo>
                    <a:pt x="178" y="180"/>
                  </a:lnTo>
                  <a:lnTo>
                    <a:pt x="179" y="183"/>
                  </a:lnTo>
                  <a:lnTo>
                    <a:pt x="181" y="183"/>
                  </a:lnTo>
                  <a:lnTo>
                    <a:pt x="182" y="185"/>
                  </a:lnTo>
                  <a:lnTo>
                    <a:pt x="181" y="187"/>
                  </a:lnTo>
                  <a:lnTo>
                    <a:pt x="187" y="191"/>
                  </a:lnTo>
                  <a:lnTo>
                    <a:pt x="189" y="193"/>
                  </a:lnTo>
                  <a:lnTo>
                    <a:pt x="191" y="196"/>
                  </a:lnTo>
                  <a:lnTo>
                    <a:pt x="193" y="198"/>
                  </a:lnTo>
                  <a:lnTo>
                    <a:pt x="195" y="200"/>
                  </a:lnTo>
                  <a:lnTo>
                    <a:pt x="196" y="201"/>
                  </a:lnTo>
                  <a:lnTo>
                    <a:pt x="200" y="199"/>
                  </a:lnTo>
                  <a:lnTo>
                    <a:pt x="202" y="201"/>
                  </a:lnTo>
                  <a:lnTo>
                    <a:pt x="203" y="205"/>
                  </a:lnTo>
                  <a:lnTo>
                    <a:pt x="207" y="207"/>
                  </a:lnTo>
                  <a:lnTo>
                    <a:pt x="210" y="211"/>
                  </a:lnTo>
                  <a:lnTo>
                    <a:pt x="212" y="215"/>
                  </a:lnTo>
                  <a:lnTo>
                    <a:pt x="212" y="218"/>
                  </a:lnTo>
                  <a:lnTo>
                    <a:pt x="213" y="220"/>
                  </a:lnTo>
                  <a:lnTo>
                    <a:pt x="213" y="226"/>
                  </a:lnTo>
                  <a:lnTo>
                    <a:pt x="214" y="229"/>
                  </a:lnTo>
                  <a:lnTo>
                    <a:pt x="215" y="243"/>
                  </a:lnTo>
                  <a:lnTo>
                    <a:pt x="214" y="246"/>
                  </a:lnTo>
                  <a:lnTo>
                    <a:pt x="212" y="246"/>
                  </a:lnTo>
                  <a:lnTo>
                    <a:pt x="210" y="245"/>
                  </a:lnTo>
                  <a:lnTo>
                    <a:pt x="210" y="248"/>
                  </a:lnTo>
                  <a:lnTo>
                    <a:pt x="213" y="249"/>
                  </a:lnTo>
                  <a:lnTo>
                    <a:pt x="214" y="251"/>
                  </a:lnTo>
                  <a:lnTo>
                    <a:pt x="215" y="253"/>
                  </a:lnTo>
                  <a:lnTo>
                    <a:pt x="216" y="255"/>
                  </a:lnTo>
                  <a:lnTo>
                    <a:pt x="220" y="257"/>
                  </a:lnTo>
                  <a:lnTo>
                    <a:pt x="222" y="260"/>
                  </a:lnTo>
                  <a:lnTo>
                    <a:pt x="224" y="261"/>
                  </a:lnTo>
                  <a:lnTo>
                    <a:pt x="228" y="261"/>
                  </a:lnTo>
                  <a:lnTo>
                    <a:pt x="232" y="263"/>
                  </a:lnTo>
                  <a:lnTo>
                    <a:pt x="234" y="264"/>
                  </a:lnTo>
                  <a:lnTo>
                    <a:pt x="238" y="264"/>
                  </a:lnTo>
                  <a:lnTo>
                    <a:pt x="242" y="266"/>
                  </a:lnTo>
                  <a:lnTo>
                    <a:pt x="246" y="266"/>
                  </a:lnTo>
                  <a:lnTo>
                    <a:pt x="252" y="268"/>
                  </a:lnTo>
                  <a:lnTo>
                    <a:pt x="254" y="270"/>
                  </a:lnTo>
                  <a:lnTo>
                    <a:pt x="256" y="271"/>
                  </a:lnTo>
                  <a:lnTo>
                    <a:pt x="258" y="271"/>
                  </a:lnTo>
                  <a:lnTo>
                    <a:pt x="265" y="276"/>
                  </a:lnTo>
                  <a:lnTo>
                    <a:pt x="267" y="277"/>
                  </a:lnTo>
                  <a:lnTo>
                    <a:pt x="270" y="278"/>
                  </a:lnTo>
                  <a:lnTo>
                    <a:pt x="273" y="280"/>
                  </a:lnTo>
                  <a:lnTo>
                    <a:pt x="276" y="281"/>
                  </a:lnTo>
                  <a:lnTo>
                    <a:pt x="282" y="281"/>
                  </a:lnTo>
                  <a:lnTo>
                    <a:pt x="283" y="278"/>
                  </a:lnTo>
                  <a:lnTo>
                    <a:pt x="280" y="277"/>
                  </a:lnTo>
                  <a:lnTo>
                    <a:pt x="277" y="275"/>
                  </a:lnTo>
                  <a:lnTo>
                    <a:pt x="280" y="274"/>
                  </a:lnTo>
                  <a:lnTo>
                    <a:pt x="281" y="271"/>
                  </a:lnTo>
                  <a:lnTo>
                    <a:pt x="285" y="271"/>
                  </a:lnTo>
                  <a:lnTo>
                    <a:pt x="286" y="274"/>
                  </a:lnTo>
                  <a:lnTo>
                    <a:pt x="286" y="277"/>
                  </a:lnTo>
                  <a:lnTo>
                    <a:pt x="288" y="278"/>
                  </a:lnTo>
                  <a:lnTo>
                    <a:pt x="288" y="283"/>
                  </a:lnTo>
                  <a:lnTo>
                    <a:pt x="288" y="284"/>
                  </a:lnTo>
                  <a:lnTo>
                    <a:pt x="288" y="289"/>
                  </a:lnTo>
                  <a:lnTo>
                    <a:pt x="290" y="289"/>
                  </a:lnTo>
                  <a:lnTo>
                    <a:pt x="293" y="291"/>
                  </a:lnTo>
                  <a:lnTo>
                    <a:pt x="297" y="291"/>
                  </a:lnTo>
                  <a:lnTo>
                    <a:pt x="298" y="293"/>
                  </a:lnTo>
                  <a:lnTo>
                    <a:pt x="300" y="294"/>
                  </a:lnTo>
                  <a:lnTo>
                    <a:pt x="303" y="295"/>
                  </a:lnTo>
                  <a:lnTo>
                    <a:pt x="305" y="293"/>
                  </a:lnTo>
                  <a:lnTo>
                    <a:pt x="302" y="290"/>
                  </a:lnTo>
                  <a:lnTo>
                    <a:pt x="302" y="288"/>
                  </a:lnTo>
                  <a:lnTo>
                    <a:pt x="299" y="285"/>
                  </a:lnTo>
                  <a:lnTo>
                    <a:pt x="297" y="282"/>
                  </a:lnTo>
                  <a:lnTo>
                    <a:pt x="295" y="277"/>
                  </a:lnTo>
                  <a:lnTo>
                    <a:pt x="297" y="276"/>
                  </a:lnTo>
                  <a:lnTo>
                    <a:pt x="299" y="277"/>
                  </a:lnTo>
                  <a:lnTo>
                    <a:pt x="304" y="277"/>
                  </a:lnTo>
                  <a:lnTo>
                    <a:pt x="307" y="278"/>
                  </a:lnTo>
                  <a:lnTo>
                    <a:pt x="306" y="281"/>
                  </a:lnTo>
                  <a:lnTo>
                    <a:pt x="308" y="287"/>
                  </a:lnTo>
                  <a:lnTo>
                    <a:pt x="310" y="288"/>
                  </a:lnTo>
                  <a:lnTo>
                    <a:pt x="311" y="288"/>
                  </a:lnTo>
                  <a:lnTo>
                    <a:pt x="313" y="291"/>
                  </a:lnTo>
                  <a:lnTo>
                    <a:pt x="313" y="298"/>
                  </a:lnTo>
                  <a:lnTo>
                    <a:pt x="311" y="302"/>
                  </a:lnTo>
                  <a:lnTo>
                    <a:pt x="313" y="303"/>
                  </a:lnTo>
                  <a:lnTo>
                    <a:pt x="313" y="306"/>
                  </a:lnTo>
                  <a:lnTo>
                    <a:pt x="309" y="310"/>
                  </a:lnTo>
                  <a:lnTo>
                    <a:pt x="309" y="317"/>
                  </a:lnTo>
                  <a:lnTo>
                    <a:pt x="308" y="320"/>
                  </a:lnTo>
                  <a:lnTo>
                    <a:pt x="305" y="319"/>
                  </a:lnTo>
                  <a:lnTo>
                    <a:pt x="305" y="315"/>
                  </a:lnTo>
                  <a:lnTo>
                    <a:pt x="305" y="311"/>
                  </a:lnTo>
                  <a:lnTo>
                    <a:pt x="302" y="308"/>
                  </a:lnTo>
                  <a:lnTo>
                    <a:pt x="302" y="306"/>
                  </a:lnTo>
                  <a:lnTo>
                    <a:pt x="298" y="303"/>
                  </a:lnTo>
                  <a:lnTo>
                    <a:pt x="300" y="311"/>
                  </a:lnTo>
                  <a:lnTo>
                    <a:pt x="300" y="316"/>
                  </a:lnTo>
                  <a:lnTo>
                    <a:pt x="304" y="321"/>
                  </a:lnTo>
                  <a:lnTo>
                    <a:pt x="305" y="325"/>
                  </a:lnTo>
                  <a:lnTo>
                    <a:pt x="305" y="328"/>
                  </a:lnTo>
                  <a:lnTo>
                    <a:pt x="307" y="333"/>
                  </a:lnTo>
                  <a:lnTo>
                    <a:pt x="305" y="341"/>
                  </a:lnTo>
                  <a:lnTo>
                    <a:pt x="299" y="345"/>
                  </a:lnTo>
                  <a:lnTo>
                    <a:pt x="294" y="354"/>
                  </a:lnTo>
                  <a:lnTo>
                    <a:pt x="294" y="372"/>
                  </a:lnTo>
                  <a:lnTo>
                    <a:pt x="296" y="376"/>
                  </a:lnTo>
                  <a:lnTo>
                    <a:pt x="297" y="380"/>
                  </a:lnTo>
                  <a:lnTo>
                    <a:pt x="296" y="382"/>
                  </a:lnTo>
                  <a:lnTo>
                    <a:pt x="298" y="391"/>
                  </a:lnTo>
                  <a:lnTo>
                    <a:pt x="301" y="397"/>
                  </a:lnTo>
                  <a:lnTo>
                    <a:pt x="313" y="422"/>
                  </a:lnTo>
                  <a:lnTo>
                    <a:pt x="316" y="424"/>
                  </a:lnTo>
                  <a:lnTo>
                    <a:pt x="317" y="429"/>
                  </a:lnTo>
                  <a:lnTo>
                    <a:pt x="320" y="436"/>
                  </a:lnTo>
                  <a:lnTo>
                    <a:pt x="322" y="441"/>
                  </a:lnTo>
                  <a:lnTo>
                    <a:pt x="322" y="453"/>
                  </a:lnTo>
                  <a:lnTo>
                    <a:pt x="321" y="456"/>
                  </a:lnTo>
                  <a:lnTo>
                    <a:pt x="320" y="460"/>
                  </a:lnTo>
                  <a:lnTo>
                    <a:pt x="320" y="463"/>
                  </a:lnTo>
                  <a:lnTo>
                    <a:pt x="319" y="466"/>
                  </a:lnTo>
                  <a:lnTo>
                    <a:pt x="324" y="466"/>
                  </a:lnTo>
                  <a:lnTo>
                    <a:pt x="326" y="466"/>
                  </a:lnTo>
                  <a:lnTo>
                    <a:pt x="327" y="468"/>
                  </a:lnTo>
                  <a:lnTo>
                    <a:pt x="328" y="470"/>
                  </a:lnTo>
                  <a:lnTo>
                    <a:pt x="330" y="472"/>
                  </a:lnTo>
                  <a:lnTo>
                    <a:pt x="332" y="480"/>
                  </a:lnTo>
                  <a:lnTo>
                    <a:pt x="332" y="483"/>
                  </a:lnTo>
                  <a:lnTo>
                    <a:pt x="333" y="486"/>
                  </a:lnTo>
                  <a:lnTo>
                    <a:pt x="332" y="489"/>
                  </a:lnTo>
                  <a:lnTo>
                    <a:pt x="331" y="491"/>
                  </a:lnTo>
                  <a:lnTo>
                    <a:pt x="328" y="495"/>
                  </a:lnTo>
                  <a:lnTo>
                    <a:pt x="328" y="497"/>
                  </a:lnTo>
                  <a:lnTo>
                    <a:pt x="328" y="501"/>
                  </a:lnTo>
                  <a:lnTo>
                    <a:pt x="328" y="508"/>
                  </a:lnTo>
                  <a:lnTo>
                    <a:pt x="330" y="511"/>
                  </a:lnTo>
                  <a:lnTo>
                    <a:pt x="330" y="519"/>
                  </a:lnTo>
                  <a:lnTo>
                    <a:pt x="328" y="521"/>
                  </a:lnTo>
                  <a:lnTo>
                    <a:pt x="326" y="523"/>
                  </a:lnTo>
                  <a:lnTo>
                    <a:pt x="326" y="525"/>
                  </a:lnTo>
                  <a:lnTo>
                    <a:pt x="324" y="527"/>
                  </a:lnTo>
                  <a:lnTo>
                    <a:pt x="322" y="529"/>
                  </a:lnTo>
                  <a:lnTo>
                    <a:pt x="322" y="544"/>
                  </a:lnTo>
                  <a:lnTo>
                    <a:pt x="324" y="547"/>
                  </a:lnTo>
                  <a:lnTo>
                    <a:pt x="335" y="547"/>
                  </a:lnTo>
                  <a:lnTo>
                    <a:pt x="335" y="555"/>
                  </a:lnTo>
                  <a:lnTo>
                    <a:pt x="337" y="562"/>
                  </a:lnTo>
                  <a:lnTo>
                    <a:pt x="340" y="565"/>
                  </a:lnTo>
                  <a:lnTo>
                    <a:pt x="340" y="568"/>
                  </a:lnTo>
                  <a:lnTo>
                    <a:pt x="342" y="570"/>
                  </a:lnTo>
                  <a:lnTo>
                    <a:pt x="345" y="573"/>
                  </a:lnTo>
                  <a:lnTo>
                    <a:pt x="348" y="578"/>
                  </a:lnTo>
                  <a:lnTo>
                    <a:pt x="349" y="579"/>
                  </a:lnTo>
                  <a:lnTo>
                    <a:pt x="349" y="581"/>
                  </a:lnTo>
                  <a:lnTo>
                    <a:pt x="348" y="585"/>
                  </a:lnTo>
                  <a:lnTo>
                    <a:pt x="349" y="587"/>
                  </a:lnTo>
                  <a:lnTo>
                    <a:pt x="352" y="590"/>
                  </a:lnTo>
                  <a:lnTo>
                    <a:pt x="354" y="590"/>
                  </a:lnTo>
                  <a:lnTo>
                    <a:pt x="356" y="593"/>
                  </a:lnTo>
                  <a:lnTo>
                    <a:pt x="358" y="595"/>
                  </a:lnTo>
                  <a:lnTo>
                    <a:pt x="364" y="598"/>
                  </a:lnTo>
                  <a:lnTo>
                    <a:pt x="366" y="603"/>
                  </a:lnTo>
                  <a:lnTo>
                    <a:pt x="367" y="607"/>
                  </a:lnTo>
                  <a:lnTo>
                    <a:pt x="367" y="611"/>
                  </a:lnTo>
                  <a:lnTo>
                    <a:pt x="370" y="617"/>
                  </a:lnTo>
                  <a:lnTo>
                    <a:pt x="370" y="619"/>
                  </a:lnTo>
                  <a:lnTo>
                    <a:pt x="368" y="623"/>
                  </a:lnTo>
                  <a:lnTo>
                    <a:pt x="367" y="626"/>
                  </a:lnTo>
                  <a:lnTo>
                    <a:pt x="367" y="631"/>
                  </a:lnTo>
                  <a:lnTo>
                    <a:pt x="366" y="634"/>
                  </a:lnTo>
                  <a:lnTo>
                    <a:pt x="364" y="637"/>
                  </a:lnTo>
                  <a:lnTo>
                    <a:pt x="364" y="643"/>
                  </a:lnTo>
                  <a:lnTo>
                    <a:pt x="364" y="648"/>
                  </a:lnTo>
                  <a:lnTo>
                    <a:pt x="369" y="653"/>
                  </a:lnTo>
                  <a:lnTo>
                    <a:pt x="371" y="656"/>
                  </a:lnTo>
                  <a:lnTo>
                    <a:pt x="375" y="657"/>
                  </a:lnTo>
                  <a:lnTo>
                    <a:pt x="377" y="658"/>
                  </a:lnTo>
                  <a:lnTo>
                    <a:pt x="380" y="657"/>
                  </a:lnTo>
                  <a:lnTo>
                    <a:pt x="378" y="653"/>
                  </a:lnTo>
                  <a:lnTo>
                    <a:pt x="381" y="653"/>
                  </a:lnTo>
                  <a:lnTo>
                    <a:pt x="386" y="651"/>
                  </a:lnTo>
                  <a:lnTo>
                    <a:pt x="387" y="654"/>
                  </a:lnTo>
                  <a:lnTo>
                    <a:pt x="394" y="661"/>
                  </a:lnTo>
                  <a:lnTo>
                    <a:pt x="394" y="663"/>
                  </a:lnTo>
                  <a:lnTo>
                    <a:pt x="396" y="666"/>
                  </a:lnTo>
                  <a:lnTo>
                    <a:pt x="396" y="675"/>
                  </a:lnTo>
                  <a:lnTo>
                    <a:pt x="400" y="677"/>
                  </a:lnTo>
                  <a:lnTo>
                    <a:pt x="401" y="680"/>
                  </a:lnTo>
                  <a:lnTo>
                    <a:pt x="400" y="682"/>
                  </a:lnTo>
                  <a:lnTo>
                    <a:pt x="402" y="683"/>
                  </a:lnTo>
                  <a:lnTo>
                    <a:pt x="404" y="683"/>
                  </a:lnTo>
                  <a:lnTo>
                    <a:pt x="406" y="687"/>
                  </a:lnTo>
                  <a:lnTo>
                    <a:pt x="406" y="691"/>
                  </a:lnTo>
                  <a:lnTo>
                    <a:pt x="403" y="693"/>
                  </a:lnTo>
                  <a:lnTo>
                    <a:pt x="402" y="696"/>
                  </a:lnTo>
                  <a:lnTo>
                    <a:pt x="404" y="698"/>
                  </a:lnTo>
                  <a:lnTo>
                    <a:pt x="405" y="699"/>
                  </a:lnTo>
                  <a:lnTo>
                    <a:pt x="407" y="700"/>
                  </a:lnTo>
                  <a:lnTo>
                    <a:pt x="404" y="707"/>
                  </a:lnTo>
                  <a:lnTo>
                    <a:pt x="405" y="710"/>
                  </a:lnTo>
                  <a:lnTo>
                    <a:pt x="407" y="710"/>
                  </a:lnTo>
                  <a:lnTo>
                    <a:pt x="407" y="715"/>
                  </a:lnTo>
                  <a:lnTo>
                    <a:pt x="410" y="721"/>
                  </a:lnTo>
                  <a:lnTo>
                    <a:pt x="413" y="725"/>
                  </a:lnTo>
                  <a:lnTo>
                    <a:pt x="416" y="731"/>
                  </a:lnTo>
                  <a:lnTo>
                    <a:pt x="419" y="731"/>
                  </a:lnTo>
                  <a:lnTo>
                    <a:pt x="419" y="737"/>
                  </a:lnTo>
                  <a:lnTo>
                    <a:pt x="420" y="740"/>
                  </a:lnTo>
                  <a:lnTo>
                    <a:pt x="425" y="746"/>
                  </a:lnTo>
                  <a:lnTo>
                    <a:pt x="425" y="750"/>
                  </a:lnTo>
                  <a:lnTo>
                    <a:pt x="426" y="757"/>
                  </a:lnTo>
                  <a:lnTo>
                    <a:pt x="428" y="758"/>
                  </a:lnTo>
                  <a:lnTo>
                    <a:pt x="450" y="764"/>
                  </a:lnTo>
                  <a:lnTo>
                    <a:pt x="450" y="760"/>
                  </a:lnTo>
                  <a:lnTo>
                    <a:pt x="453" y="758"/>
                  </a:lnTo>
                  <a:lnTo>
                    <a:pt x="456" y="760"/>
                  </a:lnTo>
                  <a:lnTo>
                    <a:pt x="459" y="762"/>
                  </a:lnTo>
                  <a:lnTo>
                    <a:pt x="462" y="762"/>
                  </a:lnTo>
                  <a:lnTo>
                    <a:pt x="464" y="764"/>
                  </a:lnTo>
                  <a:lnTo>
                    <a:pt x="466" y="767"/>
                  </a:lnTo>
                  <a:lnTo>
                    <a:pt x="464" y="768"/>
                  </a:lnTo>
                  <a:lnTo>
                    <a:pt x="463" y="772"/>
                  </a:lnTo>
                  <a:lnTo>
                    <a:pt x="462" y="774"/>
                  </a:lnTo>
                  <a:lnTo>
                    <a:pt x="461" y="776"/>
                  </a:lnTo>
                  <a:lnTo>
                    <a:pt x="459" y="777"/>
                  </a:lnTo>
                  <a:lnTo>
                    <a:pt x="457" y="776"/>
                  </a:lnTo>
                  <a:lnTo>
                    <a:pt x="456" y="773"/>
                  </a:lnTo>
                  <a:lnTo>
                    <a:pt x="454" y="770"/>
                  </a:lnTo>
                  <a:lnTo>
                    <a:pt x="453" y="769"/>
                  </a:lnTo>
                  <a:lnTo>
                    <a:pt x="450" y="772"/>
                  </a:lnTo>
                  <a:lnTo>
                    <a:pt x="446" y="775"/>
                  </a:lnTo>
                  <a:lnTo>
                    <a:pt x="444" y="777"/>
                  </a:lnTo>
                  <a:lnTo>
                    <a:pt x="444" y="778"/>
                  </a:lnTo>
                  <a:lnTo>
                    <a:pt x="450" y="780"/>
                  </a:lnTo>
                  <a:lnTo>
                    <a:pt x="450" y="783"/>
                  </a:lnTo>
                  <a:lnTo>
                    <a:pt x="453" y="786"/>
                  </a:lnTo>
                  <a:lnTo>
                    <a:pt x="454" y="791"/>
                  </a:lnTo>
                  <a:lnTo>
                    <a:pt x="458" y="797"/>
                  </a:lnTo>
                  <a:lnTo>
                    <a:pt x="463" y="802"/>
                  </a:lnTo>
                  <a:lnTo>
                    <a:pt x="466" y="805"/>
                  </a:lnTo>
                  <a:lnTo>
                    <a:pt x="476" y="820"/>
                  </a:lnTo>
                  <a:lnTo>
                    <a:pt x="478" y="826"/>
                  </a:lnTo>
                  <a:lnTo>
                    <a:pt x="475" y="831"/>
                  </a:lnTo>
                  <a:lnTo>
                    <a:pt x="476" y="834"/>
                  </a:lnTo>
                  <a:lnTo>
                    <a:pt x="477" y="835"/>
                  </a:lnTo>
                  <a:lnTo>
                    <a:pt x="480" y="837"/>
                  </a:lnTo>
                  <a:lnTo>
                    <a:pt x="483" y="837"/>
                  </a:lnTo>
                  <a:lnTo>
                    <a:pt x="484" y="838"/>
                  </a:lnTo>
                  <a:lnTo>
                    <a:pt x="488" y="838"/>
                  </a:lnTo>
                  <a:lnTo>
                    <a:pt x="492" y="839"/>
                  </a:lnTo>
                  <a:lnTo>
                    <a:pt x="495" y="842"/>
                  </a:lnTo>
                  <a:lnTo>
                    <a:pt x="500" y="844"/>
                  </a:lnTo>
                  <a:lnTo>
                    <a:pt x="504" y="844"/>
                  </a:lnTo>
                  <a:lnTo>
                    <a:pt x="513" y="847"/>
                  </a:lnTo>
                  <a:lnTo>
                    <a:pt x="520" y="850"/>
                  </a:lnTo>
                  <a:lnTo>
                    <a:pt x="521" y="854"/>
                  </a:lnTo>
                  <a:lnTo>
                    <a:pt x="521" y="866"/>
                  </a:lnTo>
                  <a:lnTo>
                    <a:pt x="522" y="869"/>
                  </a:lnTo>
                  <a:lnTo>
                    <a:pt x="524" y="873"/>
                  </a:lnTo>
                  <a:lnTo>
                    <a:pt x="528" y="877"/>
                  </a:lnTo>
                  <a:lnTo>
                    <a:pt x="530" y="878"/>
                  </a:lnTo>
                  <a:lnTo>
                    <a:pt x="532" y="879"/>
                  </a:lnTo>
                  <a:lnTo>
                    <a:pt x="530" y="883"/>
                  </a:lnTo>
                  <a:lnTo>
                    <a:pt x="531" y="885"/>
                  </a:lnTo>
                  <a:lnTo>
                    <a:pt x="532" y="887"/>
                  </a:lnTo>
                  <a:lnTo>
                    <a:pt x="530" y="891"/>
                  </a:lnTo>
                  <a:lnTo>
                    <a:pt x="530" y="895"/>
                  </a:lnTo>
                  <a:lnTo>
                    <a:pt x="532" y="897"/>
                  </a:lnTo>
                  <a:lnTo>
                    <a:pt x="537" y="899"/>
                  </a:lnTo>
                  <a:lnTo>
                    <a:pt x="538" y="905"/>
                  </a:lnTo>
                  <a:lnTo>
                    <a:pt x="537" y="906"/>
                  </a:lnTo>
                  <a:lnTo>
                    <a:pt x="535" y="908"/>
                  </a:lnTo>
                  <a:lnTo>
                    <a:pt x="537" y="910"/>
                  </a:lnTo>
                  <a:lnTo>
                    <a:pt x="539" y="914"/>
                  </a:lnTo>
                  <a:lnTo>
                    <a:pt x="541" y="916"/>
                  </a:lnTo>
                  <a:lnTo>
                    <a:pt x="541" y="918"/>
                  </a:lnTo>
                  <a:lnTo>
                    <a:pt x="540" y="921"/>
                  </a:lnTo>
                  <a:lnTo>
                    <a:pt x="546" y="921"/>
                  </a:lnTo>
                  <a:lnTo>
                    <a:pt x="548" y="922"/>
                  </a:lnTo>
                  <a:lnTo>
                    <a:pt x="554" y="922"/>
                  </a:lnTo>
                  <a:lnTo>
                    <a:pt x="552" y="919"/>
                  </a:lnTo>
                  <a:lnTo>
                    <a:pt x="552" y="917"/>
                  </a:lnTo>
                  <a:lnTo>
                    <a:pt x="553" y="915"/>
                  </a:lnTo>
                  <a:lnTo>
                    <a:pt x="554" y="913"/>
                  </a:lnTo>
                  <a:lnTo>
                    <a:pt x="556" y="911"/>
                  </a:lnTo>
                  <a:lnTo>
                    <a:pt x="559" y="910"/>
                  </a:lnTo>
                  <a:lnTo>
                    <a:pt x="564" y="910"/>
                  </a:lnTo>
                  <a:lnTo>
                    <a:pt x="568" y="911"/>
                  </a:lnTo>
                  <a:lnTo>
                    <a:pt x="570" y="909"/>
                  </a:lnTo>
                  <a:lnTo>
                    <a:pt x="572" y="911"/>
                  </a:lnTo>
                  <a:lnTo>
                    <a:pt x="570" y="920"/>
                  </a:lnTo>
                  <a:lnTo>
                    <a:pt x="572" y="922"/>
                  </a:lnTo>
                  <a:lnTo>
                    <a:pt x="573" y="925"/>
                  </a:lnTo>
                  <a:lnTo>
                    <a:pt x="577" y="926"/>
                  </a:lnTo>
                  <a:lnTo>
                    <a:pt x="572" y="931"/>
                  </a:lnTo>
                  <a:lnTo>
                    <a:pt x="576" y="937"/>
                  </a:lnTo>
                  <a:lnTo>
                    <a:pt x="578" y="937"/>
                  </a:lnTo>
                  <a:lnTo>
                    <a:pt x="580" y="936"/>
                  </a:lnTo>
                  <a:lnTo>
                    <a:pt x="583" y="937"/>
                  </a:lnTo>
                  <a:lnTo>
                    <a:pt x="585" y="941"/>
                  </a:lnTo>
                  <a:lnTo>
                    <a:pt x="584" y="943"/>
                  </a:lnTo>
                  <a:lnTo>
                    <a:pt x="586" y="944"/>
                  </a:lnTo>
                  <a:lnTo>
                    <a:pt x="588" y="944"/>
                  </a:lnTo>
                  <a:lnTo>
                    <a:pt x="591" y="942"/>
                  </a:lnTo>
                  <a:lnTo>
                    <a:pt x="593" y="939"/>
                  </a:lnTo>
                  <a:lnTo>
                    <a:pt x="596" y="931"/>
                  </a:lnTo>
                  <a:lnTo>
                    <a:pt x="595" y="928"/>
                  </a:lnTo>
                  <a:lnTo>
                    <a:pt x="594" y="928"/>
                  </a:lnTo>
                  <a:lnTo>
                    <a:pt x="591" y="929"/>
                  </a:lnTo>
                  <a:lnTo>
                    <a:pt x="589" y="930"/>
                  </a:lnTo>
                  <a:lnTo>
                    <a:pt x="587" y="931"/>
                  </a:lnTo>
                  <a:lnTo>
                    <a:pt x="584" y="929"/>
                  </a:lnTo>
                  <a:lnTo>
                    <a:pt x="586" y="926"/>
                  </a:lnTo>
                  <a:lnTo>
                    <a:pt x="588" y="925"/>
                  </a:lnTo>
                  <a:lnTo>
                    <a:pt x="593" y="923"/>
                  </a:lnTo>
                  <a:lnTo>
                    <a:pt x="595" y="921"/>
                  </a:lnTo>
                  <a:lnTo>
                    <a:pt x="596" y="917"/>
                  </a:lnTo>
                  <a:lnTo>
                    <a:pt x="596" y="912"/>
                  </a:lnTo>
                  <a:lnTo>
                    <a:pt x="595" y="910"/>
                  </a:lnTo>
                  <a:lnTo>
                    <a:pt x="599" y="908"/>
                  </a:lnTo>
                  <a:lnTo>
                    <a:pt x="603" y="908"/>
                  </a:lnTo>
                  <a:lnTo>
                    <a:pt x="604" y="908"/>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7" name="Freeform 68"/>
            <p:cNvSpPr>
              <a:spLocks/>
            </p:cNvSpPr>
            <p:nvPr/>
          </p:nvSpPr>
          <p:spPr bwMode="auto">
            <a:xfrm>
              <a:off x="3831587" y="4498599"/>
              <a:ext cx="815789" cy="827994"/>
            </a:xfrm>
            <a:custGeom>
              <a:avLst/>
              <a:gdLst/>
              <a:ahLst/>
              <a:cxnLst>
                <a:cxn ang="0">
                  <a:pos x="955" y="624"/>
                </a:cxn>
                <a:cxn ang="0">
                  <a:pos x="903" y="990"/>
                </a:cxn>
                <a:cxn ang="0">
                  <a:pos x="823" y="981"/>
                </a:cxn>
                <a:cxn ang="0">
                  <a:pos x="765" y="1040"/>
                </a:cxn>
                <a:cxn ang="0">
                  <a:pos x="729" y="1032"/>
                </a:cxn>
                <a:cxn ang="0">
                  <a:pos x="687" y="1026"/>
                </a:cxn>
                <a:cxn ang="0">
                  <a:pos x="659" y="1023"/>
                </a:cxn>
                <a:cxn ang="0">
                  <a:pos x="633" y="1028"/>
                </a:cxn>
                <a:cxn ang="0">
                  <a:pos x="605" y="1028"/>
                </a:cxn>
                <a:cxn ang="0">
                  <a:pos x="575" y="998"/>
                </a:cxn>
                <a:cxn ang="0">
                  <a:pos x="553" y="989"/>
                </a:cxn>
                <a:cxn ang="0">
                  <a:pos x="522" y="968"/>
                </a:cxn>
                <a:cxn ang="0">
                  <a:pos x="500" y="961"/>
                </a:cxn>
                <a:cxn ang="0">
                  <a:pos x="490" y="978"/>
                </a:cxn>
                <a:cxn ang="0">
                  <a:pos x="483" y="969"/>
                </a:cxn>
                <a:cxn ang="0">
                  <a:pos x="464" y="996"/>
                </a:cxn>
                <a:cxn ang="0">
                  <a:pos x="464" y="1034"/>
                </a:cxn>
                <a:cxn ang="0">
                  <a:pos x="433" y="1040"/>
                </a:cxn>
                <a:cxn ang="0">
                  <a:pos x="426" y="1065"/>
                </a:cxn>
                <a:cxn ang="0">
                  <a:pos x="426" y="1090"/>
                </a:cxn>
                <a:cxn ang="0">
                  <a:pos x="408" y="1156"/>
                </a:cxn>
                <a:cxn ang="0">
                  <a:pos x="362" y="1176"/>
                </a:cxn>
                <a:cxn ang="0">
                  <a:pos x="313" y="1160"/>
                </a:cxn>
                <a:cxn ang="0">
                  <a:pos x="283" y="1127"/>
                </a:cxn>
                <a:cxn ang="0">
                  <a:pos x="263" y="1082"/>
                </a:cxn>
                <a:cxn ang="0">
                  <a:pos x="208" y="1076"/>
                </a:cxn>
                <a:cxn ang="0">
                  <a:pos x="193" y="1022"/>
                </a:cxn>
                <a:cxn ang="0">
                  <a:pos x="168" y="943"/>
                </a:cxn>
                <a:cxn ang="0">
                  <a:pos x="156" y="916"/>
                </a:cxn>
                <a:cxn ang="0">
                  <a:pos x="139" y="904"/>
                </a:cxn>
                <a:cxn ang="0">
                  <a:pos x="125" y="901"/>
                </a:cxn>
                <a:cxn ang="0">
                  <a:pos x="108" y="897"/>
                </a:cxn>
                <a:cxn ang="0">
                  <a:pos x="85" y="902"/>
                </a:cxn>
                <a:cxn ang="0">
                  <a:pos x="60" y="865"/>
                </a:cxn>
                <a:cxn ang="0">
                  <a:pos x="68" y="838"/>
                </a:cxn>
                <a:cxn ang="0">
                  <a:pos x="52" y="794"/>
                </a:cxn>
                <a:cxn ang="0">
                  <a:pos x="19" y="736"/>
                </a:cxn>
                <a:cxn ang="0">
                  <a:pos x="0" y="679"/>
                </a:cxn>
                <a:cxn ang="0">
                  <a:pos x="48" y="662"/>
                </a:cxn>
                <a:cxn ang="0">
                  <a:pos x="90" y="648"/>
                </a:cxn>
                <a:cxn ang="0">
                  <a:pos x="79" y="606"/>
                </a:cxn>
                <a:cxn ang="0">
                  <a:pos x="85" y="560"/>
                </a:cxn>
                <a:cxn ang="0">
                  <a:pos x="77" y="462"/>
                </a:cxn>
                <a:cxn ang="0">
                  <a:pos x="103" y="423"/>
                </a:cxn>
                <a:cxn ang="0">
                  <a:pos x="111" y="321"/>
                </a:cxn>
                <a:cxn ang="0">
                  <a:pos x="101" y="260"/>
                </a:cxn>
                <a:cxn ang="0">
                  <a:pos x="83" y="177"/>
                </a:cxn>
                <a:cxn ang="0">
                  <a:pos x="79" y="92"/>
                </a:cxn>
                <a:cxn ang="0">
                  <a:pos x="483" y="28"/>
                </a:cxn>
                <a:cxn ang="0">
                  <a:pos x="508" y="81"/>
                </a:cxn>
                <a:cxn ang="0">
                  <a:pos x="587" y="152"/>
                </a:cxn>
                <a:cxn ang="0">
                  <a:pos x="636" y="208"/>
                </a:cxn>
                <a:cxn ang="0">
                  <a:pos x="713" y="260"/>
                </a:cxn>
                <a:cxn ang="0">
                  <a:pos x="749" y="335"/>
                </a:cxn>
                <a:cxn ang="0">
                  <a:pos x="764" y="428"/>
                </a:cxn>
                <a:cxn ang="0">
                  <a:pos x="848" y="488"/>
                </a:cxn>
                <a:cxn ang="0">
                  <a:pos x="914" y="533"/>
                </a:cxn>
                <a:cxn ang="0">
                  <a:pos x="973" y="562"/>
                </a:cxn>
              </a:cxnLst>
              <a:rect l="0" t="0" r="r" b="b"/>
              <a:pathLst>
                <a:path w="995" h="1177">
                  <a:moveTo>
                    <a:pt x="994" y="564"/>
                  </a:moveTo>
                  <a:lnTo>
                    <a:pt x="979" y="591"/>
                  </a:lnTo>
                  <a:lnTo>
                    <a:pt x="971" y="604"/>
                  </a:lnTo>
                  <a:lnTo>
                    <a:pt x="955" y="624"/>
                  </a:lnTo>
                  <a:lnTo>
                    <a:pt x="945" y="642"/>
                  </a:lnTo>
                  <a:lnTo>
                    <a:pt x="859" y="773"/>
                  </a:lnTo>
                  <a:lnTo>
                    <a:pt x="901" y="971"/>
                  </a:lnTo>
                  <a:lnTo>
                    <a:pt x="903" y="990"/>
                  </a:lnTo>
                  <a:lnTo>
                    <a:pt x="862" y="984"/>
                  </a:lnTo>
                  <a:lnTo>
                    <a:pt x="850" y="979"/>
                  </a:lnTo>
                  <a:lnTo>
                    <a:pt x="839" y="976"/>
                  </a:lnTo>
                  <a:lnTo>
                    <a:pt x="823" y="981"/>
                  </a:lnTo>
                  <a:lnTo>
                    <a:pt x="811" y="980"/>
                  </a:lnTo>
                  <a:lnTo>
                    <a:pt x="801" y="987"/>
                  </a:lnTo>
                  <a:lnTo>
                    <a:pt x="795" y="994"/>
                  </a:lnTo>
                  <a:lnTo>
                    <a:pt x="765" y="1040"/>
                  </a:lnTo>
                  <a:lnTo>
                    <a:pt x="754" y="1050"/>
                  </a:lnTo>
                  <a:lnTo>
                    <a:pt x="745" y="1051"/>
                  </a:lnTo>
                  <a:lnTo>
                    <a:pt x="739" y="1050"/>
                  </a:lnTo>
                  <a:lnTo>
                    <a:pt x="729" y="1032"/>
                  </a:lnTo>
                  <a:lnTo>
                    <a:pt x="719" y="1026"/>
                  </a:lnTo>
                  <a:lnTo>
                    <a:pt x="701" y="1020"/>
                  </a:lnTo>
                  <a:lnTo>
                    <a:pt x="693" y="1022"/>
                  </a:lnTo>
                  <a:lnTo>
                    <a:pt x="687" y="1026"/>
                  </a:lnTo>
                  <a:lnTo>
                    <a:pt x="678" y="1030"/>
                  </a:lnTo>
                  <a:lnTo>
                    <a:pt x="671" y="1032"/>
                  </a:lnTo>
                  <a:lnTo>
                    <a:pt x="664" y="1029"/>
                  </a:lnTo>
                  <a:lnTo>
                    <a:pt x="659" y="1023"/>
                  </a:lnTo>
                  <a:lnTo>
                    <a:pt x="651" y="1020"/>
                  </a:lnTo>
                  <a:lnTo>
                    <a:pt x="641" y="1021"/>
                  </a:lnTo>
                  <a:lnTo>
                    <a:pt x="637" y="1024"/>
                  </a:lnTo>
                  <a:lnTo>
                    <a:pt x="633" y="1028"/>
                  </a:lnTo>
                  <a:lnTo>
                    <a:pt x="630" y="1032"/>
                  </a:lnTo>
                  <a:lnTo>
                    <a:pt x="626" y="1035"/>
                  </a:lnTo>
                  <a:lnTo>
                    <a:pt x="611" y="1030"/>
                  </a:lnTo>
                  <a:lnTo>
                    <a:pt x="605" y="1028"/>
                  </a:lnTo>
                  <a:lnTo>
                    <a:pt x="597" y="1022"/>
                  </a:lnTo>
                  <a:lnTo>
                    <a:pt x="591" y="1018"/>
                  </a:lnTo>
                  <a:lnTo>
                    <a:pt x="579" y="1004"/>
                  </a:lnTo>
                  <a:lnTo>
                    <a:pt x="575" y="998"/>
                  </a:lnTo>
                  <a:lnTo>
                    <a:pt x="567" y="992"/>
                  </a:lnTo>
                  <a:lnTo>
                    <a:pt x="559" y="991"/>
                  </a:lnTo>
                  <a:lnTo>
                    <a:pt x="556" y="991"/>
                  </a:lnTo>
                  <a:lnTo>
                    <a:pt x="553" y="989"/>
                  </a:lnTo>
                  <a:lnTo>
                    <a:pt x="537" y="984"/>
                  </a:lnTo>
                  <a:lnTo>
                    <a:pt x="531" y="980"/>
                  </a:lnTo>
                  <a:lnTo>
                    <a:pt x="525" y="974"/>
                  </a:lnTo>
                  <a:lnTo>
                    <a:pt x="522" y="968"/>
                  </a:lnTo>
                  <a:lnTo>
                    <a:pt x="517" y="961"/>
                  </a:lnTo>
                  <a:lnTo>
                    <a:pt x="511" y="958"/>
                  </a:lnTo>
                  <a:lnTo>
                    <a:pt x="505" y="957"/>
                  </a:lnTo>
                  <a:lnTo>
                    <a:pt x="500" y="961"/>
                  </a:lnTo>
                  <a:lnTo>
                    <a:pt x="497" y="965"/>
                  </a:lnTo>
                  <a:lnTo>
                    <a:pt x="496" y="972"/>
                  </a:lnTo>
                  <a:lnTo>
                    <a:pt x="494" y="976"/>
                  </a:lnTo>
                  <a:lnTo>
                    <a:pt x="490" y="978"/>
                  </a:lnTo>
                  <a:lnTo>
                    <a:pt x="487" y="978"/>
                  </a:lnTo>
                  <a:lnTo>
                    <a:pt x="485" y="975"/>
                  </a:lnTo>
                  <a:lnTo>
                    <a:pt x="486" y="970"/>
                  </a:lnTo>
                  <a:lnTo>
                    <a:pt x="483" y="969"/>
                  </a:lnTo>
                  <a:lnTo>
                    <a:pt x="479" y="975"/>
                  </a:lnTo>
                  <a:lnTo>
                    <a:pt x="474" y="984"/>
                  </a:lnTo>
                  <a:lnTo>
                    <a:pt x="467" y="991"/>
                  </a:lnTo>
                  <a:lnTo>
                    <a:pt x="464" y="996"/>
                  </a:lnTo>
                  <a:lnTo>
                    <a:pt x="465" y="1014"/>
                  </a:lnTo>
                  <a:lnTo>
                    <a:pt x="467" y="1022"/>
                  </a:lnTo>
                  <a:lnTo>
                    <a:pt x="466" y="1027"/>
                  </a:lnTo>
                  <a:lnTo>
                    <a:pt x="464" y="1034"/>
                  </a:lnTo>
                  <a:lnTo>
                    <a:pt x="457" y="1037"/>
                  </a:lnTo>
                  <a:lnTo>
                    <a:pt x="449" y="1040"/>
                  </a:lnTo>
                  <a:lnTo>
                    <a:pt x="443" y="1040"/>
                  </a:lnTo>
                  <a:lnTo>
                    <a:pt x="433" y="1040"/>
                  </a:lnTo>
                  <a:lnTo>
                    <a:pt x="425" y="1043"/>
                  </a:lnTo>
                  <a:lnTo>
                    <a:pt x="423" y="1046"/>
                  </a:lnTo>
                  <a:lnTo>
                    <a:pt x="425" y="1057"/>
                  </a:lnTo>
                  <a:lnTo>
                    <a:pt x="426" y="1065"/>
                  </a:lnTo>
                  <a:lnTo>
                    <a:pt x="428" y="1072"/>
                  </a:lnTo>
                  <a:lnTo>
                    <a:pt x="431" y="1076"/>
                  </a:lnTo>
                  <a:lnTo>
                    <a:pt x="430" y="1083"/>
                  </a:lnTo>
                  <a:lnTo>
                    <a:pt x="426" y="1090"/>
                  </a:lnTo>
                  <a:lnTo>
                    <a:pt x="414" y="1101"/>
                  </a:lnTo>
                  <a:lnTo>
                    <a:pt x="411" y="1109"/>
                  </a:lnTo>
                  <a:lnTo>
                    <a:pt x="408" y="1135"/>
                  </a:lnTo>
                  <a:lnTo>
                    <a:pt x="408" y="1156"/>
                  </a:lnTo>
                  <a:lnTo>
                    <a:pt x="402" y="1163"/>
                  </a:lnTo>
                  <a:lnTo>
                    <a:pt x="397" y="1165"/>
                  </a:lnTo>
                  <a:lnTo>
                    <a:pt x="371" y="1176"/>
                  </a:lnTo>
                  <a:lnTo>
                    <a:pt x="362" y="1176"/>
                  </a:lnTo>
                  <a:lnTo>
                    <a:pt x="355" y="1174"/>
                  </a:lnTo>
                  <a:lnTo>
                    <a:pt x="343" y="1174"/>
                  </a:lnTo>
                  <a:lnTo>
                    <a:pt x="314" y="1174"/>
                  </a:lnTo>
                  <a:lnTo>
                    <a:pt x="313" y="1160"/>
                  </a:lnTo>
                  <a:lnTo>
                    <a:pt x="307" y="1148"/>
                  </a:lnTo>
                  <a:lnTo>
                    <a:pt x="292" y="1132"/>
                  </a:lnTo>
                  <a:lnTo>
                    <a:pt x="289" y="1128"/>
                  </a:lnTo>
                  <a:lnTo>
                    <a:pt x="283" y="1127"/>
                  </a:lnTo>
                  <a:lnTo>
                    <a:pt x="275" y="1111"/>
                  </a:lnTo>
                  <a:lnTo>
                    <a:pt x="274" y="1107"/>
                  </a:lnTo>
                  <a:lnTo>
                    <a:pt x="271" y="1087"/>
                  </a:lnTo>
                  <a:lnTo>
                    <a:pt x="263" y="1082"/>
                  </a:lnTo>
                  <a:lnTo>
                    <a:pt x="246" y="1082"/>
                  </a:lnTo>
                  <a:lnTo>
                    <a:pt x="220" y="1077"/>
                  </a:lnTo>
                  <a:lnTo>
                    <a:pt x="214" y="1079"/>
                  </a:lnTo>
                  <a:lnTo>
                    <a:pt x="208" y="1076"/>
                  </a:lnTo>
                  <a:lnTo>
                    <a:pt x="203" y="1072"/>
                  </a:lnTo>
                  <a:lnTo>
                    <a:pt x="199" y="1064"/>
                  </a:lnTo>
                  <a:lnTo>
                    <a:pt x="193" y="1040"/>
                  </a:lnTo>
                  <a:lnTo>
                    <a:pt x="193" y="1022"/>
                  </a:lnTo>
                  <a:lnTo>
                    <a:pt x="184" y="985"/>
                  </a:lnTo>
                  <a:lnTo>
                    <a:pt x="175" y="968"/>
                  </a:lnTo>
                  <a:lnTo>
                    <a:pt x="173" y="952"/>
                  </a:lnTo>
                  <a:lnTo>
                    <a:pt x="168" y="943"/>
                  </a:lnTo>
                  <a:lnTo>
                    <a:pt x="167" y="930"/>
                  </a:lnTo>
                  <a:lnTo>
                    <a:pt x="161" y="918"/>
                  </a:lnTo>
                  <a:lnTo>
                    <a:pt x="159" y="917"/>
                  </a:lnTo>
                  <a:lnTo>
                    <a:pt x="156" y="916"/>
                  </a:lnTo>
                  <a:lnTo>
                    <a:pt x="148" y="909"/>
                  </a:lnTo>
                  <a:lnTo>
                    <a:pt x="145" y="909"/>
                  </a:lnTo>
                  <a:lnTo>
                    <a:pt x="143" y="908"/>
                  </a:lnTo>
                  <a:lnTo>
                    <a:pt x="139" y="904"/>
                  </a:lnTo>
                  <a:lnTo>
                    <a:pt x="135" y="902"/>
                  </a:lnTo>
                  <a:lnTo>
                    <a:pt x="134" y="900"/>
                  </a:lnTo>
                  <a:lnTo>
                    <a:pt x="130" y="899"/>
                  </a:lnTo>
                  <a:lnTo>
                    <a:pt x="125" y="901"/>
                  </a:lnTo>
                  <a:lnTo>
                    <a:pt x="120" y="902"/>
                  </a:lnTo>
                  <a:lnTo>
                    <a:pt x="115" y="900"/>
                  </a:lnTo>
                  <a:lnTo>
                    <a:pt x="111" y="897"/>
                  </a:lnTo>
                  <a:lnTo>
                    <a:pt x="108" y="897"/>
                  </a:lnTo>
                  <a:lnTo>
                    <a:pt x="107" y="898"/>
                  </a:lnTo>
                  <a:lnTo>
                    <a:pt x="104" y="898"/>
                  </a:lnTo>
                  <a:lnTo>
                    <a:pt x="86" y="907"/>
                  </a:lnTo>
                  <a:lnTo>
                    <a:pt x="85" y="902"/>
                  </a:lnTo>
                  <a:lnTo>
                    <a:pt x="74" y="897"/>
                  </a:lnTo>
                  <a:lnTo>
                    <a:pt x="70" y="892"/>
                  </a:lnTo>
                  <a:lnTo>
                    <a:pt x="66" y="884"/>
                  </a:lnTo>
                  <a:lnTo>
                    <a:pt x="60" y="865"/>
                  </a:lnTo>
                  <a:lnTo>
                    <a:pt x="61" y="855"/>
                  </a:lnTo>
                  <a:lnTo>
                    <a:pt x="63" y="848"/>
                  </a:lnTo>
                  <a:lnTo>
                    <a:pt x="63" y="847"/>
                  </a:lnTo>
                  <a:lnTo>
                    <a:pt x="68" y="838"/>
                  </a:lnTo>
                  <a:lnTo>
                    <a:pt x="63" y="830"/>
                  </a:lnTo>
                  <a:lnTo>
                    <a:pt x="63" y="823"/>
                  </a:lnTo>
                  <a:lnTo>
                    <a:pt x="64" y="811"/>
                  </a:lnTo>
                  <a:lnTo>
                    <a:pt x="52" y="794"/>
                  </a:lnTo>
                  <a:lnTo>
                    <a:pt x="46" y="776"/>
                  </a:lnTo>
                  <a:lnTo>
                    <a:pt x="31" y="755"/>
                  </a:lnTo>
                  <a:lnTo>
                    <a:pt x="25" y="740"/>
                  </a:lnTo>
                  <a:lnTo>
                    <a:pt x="19" y="736"/>
                  </a:lnTo>
                  <a:lnTo>
                    <a:pt x="13" y="726"/>
                  </a:lnTo>
                  <a:lnTo>
                    <a:pt x="6" y="707"/>
                  </a:lnTo>
                  <a:lnTo>
                    <a:pt x="2" y="694"/>
                  </a:lnTo>
                  <a:lnTo>
                    <a:pt x="0" y="679"/>
                  </a:lnTo>
                  <a:lnTo>
                    <a:pt x="0" y="668"/>
                  </a:lnTo>
                  <a:lnTo>
                    <a:pt x="5" y="660"/>
                  </a:lnTo>
                  <a:lnTo>
                    <a:pt x="15" y="659"/>
                  </a:lnTo>
                  <a:lnTo>
                    <a:pt x="48" y="662"/>
                  </a:lnTo>
                  <a:lnTo>
                    <a:pt x="77" y="667"/>
                  </a:lnTo>
                  <a:lnTo>
                    <a:pt x="85" y="664"/>
                  </a:lnTo>
                  <a:lnTo>
                    <a:pt x="90" y="659"/>
                  </a:lnTo>
                  <a:lnTo>
                    <a:pt x="90" y="648"/>
                  </a:lnTo>
                  <a:lnTo>
                    <a:pt x="85" y="627"/>
                  </a:lnTo>
                  <a:lnTo>
                    <a:pt x="81" y="619"/>
                  </a:lnTo>
                  <a:lnTo>
                    <a:pt x="81" y="616"/>
                  </a:lnTo>
                  <a:lnTo>
                    <a:pt x="79" y="606"/>
                  </a:lnTo>
                  <a:lnTo>
                    <a:pt x="87" y="588"/>
                  </a:lnTo>
                  <a:lnTo>
                    <a:pt x="88" y="579"/>
                  </a:lnTo>
                  <a:lnTo>
                    <a:pt x="85" y="572"/>
                  </a:lnTo>
                  <a:lnTo>
                    <a:pt x="85" y="560"/>
                  </a:lnTo>
                  <a:lnTo>
                    <a:pt x="83" y="502"/>
                  </a:lnTo>
                  <a:lnTo>
                    <a:pt x="80" y="480"/>
                  </a:lnTo>
                  <a:lnTo>
                    <a:pt x="79" y="479"/>
                  </a:lnTo>
                  <a:lnTo>
                    <a:pt x="77" y="462"/>
                  </a:lnTo>
                  <a:lnTo>
                    <a:pt x="80" y="454"/>
                  </a:lnTo>
                  <a:lnTo>
                    <a:pt x="98" y="456"/>
                  </a:lnTo>
                  <a:lnTo>
                    <a:pt x="100" y="449"/>
                  </a:lnTo>
                  <a:lnTo>
                    <a:pt x="103" y="423"/>
                  </a:lnTo>
                  <a:lnTo>
                    <a:pt x="103" y="394"/>
                  </a:lnTo>
                  <a:lnTo>
                    <a:pt x="107" y="372"/>
                  </a:lnTo>
                  <a:lnTo>
                    <a:pt x="107" y="335"/>
                  </a:lnTo>
                  <a:lnTo>
                    <a:pt x="111" y="321"/>
                  </a:lnTo>
                  <a:lnTo>
                    <a:pt x="106" y="286"/>
                  </a:lnTo>
                  <a:lnTo>
                    <a:pt x="105" y="271"/>
                  </a:lnTo>
                  <a:lnTo>
                    <a:pt x="102" y="264"/>
                  </a:lnTo>
                  <a:lnTo>
                    <a:pt x="101" y="260"/>
                  </a:lnTo>
                  <a:lnTo>
                    <a:pt x="98" y="254"/>
                  </a:lnTo>
                  <a:lnTo>
                    <a:pt x="90" y="230"/>
                  </a:lnTo>
                  <a:lnTo>
                    <a:pt x="85" y="183"/>
                  </a:lnTo>
                  <a:lnTo>
                    <a:pt x="83" y="177"/>
                  </a:lnTo>
                  <a:lnTo>
                    <a:pt x="78" y="136"/>
                  </a:lnTo>
                  <a:lnTo>
                    <a:pt x="77" y="114"/>
                  </a:lnTo>
                  <a:lnTo>
                    <a:pt x="65" y="108"/>
                  </a:lnTo>
                  <a:lnTo>
                    <a:pt x="79" y="92"/>
                  </a:lnTo>
                  <a:lnTo>
                    <a:pt x="159" y="95"/>
                  </a:lnTo>
                  <a:lnTo>
                    <a:pt x="168" y="0"/>
                  </a:lnTo>
                  <a:lnTo>
                    <a:pt x="469" y="7"/>
                  </a:lnTo>
                  <a:lnTo>
                    <a:pt x="483" y="28"/>
                  </a:lnTo>
                  <a:lnTo>
                    <a:pt x="483" y="42"/>
                  </a:lnTo>
                  <a:lnTo>
                    <a:pt x="500" y="56"/>
                  </a:lnTo>
                  <a:lnTo>
                    <a:pt x="505" y="74"/>
                  </a:lnTo>
                  <a:lnTo>
                    <a:pt x="508" y="81"/>
                  </a:lnTo>
                  <a:lnTo>
                    <a:pt x="521" y="98"/>
                  </a:lnTo>
                  <a:lnTo>
                    <a:pt x="553" y="113"/>
                  </a:lnTo>
                  <a:lnTo>
                    <a:pt x="557" y="121"/>
                  </a:lnTo>
                  <a:lnTo>
                    <a:pt x="587" y="152"/>
                  </a:lnTo>
                  <a:lnTo>
                    <a:pt x="597" y="155"/>
                  </a:lnTo>
                  <a:lnTo>
                    <a:pt x="622" y="187"/>
                  </a:lnTo>
                  <a:lnTo>
                    <a:pt x="633" y="198"/>
                  </a:lnTo>
                  <a:lnTo>
                    <a:pt x="636" y="208"/>
                  </a:lnTo>
                  <a:lnTo>
                    <a:pt x="657" y="208"/>
                  </a:lnTo>
                  <a:lnTo>
                    <a:pt x="671" y="218"/>
                  </a:lnTo>
                  <a:lnTo>
                    <a:pt x="681" y="243"/>
                  </a:lnTo>
                  <a:lnTo>
                    <a:pt x="713" y="260"/>
                  </a:lnTo>
                  <a:lnTo>
                    <a:pt x="717" y="282"/>
                  </a:lnTo>
                  <a:lnTo>
                    <a:pt x="717" y="297"/>
                  </a:lnTo>
                  <a:lnTo>
                    <a:pt x="738" y="310"/>
                  </a:lnTo>
                  <a:lnTo>
                    <a:pt x="749" y="335"/>
                  </a:lnTo>
                  <a:lnTo>
                    <a:pt x="746" y="361"/>
                  </a:lnTo>
                  <a:lnTo>
                    <a:pt x="747" y="388"/>
                  </a:lnTo>
                  <a:lnTo>
                    <a:pt x="759" y="400"/>
                  </a:lnTo>
                  <a:lnTo>
                    <a:pt x="764" y="428"/>
                  </a:lnTo>
                  <a:lnTo>
                    <a:pt x="778" y="435"/>
                  </a:lnTo>
                  <a:lnTo>
                    <a:pt x="820" y="463"/>
                  </a:lnTo>
                  <a:lnTo>
                    <a:pt x="831" y="474"/>
                  </a:lnTo>
                  <a:lnTo>
                    <a:pt x="848" y="488"/>
                  </a:lnTo>
                  <a:lnTo>
                    <a:pt x="851" y="502"/>
                  </a:lnTo>
                  <a:lnTo>
                    <a:pt x="889" y="513"/>
                  </a:lnTo>
                  <a:lnTo>
                    <a:pt x="896" y="523"/>
                  </a:lnTo>
                  <a:lnTo>
                    <a:pt x="914" y="533"/>
                  </a:lnTo>
                  <a:lnTo>
                    <a:pt x="917" y="537"/>
                  </a:lnTo>
                  <a:lnTo>
                    <a:pt x="951" y="554"/>
                  </a:lnTo>
                  <a:lnTo>
                    <a:pt x="965" y="554"/>
                  </a:lnTo>
                  <a:lnTo>
                    <a:pt x="973" y="562"/>
                  </a:lnTo>
                  <a:lnTo>
                    <a:pt x="994" y="56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8" name="Freeform 69"/>
            <p:cNvSpPr>
              <a:spLocks/>
            </p:cNvSpPr>
            <p:nvPr/>
          </p:nvSpPr>
          <p:spPr bwMode="auto">
            <a:xfrm>
              <a:off x="3742861" y="5129653"/>
              <a:ext cx="577953" cy="637407"/>
            </a:xfrm>
            <a:custGeom>
              <a:avLst/>
              <a:gdLst/>
              <a:ahLst/>
              <a:cxnLst>
                <a:cxn ang="0">
                  <a:pos x="193" y="366"/>
                </a:cxn>
                <a:cxn ang="0">
                  <a:pos x="185" y="384"/>
                </a:cxn>
                <a:cxn ang="0">
                  <a:pos x="157" y="355"/>
                </a:cxn>
                <a:cxn ang="0">
                  <a:pos x="141" y="347"/>
                </a:cxn>
                <a:cxn ang="0">
                  <a:pos x="132" y="336"/>
                </a:cxn>
                <a:cxn ang="0">
                  <a:pos x="125" y="327"/>
                </a:cxn>
                <a:cxn ang="0">
                  <a:pos x="115" y="302"/>
                </a:cxn>
                <a:cxn ang="0">
                  <a:pos x="105" y="321"/>
                </a:cxn>
                <a:cxn ang="0">
                  <a:pos x="95" y="319"/>
                </a:cxn>
                <a:cxn ang="0">
                  <a:pos x="69" y="312"/>
                </a:cxn>
                <a:cxn ang="0">
                  <a:pos x="72" y="300"/>
                </a:cxn>
                <a:cxn ang="0">
                  <a:pos x="77" y="288"/>
                </a:cxn>
                <a:cxn ang="0">
                  <a:pos x="53" y="290"/>
                </a:cxn>
                <a:cxn ang="0">
                  <a:pos x="31" y="275"/>
                </a:cxn>
                <a:cxn ang="0">
                  <a:pos x="47" y="297"/>
                </a:cxn>
                <a:cxn ang="0">
                  <a:pos x="9" y="267"/>
                </a:cxn>
                <a:cxn ang="0">
                  <a:pos x="12" y="257"/>
                </a:cxn>
                <a:cxn ang="0">
                  <a:pos x="5" y="233"/>
                </a:cxn>
                <a:cxn ang="0">
                  <a:pos x="10" y="217"/>
                </a:cxn>
                <a:cxn ang="0">
                  <a:pos x="20" y="208"/>
                </a:cxn>
                <a:cxn ang="0">
                  <a:pos x="25" y="174"/>
                </a:cxn>
                <a:cxn ang="0">
                  <a:pos x="31" y="174"/>
                </a:cxn>
                <a:cxn ang="0">
                  <a:pos x="35" y="183"/>
                </a:cxn>
                <a:cxn ang="0">
                  <a:pos x="47" y="164"/>
                </a:cxn>
                <a:cxn ang="0">
                  <a:pos x="60" y="173"/>
                </a:cxn>
                <a:cxn ang="0">
                  <a:pos x="68" y="171"/>
                </a:cxn>
                <a:cxn ang="0">
                  <a:pos x="71" y="139"/>
                </a:cxn>
                <a:cxn ang="0">
                  <a:pos x="188" y="40"/>
                </a:cxn>
                <a:cxn ang="0">
                  <a:pos x="233" y="4"/>
                </a:cxn>
                <a:cxn ang="0">
                  <a:pos x="269" y="21"/>
                </a:cxn>
                <a:cxn ang="0">
                  <a:pos x="316" y="179"/>
                </a:cxn>
                <a:cxn ang="0">
                  <a:pos x="400" y="235"/>
                </a:cxn>
                <a:cxn ang="0">
                  <a:pos x="418" y="380"/>
                </a:cxn>
                <a:cxn ang="0">
                  <a:pos x="478" y="472"/>
                </a:cxn>
                <a:cxn ang="0">
                  <a:pos x="563" y="527"/>
                </a:cxn>
                <a:cxn ang="0">
                  <a:pos x="611" y="604"/>
                </a:cxn>
                <a:cxn ang="0">
                  <a:pos x="627" y="669"/>
                </a:cxn>
                <a:cxn ang="0">
                  <a:pos x="675" y="763"/>
                </a:cxn>
                <a:cxn ang="0">
                  <a:pos x="691" y="826"/>
                </a:cxn>
                <a:cxn ang="0">
                  <a:pos x="691" y="895"/>
                </a:cxn>
                <a:cxn ang="0">
                  <a:pos x="622" y="841"/>
                </a:cxn>
                <a:cxn ang="0">
                  <a:pos x="618" y="843"/>
                </a:cxn>
                <a:cxn ang="0">
                  <a:pos x="644" y="893"/>
                </a:cxn>
                <a:cxn ang="0">
                  <a:pos x="614" y="860"/>
                </a:cxn>
                <a:cxn ang="0">
                  <a:pos x="596" y="826"/>
                </a:cxn>
                <a:cxn ang="0">
                  <a:pos x="544" y="795"/>
                </a:cxn>
                <a:cxn ang="0">
                  <a:pos x="488" y="730"/>
                </a:cxn>
                <a:cxn ang="0">
                  <a:pos x="469" y="705"/>
                </a:cxn>
                <a:cxn ang="0">
                  <a:pos x="435" y="649"/>
                </a:cxn>
                <a:cxn ang="0">
                  <a:pos x="368" y="592"/>
                </a:cxn>
                <a:cxn ang="0">
                  <a:pos x="396" y="607"/>
                </a:cxn>
                <a:cxn ang="0">
                  <a:pos x="393" y="598"/>
                </a:cxn>
                <a:cxn ang="0">
                  <a:pos x="385" y="586"/>
                </a:cxn>
                <a:cxn ang="0">
                  <a:pos x="375" y="586"/>
                </a:cxn>
                <a:cxn ang="0">
                  <a:pos x="286" y="513"/>
                </a:cxn>
                <a:cxn ang="0">
                  <a:pos x="323" y="535"/>
                </a:cxn>
                <a:cxn ang="0">
                  <a:pos x="334" y="522"/>
                </a:cxn>
                <a:cxn ang="0">
                  <a:pos x="309" y="511"/>
                </a:cxn>
                <a:cxn ang="0">
                  <a:pos x="254" y="486"/>
                </a:cxn>
                <a:cxn ang="0">
                  <a:pos x="241" y="480"/>
                </a:cxn>
                <a:cxn ang="0">
                  <a:pos x="249" y="460"/>
                </a:cxn>
                <a:cxn ang="0">
                  <a:pos x="247" y="429"/>
                </a:cxn>
                <a:cxn ang="0">
                  <a:pos x="225" y="406"/>
                </a:cxn>
              </a:cxnLst>
              <a:rect l="0" t="0" r="r" b="b"/>
              <a:pathLst>
                <a:path w="705" h="906">
                  <a:moveTo>
                    <a:pt x="214" y="391"/>
                  </a:moveTo>
                  <a:lnTo>
                    <a:pt x="210" y="387"/>
                  </a:lnTo>
                  <a:lnTo>
                    <a:pt x="209" y="386"/>
                  </a:lnTo>
                  <a:lnTo>
                    <a:pt x="206" y="386"/>
                  </a:lnTo>
                  <a:lnTo>
                    <a:pt x="203" y="387"/>
                  </a:lnTo>
                  <a:lnTo>
                    <a:pt x="199" y="384"/>
                  </a:lnTo>
                  <a:lnTo>
                    <a:pt x="197" y="381"/>
                  </a:lnTo>
                  <a:lnTo>
                    <a:pt x="201" y="377"/>
                  </a:lnTo>
                  <a:lnTo>
                    <a:pt x="201" y="373"/>
                  </a:lnTo>
                  <a:lnTo>
                    <a:pt x="193" y="366"/>
                  </a:lnTo>
                  <a:lnTo>
                    <a:pt x="191" y="365"/>
                  </a:lnTo>
                  <a:lnTo>
                    <a:pt x="191" y="367"/>
                  </a:lnTo>
                  <a:lnTo>
                    <a:pt x="193" y="370"/>
                  </a:lnTo>
                  <a:lnTo>
                    <a:pt x="192" y="373"/>
                  </a:lnTo>
                  <a:lnTo>
                    <a:pt x="193" y="375"/>
                  </a:lnTo>
                  <a:lnTo>
                    <a:pt x="191" y="381"/>
                  </a:lnTo>
                  <a:lnTo>
                    <a:pt x="191" y="384"/>
                  </a:lnTo>
                  <a:lnTo>
                    <a:pt x="189" y="386"/>
                  </a:lnTo>
                  <a:lnTo>
                    <a:pt x="188" y="387"/>
                  </a:lnTo>
                  <a:lnTo>
                    <a:pt x="185" y="384"/>
                  </a:lnTo>
                  <a:lnTo>
                    <a:pt x="170" y="368"/>
                  </a:lnTo>
                  <a:lnTo>
                    <a:pt x="166" y="364"/>
                  </a:lnTo>
                  <a:lnTo>
                    <a:pt x="162" y="362"/>
                  </a:lnTo>
                  <a:lnTo>
                    <a:pt x="163" y="359"/>
                  </a:lnTo>
                  <a:lnTo>
                    <a:pt x="166" y="358"/>
                  </a:lnTo>
                  <a:lnTo>
                    <a:pt x="163" y="354"/>
                  </a:lnTo>
                  <a:lnTo>
                    <a:pt x="159" y="350"/>
                  </a:lnTo>
                  <a:lnTo>
                    <a:pt x="158" y="352"/>
                  </a:lnTo>
                  <a:lnTo>
                    <a:pt x="159" y="354"/>
                  </a:lnTo>
                  <a:lnTo>
                    <a:pt x="157" y="355"/>
                  </a:lnTo>
                  <a:lnTo>
                    <a:pt x="156" y="356"/>
                  </a:lnTo>
                  <a:lnTo>
                    <a:pt x="155" y="359"/>
                  </a:lnTo>
                  <a:lnTo>
                    <a:pt x="155" y="361"/>
                  </a:lnTo>
                  <a:lnTo>
                    <a:pt x="152" y="359"/>
                  </a:lnTo>
                  <a:lnTo>
                    <a:pt x="145" y="351"/>
                  </a:lnTo>
                  <a:lnTo>
                    <a:pt x="138" y="349"/>
                  </a:lnTo>
                  <a:lnTo>
                    <a:pt x="136" y="348"/>
                  </a:lnTo>
                  <a:lnTo>
                    <a:pt x="138" y="347"/>
                  </a:lnTo>
                  <a:lnTo>
                    <a:pt x="140" y="347"/>
                  </a:lnTo>
                  <a:lnTo>
                    <a:pt x="141" y="347"/>
                  </a:lnTo>
                  <a:lnTo>
                    <a:pt x="145" y="347"/>
                  </a:lnTo>
                  <a:lnTo>
                    <a:pt x="150" y="352"/>
                  </a:lnTo>
                  <a:lnTo>
                    <a:pt x="151" y="348"/>
                  </a:lnTo>
                  <a:lnTo>
                    <a:pt x="147" y="347"/>
                  </a:lnTo>
                  <a:lnTo>
                    <a:pt x="147" y="344"/>
                  </a:lnTo>
                  <a:lnTo>
                    <a:pt x="145" y="341"/>
                  </a:lnTo>
                  <a:lnTo>
                    <a:pt x="142" y="339"/>
                  </a:lnTo>
                  <a:lnTo>
                    <a:pt x="133" y="342"/>
                  </a:lnTo>
                  <a:lnTo>
                    <a:pt x="135" y="336"/>
                  </a:lnTo>
                  <a:lnTo>
                    <a:pt x="132" y="336"/>
                  </a:lnTo>
                  <a:lnTo>
                    <a:pt x="131" y="337"/>
                  </a:lnTo>
                  <a:lnTo>
                    <a:pt x="127" y="339"/>
                  </a:lnTo>
                  <a:lnTo>
                    <a:pt x="125" y="335"/>
                  </a:lnTo>
                  <a:lnTo>
                    <a:pt x="128" y="334"/>
                  </a:lnTo>
                  <a:lnTo>
                    <a:pt x="132" y="334"/>
                  </a:lnTo>
                  <a:lnTo>
                    <a:pt x="133" y="331"/>
                  </a:lnTo>
                  <a:lnTo>
                    <a:pt x="132" y="329"/>
                  </a:lnTo>
                  <a:lnTo>
                    <a:pt x="129" y="326"/>
                  </a:lnTo>
                  <a:lnTo>
                    <a:pt x="128" y="323"/>
                  </a:lnTo>
                  <a:lnTo>
                    <a:pt x="125" y="327"/>
                  </a:lnTo>
                  <a:lnTo>
                    <a:pt x="123" y="327"/>
                  </a:lnTo>
                  <a:lnTo>
                    <a:pt x="123" y="323"/>
                  </a:lnTo>
                  <a:lnTo>
                    <a:pt x="119" y="320"/>
                  </a:lnTo>
                  <a:lnTo>
                    <a:pt x="120" y="317"/>
                  </a:lnTo>
                  <a:lnTo>
                    <a:pt x="120" y="314"/>
                  </a:lnTo>
                  <a:lnTo>
                    <a:pt x="119" y="312"/>
                  </a:lnTo>
                  <a:lnTo>
                    <a:pt x="123" y="307"/>
                  </a:lnTo>
                  <a:lnTo>
                    <a:pt x="119" y="300"/>
                  </a:lnTo>
                  <a:lnTo>
                    <a:pt x="116" y="305"/>
                  </a:lnTo>
                  <a:lnTo>
                    <a:pt x="115" y="302"/>
                  </a:lnTo>
                  <a:lnTo>
                    <a:pt x="113" y="301"/>
                  </a:lnTo>
                  <a:lnTo>
                    <a:pt x="109" y="301"/>
                  </a:lnTo>
                  <a:lnTo>
                    <a:pt x="108" y="304"/>
                  </a:lnTo>
                  <a:lnTo>
                    <a:pt x="106" y="305"/>
                  </a:lnTo>
                  <a:lnTo>
                    <a:pt x="106" y="308"/>
                  </a:lnTo>
                  <a:lnTo>
                    <a:pt x="107" y="309"/>
                  </a:lnTo>
                  <a:lnTo>
                    <a:pt x="108" y="312"/>
                  </a:lnTo>
                  <a:lnTo>
                    <a:pt x="109" y="314"/>
                  </a:lnTo>
                  <a:lnTo>
                    <a:pt x="108" y="317"/>
                  </a:lnTo>
                  <a:lnTo>
                    <a:pt x="105" y="321"/>
                  </a:lnTo>
                  <a:lnTo>
                    <a:pt x="103" y="318"/>
                  </a:lnTo>
                  <a:lnTo>
                    <a:pt x="101" y="316"/>
                  </a:lnTo>
                  <a:lnTo>
                    <a:pt x="99" y="313"/>
                  </a:lnTo>
                  <a:lnTo>
                    <a:pt x="97" y="312"/>
                  </a:lnTo>
                  <a:lnTo>
                    <a:pt x="95" y="311"/>
                  </a:lnTo>
                  <a:lnTo>
                    <a:pt x="93" y="311"/>
                  </a:lnTo>
                  <a:lnTo>
                    <a:pt x="88" y="314"/>
                  </a:lnTo>
                  <a:lnTo>
                    <a:pt x="89" y="317"/>
                  </a:lnTo>
                  <a:lnTo>
                    <a:pt x="93" y="319"/>
                  </a:lnTo>
                  <a:lnTo>
                    <a:pt x="95" y="319"/>
                  </a:lnTo>
                  <a:lnTo>
                    <a:pt x="97" y="319"/>
                  </a:lnTo>
                  <a:lnTo>
                    <a:pt x="96" y="322"/>
                  </a:lnTo>
                  <a:lnTo>
                    <a:pt x="92" y="325"/>
                  </a:lnTo>
                  <a:lnTo>
                    <a:pt x="90" y="322"/>
                  </a:lnTo>
                  <a:lnTo>
                    <a:pt x="85" y="321"/>
                  </a:lnTo>
                  <a:lnTo>
                    <a:pt x="87" y="325"/>
                  </a:lnTo>
                  <a:lnTo>
                    <a:pt x="76" y="318"/>
                  </a:lnTo>
                  <a:lnTo>
                    <a:pt x="72" y="316"/>
                  </a:lnTo>
                  <a:lnTo>
                    <a:pt x="73" y="314"/>
                  </a:lnTo>
                  <a:lnTo>
                    <a:pt x="69" y="312"/>
                  </a:lnTo>
                  <a:lnTo>
                    <a:pt x="66" y="311"/>
                  </a:lnTo>
                  <a:lnTo>
                    <a:pt x="63" y="308"/>
                  </a:lnTo>
                  <a:lnTo>
                    <a:pt x="60" y="306"/>
                  </a:lnTo>
                  <a:lnTo>
                    <a:pt x="60" y="304"/>
                  </a:lnTo>
                  <a:lnTo>
                    <a:pt x="62" y="302"/>
                  </a:lnTo>
                  <a:lnTo>
                    <a:pt x="64" y="301"/>
                  </a:lnTo>
                  <a:lnTo>
                    <a:pt x="66" y="303"/>
                  </a:lnTo>
                  <a:lnTo>
                    <a:pt x="68" y="302"/>
                  </a:lnTo>
                  <a:lnTo>
                    <a:pt x="70" y="300"/>
                  </a:lnTo>
                  <a:lnTo>
                    <a:pt x="72" y="300"/>
                  </a:lnTo>
                  <a:lnTo>
                    <a:pt x="75" y="300"/>
                  </a:lnTo>
                  <a:lnTo>
                    <a:pt x="70" y="298"/>
                  </a:lnTo>
                  <a:lnTo>
                    <a:pt x="76" y="299"/>
                  </a:lnTo>
                  <a:lnTo>
                    <a:pt x="76" y="296"/>
                  </a:lnTo>
                  <a:lnTo>
                    <a:pt x="78" y="293"/>
                  </a:lnTo>
                  <a:lnTo>
                    <a:pt x="80" y="295"/>
                  </a:lnTo>
                  <a:lnTo>
                    <a:pt x="85" y="295"/>
                  </a:lnTo>
                  <a:lnTo>
                    <a:pt x="83" y="291"/>
                  </a:lnTo>
                  <a:lnTo>
                    <a:pt x="80" y="291"/>
                  </a:lnTo>
                  <a:lnTo>
                    <a:pt x="77" y="288"/>
                  </a:lnTo>
                  <a:lnTo>
                    <a:pt x="77" y="286"/>
                  </a:lnTo>
                  <a:lnTo>
                    <a:pt x="72" y="280"/>
                  </a:lnTo>
                  <a:lnTo>
                    <a:pt x="70" y="279"/>
                  </a:lnTo>
                  <a:lnTo>
                    <a:pt x="68" y="281"/>
                  </a:lnTo>
                  <a:lnTo>
                    <a:pt x="67" y="286"/>
                  </a:lnTo>
                  <a:lnTo>
                    <a:pt x="64" y="287"/>
                  </a:lnTo>
                  <a:lnTo>
                    <a:pt x="61" y="289"/>
                  </a:lnTo>
                  <a:lnTo>
                    <a:pt x="59" y="288"/>
                  </a:lnTo>
                  <a:lnTo>
                    <a:pt x="55" y="286"/>
                  </a:lnTo>
                  <a:lnTo>
                    <a:pt x="53" y="290"/>
                  </a:lnTo>
                  <a:lnTo>
                    <a:pt x="42" y="285"/>
                  </a:lnTo>
                  <a:lnTo>
                    <a:pt x="40" y="279"/>
                  </a:lnTo>
                  <a:lnTo>
                    <a:pt x="39" y="277"/>
                  </a:lnTo>
                  <a:lnTo>
                    <a:pt x="37" y="275"/>
                  </a:lnTo>
                  <a:lnTo>
                    <a:pt x="39" y="272"/>
                  </a:lnTo>
                  <a:lnTo>
                    <a:pt x="33" y="268"/>
                  </a:lnTo>
                  <a:lnTo>
                    <a:pt x="32" y="265"/>
                  </a:lnTo>
                  <a:lnTo>
                    <a:pt x="30" y="265"/>
                  </a:lnTo>
                  <a:lnTo>
                    <a:pt x="32" y="273"/>
                  </a:lnTo>
                  <a:lnTo>
                    <a:pt x="31" y="275"/>
                  </a:lnTo>
                  <a:lnTo>
                    <a:pt x="32" y="278"/>
                  </a:lnTo>
                  <a:lnTo>
                    <a:pt x="31" y="279"/>
                  </a:lnTo>
                  <a:lnTo>
                    <a:pt x="28" y="277"/>
                  </a:lnTo>
                  <a:lnTo>
                    <a:pt x="25" y="276"/>
                  </a:lnTo>
                  <a:lnTo>
                    <a:pt x="31" y="281"/>
                  </a:lnTo>
                  <a:lnTo>
                    <a:pt x="37" y="284"/>
                  </a:lnTo>
                  <a:lnTo>
                    <a:pt x="41" y="287"/>
                  </a:lnTo>
                  <a:lnTo>
                    <a:pt x="44" y="288"/>
                  </a:lnTo>
                  <a:lnTo>
                    <a:pt x="46" y="291"/>
                  </a:lnTo>
                  <a:lnTo>
                    <a:pt x="47" y="297"/>
                  </a:lnTo>
                  <a:lnTo>
                    <a:pt x="44" y="298"/>
                  </a:lnTo>
                  <a:lnTo>
                    <a:pt x="31" y="285"/>
                  </a:lnTo>
                  <a:lnTo>
                    <a:pt x="15" y="277"/>
                  </a:lnTo>
                  <a:lnTo>
                    <a:pt x="9" y="273"/>
                  </a:lnTo>
                  <a:lnTo>
                    <a:pt x="6" y="273"/>
                  </a:lnTo>
                  <a:lnTo>
                    <a:pt x="2" y="272"/>
                  </a:lnTo>
                  <a:lnTo>
                    <a:pt x="0" y="271"/>
                  </a:lnTo>
                  <a:lnTo>
                    <a:pt x="0" y="269"/>
                  </a:lnTo>
                  <a:lnTo>
                    <a:pt x="7" y="267"/>
                  </a:lnTo>
                  <a:lnTo>
                    <a:pt x="9" y="267"/>
                  </a:lnTo>
                  <a:lnTo>
                    <a:pt x="15" y="270"/>
                  </a:lnTo>
                  <a:lnTo>
                    <a:pt x="16" y="271"/>
                  </a:lnTo>
                  <a:lnTo>
                    <a:pt x="19" y="272"/>
                  </a:lnTo>
                  <a:lnTo>
                    <a:pt x="23" y="273"/>
                  </a:lnTo>
                  <a:lnTo>
                    <a:pt x="25" y="273"/>
                  </a:lnTo>
                  <a:lnTo>
                    <a:pt x="25" y="269"/>
                  </a:lnTo>
                  <a:lnTo>
                    <a:pt x="25" y="265"/>
                  </a:lnTo>
                  <a:lnTo>
                    <a:pt x="27" y="263"/>
                  </a:lnTo>
                  <a:lnTo>
                    <a:pt x="15" y="259"/>
                  </a:lnTo>
                  <a:lnTo>
                    <a:pt x="12" y="257"/>
                  </a:lnTo>
                  <a:lnTo>
                    <a:pt x="10" y="257"/>
                  </a:lnTo>
                  <a:lnTo>
                    <a:pt x="7" y="258"/>
                  </a:lnTo>
                  <a:lnTo>
                    <a:pt x="5" y="247"/>
                  </a:lnTo>
                  <a:lnTo>
                    <a:pt x="11" y="249"/>
                  </a:lnTo>
                  <a:lnTo>
                    <a:pt x="10" y="241"/>
                  </a:lnTo>
                  <a:lnTo>
                    <a:pt x="9" y="239"/>
                  </a:lnTo>
                  <a:lnTo>
                    <a:pt x="7" y="239"/>
                  </a:lnTo>
                  <a:lnTo>
                    <a:pt x="5" y="241"/>
                  </a:lnTo>
                  <a:lnTo>
                    <a:pt x="3" y="236"/>
                  </a:lnTo>
                  <a:lnTo>
                    <a:pt x="5" y="233"/>
                  </a:lnTo>
                  <a:lnTo>
                    <a:pt x="7" y="231"/>
                  </a:lnTo>
                  <a:lnTo>
                    <a:pt x="8" y="230"/>
                  </a:lnTo>
                  <a:lnTo>
                    <a:pt x="10" y="233"/>
                  </a:lnTo>
                  <a:lnTo>
                    <a:pt x="11" y="233"/>
                  </a:lnTo>
                  <a:lnTo>
                    <a:pt x="11" y="225"/>
                  </a:lnTo>
                  <a:lnTo>
                    <a:pt x="9" y="224"/>
                  </a:lnTo>
                  <a:lnTo>
                    <a:pt x="7" y="225"/>
                  </a:lnTo>
                  <a:lnTo>
                    <a:pt x="5" y="225"/>
                  </a:lnTo>
                  <a:lnTo>
                    <a:pt x="5" y="222"/>
                  </a:lnTo>
                  <a:lnTo>
                    <a:pt x="10" y="217"/>
                  </a:lnTo>
                  <a:lnTo>
                    <a:pt x="11" y="214"/>
                  </a:lnTo>
                  <a:lnTo>
                    <a:pt x="10" y="213"/>
                  </a:lnTo>
                  <a:lnTo>
                    <a:pt x="13" y="211"/>
                  </a:lnTo>
                  <a:lnTo>
                    <a:pt x="17" y="206"/>
                  </a:lnTo>
                  <a:lnTo>
                    <a:pt x="17" y="209"/>
                  </a:lnTo>
                  <a:lnTo>
                    <a:pt x="15" y="216"/>
                  </a:lnTo>
                  <a:lnTo>
                    <a:pt x="17" y="217"/>
                  </a:lnTo>
                  <a:lnTo>
                    <a:pt x="18" y="217"/>
                  </a:lnTo>
                  <a:lnTo>
                    <a:pt x="18" y="213"/>
                  </a:lnTo>
                  <a:lnTo>
                    <a:pt x="20" y="208"/>
                  </a:lnTo>
                  <a:lnTo>
                    <a:pt x="19" y="204"/>
                  </a:lnTo>
                  <a:lnTo>
                    <a:pt x="21" y="201"/>
                  </a:lnTo>
                  <a:lnTo>
                    <a:pt x="18" y="200"/>
                  </a:lnTo>
                  <a:lnTo>
                    <a:pt x="10" y="207"/>
                  </a:lnTo>
                  <a:lnTo>
                    <a:pt x="10" y="210"/>
                  </a:lnTo>
                  <a:lnTo>
                    <a:pt x="7" y="214"/>
                  </a:lnTo>
                  <a:lnTo>
                    <a:pt x="5" y="216"/>
                  </a:lnTo>
                  <a:lnTo>
                    <a:pt x="7" y="209"/>
                  </a:lnTo>
                  <a:lnTo>
                    <a:pt x="13" y="199"/>
                  </a:lnTo>
                  <a:lnTo>
                    <a:pt x="25" y="174"/>
                  </a:lnTo>
                  <a:lnTo>
                    <a:pt x="28" y="168"/>
                  </a:lnTo>
                  <a:lnTo>
                    <a:pt x="32" y="163"/>
                  </a:lnTo>
                  <a:lnTo>
                    <a:pt x="35" y="160"/>
                  </a:lnTo>
                  <a:lnTo>
                    <a:pt x="38" y="160"/>
                  </a:lnTo>
                  <a:lnTo>
                    <a:pt x="41" y="162"/>
                  </a:lnTo>
                  <a:lnTo>
                    <a:pt x="41" y="164"/>
                  </a:lnTo>
                  <a:lnTo>
                    <a:pt x="39" y="166"/>
                  </a:lnTo>
                  <a:lnTo>
                    <a:pt x="36" y="174"/>
                  </a:lnTo>
                  <a:lnTo>
                    <a:pt x="33" y="173"/>
                  </a:lnTo>
                  <a:lnTo>
                    <a:pt x="31" y="174"/>
                  </a:lnTo>
                  <a:lnTo>
                    <a:pt x="30" y="179"/>
                  </a:lnTo>
                  <a:lnTo>
                    <a:pt x="25" y="187"/>
                  </a:lnTo>
                  <a:lnTo>
                    <a:pt x="25" y="189"/>
                  </a:lnTo>
                  <a:lnTo>
                    <a:pt x="25" y="192"/>
                  </a:lnTo>
                  <a:lnTo>
                    <a:pt x="28" y="194"/>
                  </a:lnTo>
                  <a:lnTo>
                    <a:pt x="29" y="196"/>
                  </a:lnTo>
                  <a:lnTo>
                    <a:pt x="31" y="195"/>
                  </a:lnTo>
                  <a:lnTo>
                    <a:pt x="33" y="192"/>
                  </a:lnTo>
                  <a:lnTo>
                    <a:pt x="32" y="185"/>
                  </a:lnTo>
                  <a:lnTo>
                    <a:pt x="35" y="183"/>
                  </a:lnTo>
                  <a:lnTo>
                    <a:pt x="38" y="186"/>
                  </a:lnTo>
                  <a:lnTo>
                    <a:pt x="40" y="185"/>
                  </a:lnTo>
                  <a:lnTo>
                    <a:pt x="40" y="182"/>
                  </a:lnTo>
                  <a:lnTo>
                    <a:pt x="38" y="181"/>
                  </a:lnTo>
                  <a:lnTo>
                    <a:pt x="36" y="179"/>
                  </a:lnTo>
                  <a:lnTo>
                    <a:pt x="38" y="177"/>
                  </a:lnTo>
                  <a:lnTo>
                    <a:pt x="39" y="174"/>
                  </a:lnTo>
                  <a:lnTo>
                    <a:pt x="41" y="177"/>
                  </a:lnTo>
                  <a:lnTo>
                    <a:pt x="45" y="171"/>
                  </a:lnTo>
                  <a:lnTo>
                    <a:pt x="47" y="164"/>
                  </a:lnTo>
                  <a:lnTo>
                    <a:pt x="47" y="160"/>
                  </a:lnTo>
                  <a:lnTo>
                    <a:pt x="47" y="151"/>
                  </a:lnTo>
                  <a:lnTo>
                    <a:pt x="51" y="152"/>
                  </a:lnTo>
                  <a:lnTo>
                    <a:pt x="53" y="154"/>
                  </a:lnTo>
                  <a:lnTo>
                    <a:pt x="57" y="159"/>
                  </a:lnTo>
                  <a:lnTo>
                    <a:pt x="60" y="163"/>
                  </a:lnTo>
                  <a:lnTo>
                    <a:pt x="58" y="165"/>
                  </a:lnTo>
                  <a:lnTo>
                    <a:pt x="58" y="169"/>
                  </a:lnTo>
                  <a:lnTo>
                    <a:pt x="59" y="170"/>
                  </a:lnTo>
                  <a:lnTo>
                    <a:pt x="60" y="173"/>
                  </a:lnTo>
                  <a:lnTo>
                    <a:pt x="61" y="176"/>
                  </a:lnTo>
                  <a:lnTo>
                    <a:pt x="63" y="177"/>
                  </a:lnTo>
                  <a:lnTo>
                    <a:pt x="65" y="178"/>
                  </a:lnTo>
                  <a:lnTo>
                    <a:pt x="64" y="182"/>
                  </a:lnTo>
                  <a:lnTo>
                    <a:pt x="68" y="183"/>
                  </a:lnTo>
                  <a:lnTo>
                    <a:pt x="66" y="185"/>
                  </a:lnTo>
                  <a:lnTo>
                    <a:pt x="69" y="187"/>
                  </a:lnTo>
                  <a:lnTo>
                    <a:pt x="71" y="183"/>
                  </a:lnTo>
                  <a:lnTo>
                    <a:pt x="72" y="179"/>
                  </a:lnTo>
                  <a:lnTo>
                    <a:pt x="68" y="171"/>
                  </a:lnTo>
                  <a:lnTo>
                    <a:pt x="66" y="162"/>
                  </a:lnTo>
                  <a:lnTo>
                    <a:pt x="68" y="160"/>
                  </a:lnTo>
                  <a:lnTo>
                    <a:pt x="70" y="160"/>
                  </a:lnTo>
                  <a:lnTo>
                    <a:pt x="73" y="159"/>
                  </a:lnTo>
                  <a:lnTo>
                    <a:pt x="73" y="156"/>
                  </a:lnTo>
                  <a:lnTo>
                    <a:pt x="71" y="155"/>
                  </a:lnTo>
                  <a:lnTo>
                    <a:pt x="69" y="154"/>
                  </a:lnTo>
                  <a:lnTo>
                    <a:pt x="64" y="157"/>
                  </a:lnTo>
                  <a:lnTo>
                    <a:pt x="62" y="155"/>
                  </a:lnTo>
                  <a:lnTo>
                    <a:pt x="71" y="139"/>
                  </a:lnTo>
                  <a:lnTo>
                    <a:pt x="95" y="126"/>
                  </a:lnTo>
                  <a:lnTo>
                    <a:pt x="103" y="119"/>
                  </a:lnTo>
                  <a:lnTo>
                    <a:pt x="133" y="99"/>
                  </a:lnTo>
                  <a:lnTo>
                    <a:pt x="141" y="91"/>
                  </a:lnTo>
                  <a:lnTo>
                    <a:pt x="149" y="85"/>
                  </a:lnTo>
                  <a:lnTo>
                    <a:pt x="156" y="79"/>
                  </a:lnTo>
                  <a:lnTo>
                    <a:pt x="157" y="78"/>
                  </a:lnTo>
                  <a:lnTo>
                    <a:pt x="164" y="70"/>
                  </a:lnTo>
                  <a:lnTo>
                    <a:pt x="173" y="61"/>
                  </a:lnTo>
                  <a:lnTo>
                    <a:pt x="188" y="40"/>
                  </a:lnTo>
                  <a:lnTo>
                    <a:pt x="193" y="26"/>
                  </a:lnTo>
                  <a:lnTo>
                    <a:pt x="195" y="13"/>
                  </a:lnTo>
                  <a:lnTo>
                    <a:pt x="194" y="10"/>
                  </a:lnTo>
                  <a:lnTo>
                    <a:pt x="212" y="1"/>
                  </a:lnTo>
                  <a:lnTo>
                    <a:pt x="215" y="1"/>
                  </a:lnTo>
                  <a:lnTo>
                    <a:pt x="216" y="0"/>
                  </a:lnTo>
                  <a:lnTo>
                    <a:pt x="219" y="0"/>
                  </a:lnTo>
                  <a:lnTo>
                    <a:pt x="223" y="3"/>
                  </a:lnTo>
                  <a:lnTo>
                    <a:pt x="228" y="5"/>
                  </a:lnTo>
                  <a:lnTo>
                    <a:pt x="233" y="4"/>
                  </a:lnTo>
                  <a:lnTo>
                    <a:pt x="238" y="2"/>
                  </a:lnTo>
                  <a:lnTo>
                    <a:pt x="242" y="3"/>
                  </a:lnTo>
                  <a:lnTo>
                    <a:pt x="243" y="5"/>
                  </a:lnTo>
                  <a:lnTo>
                    <a:pt x="247" y="7"/>
                  </a:lnTo>
                  <a:lnTo>
                    <a:pt x="251" y="11"/>
                  </a:lnTo>
                  <a:lnTo>
                    <a:pt x="253" y="12"/>
                  </a:lnTo>
                  <a:lnTo>
                    <a:pt x="256" y="12"/>
                  </a:lnTo>
                  <a:lnTo>
                    <a:pt x="264" y="19"/>
                  </a:lnTo>
                  <a:lnTo>
                    <a:pt x="267" y="20"/>
                  </a:lnTo>
                  <a:lnTo>
                    <a:pt x="269" y="21"/>
                  </a:lnTo>
                  <a:lnTo>
                    <a:pt x="275" y="33"/>
                  </a:lnTo>
                  <a:lnTo>
                    <a:pt x="276" y="46"/>
                  </a:lnTo>
                  <a:lnTo>
                    <a:pt x="281" y="55"/>
                  </a:lnTo>
                  <a:lnTo>
                    <a:pt x="283" y="71"/>
                  </a:lnTo>
                  <a:lnTo>
                    <a:pt x="292" y="88"/>
                  </a:lnTo>
                  <a:lnTo>
                    <a:pt x="301" y="125"/>
                  </a:lnTo>
                  <a:lnTo>
                    <a:pt x="301" y="143"/>
                  </a:lnTo>
                  <a:lnTo>
                    <a:pt x="307" y="167"/>
                  </a:lnTo>
                  <a:lnTo>
                    <a:pt x="311" y="175"/>
                  </a:lnTo>
                  <a:lnTo>
                    <a:pt x="316" y="179"/>
                  </a:lnTo>
                  <a:lnTo>
                    <a:pt x="322" y="182"/>
                  </a:lnTo>
                  <a:lnTo>
                    <a:pt x="328" y="180"/>
                  </a:lnTo>
                  <a:lnTo>
                    <a:pt x="354" y="185"/>
                  </a:lnTo>
                  <a:lnTo>
                    <a:pt x="371" y="185"/>
                  </a:lnTo>
                  <a:lnTo>
                    <a:pt x="379" y="190"/>
                  </a:lnTo>
                  <a:lnTo>
                    <a:pt x="382" y="210"/>
                  </a:lnTo>
                  <a:lnTo>
                    <a:pt x="383" y="214"/>
                  </a:lnTo>
                  <a:lnTo>
                    <a:pt x="391" y="230"/>
                  </a:lnTo>
                  <a:lnTo>
                    <a:pt x="397" y="231"/>
                  </a:lnTo>
                  <a:lnTo>
                    <a:pt x="400" y="235"/>
                  </a:lnTo>
                  <a:lnTo>
                    <a:pt x="415" y="251"/>
                  </a:lnTo>
                  <a:lnTo>
                    <a:pt x="421" y="263"/>
                  </a:lnTo>
                  <a:lnTo>
                    <a:pt x="422" y="277"/>
                  </a:lnTo>
                  <a:lnTo>
                    <a:pt x="420" y="284"/>
                  </a:lnTo>
                  <a:lnTo>
                    <a:pt x="421" y="299"/>
                  </a:lnTo>
                  <a:lnTo>
                    <a:pt x="419" y="319"/>
                  </a:lnTo>
                  <a:lnTo>
                    <a:pt x="416" y="333"/>
                  </a:lnTo>
                  <a:lnTo>
                    <a:pt x="415" y="350"/>
                  </a:lnTo>
                  <a:lnTo>
                    <a:pt x="415" y="362"/>
                  </a:lnTo>
                  <a:lnTo>
                    <a:pt x="418" y="380"/>
                  </a:lnTo>
                  <a:lnTo>
                    <a:pt x="421" y="392"/>
                  </a:lnTo>
                  <a:lnTo>
                    <a:pt x="429" y="409"/>
                  </a:lnTo>
                  <a:lnTo>
                    <a:pt x="434" y="427"/>
                  </a:lnTo>
                  <a:lnTo>
                    <a:pt x="440" y="434"/>
                  </a:lnTo>
                  <a:lnTo>
                    <a:pt x="446" y="437"/>
                  </a:lnTo>
                  <a:lnTo>
                    <a:pt x="450" y="437"/>
                  </a:lnTo>
                  <a:lnTo>
                    <a:pt x="457" y="439"/>
                  </a:lnTo>
                  <a:lnTo>
                    <a:pt x="463" y="454"/>
                  </a:lnTo>
                  <a:lnTo>
                    <a:pt x="473" y="460"/>
                  </a:lnTo>
                  <a:lnTo>
                    <a:pt x="478" y="472"/>
                  </a:lnTo>
                  <a:lnTo>
                    <a:pt x="487" y="484"/>
                  </a:lnTo>
                  <a:lnTo>
                    <a:pt x="494" y="499"/>
                  </a:lnTo>
                  <a:lnTo>
                    <a:pt x="497" y="509"/>
                  </a:lnTo>
                  <a:lnTo>
                    <a:pt x="502" y="521"/>
                  </a:lnTo>
                  <a:lnTo>
                    <a:pt x="511" y="537"/>
                  </a:lnTo>
                  <a:lnTo>
                    <a:pt x="519" y="541"/>
                  </a:lnTo>
                  <a:lnTo>
                    <a:pt x="529" y="540"/>
                  </a:lnTo>
                  <a:lnTo>
                    <a:pt x="538" y="535"/>
                  </a:lnTo>
                  <a:lnTo>
                    <a:pt x="544" y="535"/>
                  </a:lnTo>
                  <a:lnTo>
                    <a:pt x="563" y="527"/>
                  </a:lnTo>
                  <a:lnTo>
                    <a:pt x="568" y="529"/>
                  </a:lnTo>
                  <a:lnTo>
                    <a:pt x="570" y="533"/>
                  </a:lnTo>
                  <a:lnTo>
                    <a:pt x="575" y="535"/>
                  </a:lnTo>
                  <a:lnTo>
                    <a:pt x="578" y="537"/>
                  </a:lnTo>
                  <a:lnTo>
                    <a:pt x="591" y="555"/>
                  </a:lnTo>
                  <a:lnTo>
                    <a:pt x="596" y="560"/>
                  </a:lnTo>
                  <a:lnTo>
                    <a:pt x="600" y="570"/>
                  </a:lnTo>
                  <a:lnTo>
                    <a:pt x="609" y="589"/>
                  </a:lnTo>
                  <a:lnTo>
                    <a:pt x="611" y="595"/>
                  </a:lnTo>
                  <a:lnTo>
                    <a:pt x="611" y="604"/>
                  </a:lnTo>
                  <a:lnTo>
                    <a:pt x="614" y="612"/>
                  </a:lnTo>
                  <a:lnTo>
                    <a:pt x="615" y="618"/>
                  </a:lnTo>
                  <a:lnTo>
                    <a:pt x="613" y="625"/>
                  </a:lnTo>
                  <a:lnTo>
                    <a:pt x="613" y="630"/>
                  </a:lnTo>
                  <a:lnTo>
                    <a:pt x="615" y="634"/>
                  </a:lnTo>
                  <a:lnTo>
                    <a:pt x="620" y="656"/>
                  </a:lnTo>
                  <a:lnTo>
                    <a:pt x="622" y="660"/>
                  </a:lnTo>
                  <a:lnTo>
                    <a:pt x="623" y="661"/>
                  </a:lnTo>
                  <a:lnTo>
                    <a:pt x="624" y="663"/>
                  </a:lnTo>
                  <a:lnTo>
                    <a:pt x="627" y="669"/>
                  </a:lnTo>
                  <a:lnTo>
                    <a:pt x="633" y="677"/>
                  </a:lnTo>
                  <a:lnTo>
                    <a:pt x="635" y="689"/>
                  </a:lnTo>
                  <a:lnTo>
                    <a:pt x="636" y="691"/>
                  </a:lnTo>
                  <a:lnTo>
                    <a:pt x="635" y="697"/>
                  </a:lnTo>
                  <a:lnTo>
                    <a:pt x="641" y="710"/>
                  </a:lnTo>
                  <a:lnTo>
                    <a:pt x="644" y="715"/>
                  </a:lnTo>
                  <a:lnTo>
                    <a:pt x="649" y="720"/>
                  </a:lnTo>
                  <a:lnTo>
                    <a:pt x="663" y="743"/>
                  </a:lnTo>
                  <a:lnTo>
                    <a:pt x="666" y="752"/>
                  </a:lnTo>
                  <a:lnTo>
                    <a:pt x="675" y="763"/>
                  </a:lnTo>
                  <a:lnTo>
                    <a:pt x="685" y="767"/>
                  </a:lnTo>
                  <a:lnTo>
                    <a:pt x="698" y="767"/>
                  </a:lnTo>
                  <a:lnTo>
                    <a:pt x="702" y="774"/>
                  </a:lnTo>
                  <a:lnTo>
                    <a:pt x="704" y="784"/>
                  </a:lnTo>
                  <a:lnTo>
                    <a:pt x="701" y="791"/>
                  </a:lnTo>
                  <a:lnTo>
                    <a:pt x="695" y="795"/>
                  </a:lnTo>
                  <a:lnTo>
                    <a:pt x="692" y="800"/>
                  </a:lnTo>
                  <a:lnTo>
                    <a:pt x="695" y="809"/>
                  </a:lnTo>
                  <a:lnTo>
                    <a:pt x="694" y="816"/>
                  </a:lnTo>
                  <a:lnTo>
                    <a:pt x="691" y="826"/>
                  </a:lnTo>
                  <a:lnTo>
                    <a:pt x="685" y="832"/>
                  </a:lnTo>
                  <a:lnTo>
                    <a:pt x="684" y="836"/>
                  </a:lnTo>
                  <a:lnTo>
                    <a:pt x="681" y="839"/>
                  </a:lnTo>
                  <a:lnTo>
                    <a:pt x="680" y="846"/>
                  </a:lnTo>
                  <a:lnTo>
                    <a:pt x="677" y="851"/>
                  </a:lnTo>
                  <a:lnTo>
                    <a:pt x="677" y="855"/>
                  </a:lnTo>
                  <a:lnTo>
                    <a:pt x="679" y="867"/>
                  </a:lnTo>
                  <a:lnTo>
                    <a:pt x="685" y="886"/>
                  </a:lnTo>
                  <a:lnTo>
                    <a:pt x="688" y="890"/>
                  </a:lnTo>
                  <a:lnTo>
                    <a:pt x="691" y="895"/>
                  </a:lnTo>
                  <a:lnTo>
                    <a:pt x="691" y="900"/>
                  </a:lnTo>
                  <a:lnTo>
                    <a:pt x="689" y="902"/>
                  </a:lnTo>
                  <a:lnTo>
                    <a:pt x="657" y="905"/>
                  </a:lnTo>
                  <a:lnTo>
                    <a:pt x="652" y="890"/>
                  </a:lnTo>
                  <a:lnTo>
                    <a:pt x="645" y="875"/>
                  </a:lnTo>
                  <a:lnTo>
                    <a:pt x="641" y="869"/>
                  </a:lnTo>
                  <a:lnTo>
                    <a:pt x="634" y="864"/>
                  </a:lnTo>
                  <a:lnTo>
                    <a:pt x="625" y="853"/>
                  </a:lnTo>
                  <a:lnTo>
                    <a:pt x="622" y="849"/>
                  </a:lnTo>
                  <a:lnTo>
                    <a:pt x="622" y="841"/>
                  </a:lnTo>
                  <a:lnTo>
                    <a:pt x="619" y="839"/>
                  </a:lnTo>
                  <a:lnTo>
                    <a:pt x="617" y="835"/>
                  </a:lnTo>
                  <a:lnTo>
                    <a:pt x="618" y="832"/>
                  </a:lnTo>
                  <a:lnTo>
                    <a:pt x="621" y="831"/>
                  </a:lnTo>
                  <a:lnTo>
                    <a:pt x="622" y="829"/>
                  </a:lnTo>
                  <a:lnTo>
                    <a:pt x="621" y="827"/>
                  </a:lnTo>
                  <a:lnTo>
                    <a:pt x="619" y="827"/>
                  </a:lnTo>
                  <a:lnTo>
                    <a:pt x="614" y="832"/>
                  </a:lnTo>
                  <a:lnTo>
                    <a:pt x="613" y="832"/>
                  </a:lnTo>
                  <a:lnTo>
                    <a:pt x="618" y="843"/>
                  </a:lnTo>
                  <a:lnTo>
                    <a:pt x="617" y="847"/>
                  </a:lnTo>
                  <a:lnTo>
                    <a:pt x="622" y="857"/>
                  </a:lnTo>
                  <a:lnTo>
                    <a:pt x="624" y="863"/>
                  </a:lnTo>
                  <a:lnTo>
                    <a:pt x="631" y="869"/>
                  </a:lnTo>
                  <a:lnTo>
                    <a:pt x="632" y="872"/>
                  </a:lnTo>
                  <a:lnTo>
                    <a:pt x="631" y="874"/>
                  </a:lnTo>
                  <a:lnTo>
                    <a:pt x="630" y="875"/>
                  </a:lnTo>
                  <a:lnTo>
                    <a:pt x="638" y="886"/>
                  </a:lnTo>
                  <a:lnTo>
                    <a:pt x="640" y="887"/>
                  </a:lnTo>
                  <a:lnTo>
                    <a:pt x="644" y="893"/>
                  </a:lnTo>
                  <a:lnTo>
                    <a:pt x="643" y="896"/>
                  </a:lnTo>
                  <a:lnTo>
                    <a:pt x="641" y="894"/>
                  </a:lnTo>
                  <a:lnTo>
                    <a:pt x="639" y="893"/>
                  </a:lnTo>
                  <a:lnTo>
                    <a:pt x="636" y="889"/>
                  </a:lnTo>
                  <a:lnTo>
                    <a:pt x="625" y="878"/>
                  </a:lnTo>
                  <a:lnTo>
                    <a:pt x="623" y="877"/>
                  </a:lnTo>
                  <a:lnTo>
                    <a:pt x="619" y="876"/>
                  </a:lnTo>
                  <a:lnTo>
                    <a:pt x="618" y="875"/>
                  </a:lnTo>
                  <a:lnTo>
                    <a:pt x="615" y="866"/>
                  </a:lnTo>
                  <a:lnTo>
                    <a:pt x="614" y="860"/>
                  </a:lnTo>
                  <a:lnTo>
                    <a:pt x="600" y="843"/>
                  </a:lnTo>
                  <a:lnTo>
                    <a:pt x="599" y="841"/>
                  </a:lnTo>
                  <a:lnTo>
                    <a:pt x="596" y="839"/>
                  </a:lnTo>
                  <a:lnTo>
                    <a:pt x="592" y="832"/>
                  </a:lnTo>
                  <a:lnTo>
                    <a:pt x="595" y="832"/>
                  </a:lnTo>
                  <a:lnTo>
                    <a:pt x="597" y="832"/>
                  </a:lnTo>
                  <a:lnTo>
                    <a:pt x="599" y="835"/>
                  </a:lnTo>
                  <a:lnTo>
                    <a:pt x="600" y="838"/>
                  </a:lnTo>
                  <a:lnTo>
                    <a:pt x="600" y="829"/>
                  </a:lnTo>
                  <a:lnTo>
                    <a:pt x="596" y="826"/>
                  </a:lnTo>
                  <a:lnTo>
                    <a:pt x="594" y="827"/>
                  </a:lnTo>
                  <a:lnTo>
                    <a:pt x="592" y="827"/>
                  </a:lnTo>
                  <a:lnTo>
                    <a:pt x="592" y="831"/>
                  </a:lnTo>
                  <a:lnTo>
                    <a:pt x="589" y="830"/>
                  </a:lnTo>
                  <a:lnTo>
                    <a:pt x="585" y="828"/>
                  </a:lnTo>
                  <a:lnTo>
                    <a:pt x="579" y="823"/>
                  </a:lnTo>
                  <a:lnTo>
                    <a:pt x="568" y="816"/>
                  </a:lnTo>
                  <a:lnTo>
                    <a:pt x="564" y="816"/>
                  </a:lnTo>
                  <a:lnTo>
                    <a:pt x="558" y="812"/>
                  </a:lnTo>
                  <a:lnTo>
                    <a:pt x="544" y="795"/>
                  </a:lnTo>
                  <a:lnTo>
                    <a:pt x="542" y="794"/>
                  </a:lnTo>
                  <a:lnTo>
                    <a:pt x="541" y="792"/>
                  </a:lnTo>
                  <a:lnTo>
                    <a:pt x="538" y="782"/>
                  </a:lnTo>
                  <a:lnTo>
                    <a:pt x="522" y="762"/>
                  </a:lnTo>
                  <a:lnTo>
                    <a:pt x="511" y="750"/>
                  </a:lnTo>
                  <a:lnTo>
                    <a:pt x="502" y="739"/>
                  </a:lnTo>
                  <a:lnTo>
                    <a:pt x="498" y="736"/>
                  </a:lnTo>
                  <a:lnTo>
                    <a:pt x="490" y="734"/>
                  </a:lnTo>
                  <a:lnTo>
                    <a:pt x="487" y="732"/>
                  </a:lnTo>
                  <a:lnTo>
                    <a:pt x="488" y="730"/>
                  </a:lnTo>
                  <a:lnTo>
                    <a:pt x="490" y="728"/>
                  </a:lnTo>
                  <a:lnTo>
                    <a:pt x="494" y="731"/>
                  </a:lnTo>
                  <a:lnTo>
                    <a:pt x="498" y="731"/>
                  </a:lnTo>
                  <a:lnTo>
                    <a:pt x="502" y="733"/>
                  </a:lnTo>
                  <a:lnTo>
                    <a:pt x="496" y="727"/>
                  </a:lnTo>
                  <a:lnTo>
                    <a:pt x="489" y="725"/>
                  </a:lnTo>
                  <a:lnTo>
                    <a:pt x="486" y="725"/>
                  </a:lnTo>
                  <a:lnTo>
                    <a:pt x="484" y="722"/>
                  </a:lnTo>
                  <a:lnTo>
                    <a:pt x="471" y="710"/>
                  </a:lnTo>
                  <a:lnTo>
                    <a:pt x="469" y="705"/>
                  </a:lnTo>
                  <a:lnTo>
                    <a:pt x="469" y="702"/>
                  </a:lnTo>
                  <a:lnTo>
                    <a:pt x="470" y="700"/>
                  </a:lnTo>
                  <a:lnTo>
                    <a:pt x="470" y="695"/>
                  </a:lnTo>
                  <a:lnTo>
                    <a:pt x="465" y="689"/>
                  </a:lnTo>
                  <a:lnTo>
                    <a:pt x="457" y="677"/>
                  </a:lnTo>
                  <a:lnTo>
                    <a:pt x="451" y="674"/>
                  </a:lnTo>
                  <a:lnTo>
                    <a:pt x="452" y="671"/>
                  </a:lnTo>
                  <a:lnTo>
                    <a:pt x="446" y="661"/>
                  </a:lnTo>
                  <a:lnTo>
                    <a:pt x="440" y="655"/>
                  </a:lnTo>
                  <a:lnTo>
                    <a:pt x="435" y="649"/>
                  </a:lnTo>
                  <a:lnTo>
                    <a:pt x="433" y="639"/>
                  </a:lnTo>
                  <a:lnTo>
                    <a:pt x="431" y="635"/>
                  </a:lnTo>
                  <a:lnTo>
                    <a:pt x="427" y="634"/>
                  </a:lnTo>
                  <a:lnTo>
                    <a:pt x="408" y="622"/>
                  </a:lnTo>
                  <a:lnTo>
                    <a:pt x="403" y="617"/>
                  </a:lnTo>
                  <a:lnTo>
                    <a:pt x="390" y="607"/>
                  </a:lnTo>
                  <a:lnTo>
                    <a:pt x="383" y="604"/>
                  </a:lnTo>
                  <a:lnTo>
                    <a:pt x="378" y="599"/>
                  </a:lnTo>
                  <a:lnTo>
                    <a:pt x="373" y="593"/>
                  </a:lnTo>
                  <a:lnTo>
                    <a:pt x="368" y="592"/>
                  </a:lnTo>
                  <a:lnTo>
                    <a:pt x="362" y="588"/>
                  </a:lnTo>
                  <a:lnTo>
                    <a:pt x="355" y="579"/>
                  </a:lnTo>
                  <a:lnTo>
                    <a:pt x="351" y="575"/>
                  </a:lnTo>
                  <a:lnTo>
                    <a:pt x="345" y="572"/>
                  </a:lnTo>
                  <a:lnTo>
                    <a:pt x="345" y="568"/>
                  </a:lnTo>
                  <a:lnTo>
                    <a:pt x="355" y="574"/>
                  </a:lnTo>
                  <a:lnTo>
                    <a:pt x="373" y="592"/>
                  </a:lnTo>
                  <a:lnTo>
                    <a:pt x="382" y="596"/>
                  </a:lnTo>
                  <a:lnTo>
                    <a:pt x="390" y="604"/>
                  </a:lnTo>
                  <a:lnTo>
                    <a:pt x="396" y="607"/>
                  </a:lnTo>
                  <a:lnTo>
                    <a:pt x="400" y="610"/>
                  </a:lnTo>
                  <a:lnTo>
                    <a:pt x="403" y="612"/>
                  </a:lnTo>
                  <a:lnTo>
                    <a:pt x="409" y="614"/>
                  </a:lnTo>
                  <a:lnTo>
                    <a:pt x="408" y="611"/>
                  </a:lnTo>
                  <a:lnTo>
                    <a:pt x="400" y="606"/>
                  </a:lnTo>
                  <a:lnTo>
                    <a:pt x="397" y="605"/>
                  </a:lnTo>
                  <a:lnTo>
                    <a:pt x="389" y="599"/>
                  </a:lnTo>
                  <a:lnTo>
                    <a:pt x="386" y="597"/>
                  </a:lnTo>
                  <a:lnTo>
                    <a:pt x="383" y="593"/>
                  </a:lnTo>
                  <a:lnTo>
                    <a:pt x="393" y="598"/>
                  </a:lnTo>
                  <a:lnTo>
                    <a:pt x="396" y="600"/>
                  </a:lnTo>
                  <a:lnTo>
                    <a:pt x="400" y="604"/>
                  </a:lnTo>
                  <a:lnTo>
                    <a:pt x="407" y="608"/>
                  </a:lnTo>
                  <a:lnTo>
                    <a:pt x="411" y="609"/>
                  </a:lnTo>
                  <a:lnTo>
                    <a:pt x="411" y="607"/>
                  </a:lnTo>
                  <a:lnTo>
                    <a:pt x="400" y="597"/>
                  </a:lnTo>
                  <a:lnTo>
                    <a:pt x="391" y="593"/>
                  </a:lnTo>
                  <a:lnTo>
                    <a:pt x="389" y="590"/>
                  </a:lnTo>
                  <a:lnTo>
                    <a:pt x="386" y="589"/>
                  </a:lnTo>
                  <a:lnTo>
                    <a:pt x="385" y="586"/>
                  </a:lnTo>
                  <a:lnTo>
                    <a:pt x="386" y="584"/>
                  </a:lnTo>
                  <a:lnTo>
                    <a:pt x="389" y="583"/>
                  </a:lnTo>
                  <a:lnTo>
                    <a:pt x="390" y="581"/>
                  </a:lnTo>
                  <a:lnTo>
                    <a:pt x="391" y="579"/>
                  </a:lnTo>
                  <a:lnTo>
                    <a:pt x="386" y="577"/>
                  </a:lnTo>
                  <a:lnTo>
                    <a:pt x="382" y="577"/>
                  </a:lnTo>
                  <a:lnTo>
                    <a:pt x="379" y="575"/>
                  </a:lnTo>
                  <a:lnTo>
                    <a:pt x="377" y="575"/>
                  </a:lnTo>
                  <a:lnTo>
                    <a:pt x="377" y="582"/>
                  </a:lnTo>
                  <a:lnTo>
                    <a:pt x="375" y="586"/>
                  </a:lnTo>
                  <a:lnTo>
                    <a:pt x="359" y="573"/>
                  </a:lnTo>
                  <a:lnTo>
                    <a:pt x="342" y="561"/>
                  </a:lnTo>
                  <a:lnTo>
                    <a:pt x="340" y="559"/>
                  </a:lnTo>
                  <a:lnTo>
                    <a:pt x="337" y="557"/>
                  </a:lnTo>
                  <a:lnTo>
                    <a:pt x="339" y="564"/>
                  </a:lnTo>
                  <a:lnTo>
                    <a:pt x="323" y="551"/>
                  </a:lnTo>
                  <a:lnTo>
                    <a:pt x="316" y="542"/>
                  </a:lnTo>
                  <a:lnTo>
                    <a:pt x="289" y="520"/>
                  </a:lnTo>
                  <a:lnTo>
                    <a:pt x="286" y="517"/>
                  </a:lnTo>
                  <a:lnTo>
                    <a:pt x="286" y="513"/>
                  </a:lnTo>
                  <a:lnTo>
                    <a:pt x="289" y="512"/>
                  </a:lnTo>
                  <a:lnTo>
                    <a:pt x="291" y="518"/>
                  </a:lnTo>
                  <a:lnTo>
                    <a:pt x="295" y="519"/>
                  </a:lnTo>
                  <a:lnTo>
                    <a:pt x="298" y="521"/>
                  </a:lnTo>
                  <a:lnTo>
                    <a:pt x="299" y="520"/>
                  </a:lnTo>
                  <a:lnTo>
                    <a:pt x="303" y="523"/>
                  </a:lnTo>
                  <a:lnTo>
                    <a:pt x="308" y="525"/>
                  </a:lnTo>
                  <a:lnTo>
                    <a:pt x="315" y="529"/>
                  </a:lnTo>
                  <a:lnTo>
                    <a:pt x="320" y="534"/>
                  </a:lnTo>
                  <a:lnTo>
                    <a:pt x="323" y="535"/>
                  </a:lnTo>
                  <a:lnTo>
                    <a:pt x="324" y="535"/>
                  </a:lnTo>
                  <a:lnTo>
                    <a:pt x="323" y="532"/>
                  </a:lnTo>
                  <a:lnTo>
                    <a:pt x="319" y="529"/>
                  </a:lnTo>
                  <a:lnTo>
                    <a:pt x="317" y="527"/>
                  </a:lnTo>
                  <a:lnTo>
                    <a:pt x="319" y="526"/>
                  </a:lnTo>
                  <a:lnTo>
                    <a:pt x="324" y="528"/>
                  </a:lnTo>
                  <a:lnTo>
                    <a:pt x="326" y="526"/>
                  </a:lnTo>
                  <a:lnTo>
                    <a:pt x="333" y="527"/>
                  </a:lnTo>
                  <a:lnTo>
                    <a:pt x="333" y="525"/>
                  </a:lnTo>
                  <a:lnTo>
                    <a:pt x="334" y="522"/>
                  </a:lnTo>
                  <a:lnTo>
                    <a:pt x="332" y="509"/>
                  </a:lnTo>
                  <a:lnTo>
                    <a:pt x="324" y="501"/>
                  </a:lnTo>
                  <a:lnTo>
                    <a:pt x="320" y="498"/>
                  </a:lnTo>
                  <a:lnTo>
                    <a:pt x="315" y="497"/>
                  </a:lnTo>
                  <a:lnTo>
                    <a:pt x="311" y="497"/>
                  </a:lnTo>
                  <a:lnTo>
                    <a:pt x="311" y="499"/>
                  </a:lnTo>
                  <a:lnTo>
                    <a:pt x="311" y="502"/>
                  </a:lnTo>
                  <a:lnTo>
                    <a:pt x="315" y="507"/>
                  </a:lnTo>
                  <a:lnTo>
                    <a:pt x="314" y="509"/>
                  </a:lnTo>
                  <a:lnTo>
                    <a:pt x="309" y="511"/>
                  </a:lnTo>
                  <a:lnTo>
                    <a:pt x="298" y="507"/>
                  </a:lnTo>
                  <a:lnTo>
                    <a:pt x="294" y="507"/>
                  </a:lnTo>
                  <a:lnTo>
                    <a:pt x="291" y="508"/>
                  </a:lnTo>
                  <a:lnTo>
                    <a:pt x="289" y="507"/>
                  </a:lnTo>
                  <a:lnTo>
                    <a:pt x="283" y="506"/>
                  </a:lnTo>
                  <a:lnTo>
                    <a:pt x="283" y="502"/>
                  </a:lnTo>
                  <a:lnTo>
                    <a:pt x="278" y="497"/>
                  </a:lnTo>
                  <a:lnTo>
                    <a:pt x="275" y="496"/>
                  </a:lnTo>
                  <a:lnTo>
                    <a:pt x="255" y="483"/>
                  </a:lnTo>
                  <a:lnTo>
                    <a:pt x="254" y="486"/>
                  </a:lnTo>
                  <a:lnTo>
                    <a:pt x="261" y="493"/>
                  </a:lnTo>
                  <a:lnTo>
                    <a:pt x="268" y="495"/>
                  </a:lnTo>
                  <a:lnTo>
                    <a:pt x="272" y="501"/>
                  </a:lnTo>
                  <a:lnTo>
                    <a:pt x="281" y="507"/>
                  </a:lnTo>
                  <a:lnTo>
                    <a:pt x="285" y="508"/>
                  </a:lnTo>
                  <a:lnTo>
                    <a:pt x="283" y="512"/>
                  </a:lnTo>
                  <a:lnTo>
                    <a:pt x="257" y="497"/>
                  </a:lnTo>
                  <a:lnTo>
                    <a:pt x="253" y="493"/>
                  </a:lnTo>
                  <a:lnTo>
                    <a:pt x="248" y="489"/>
                  </a:lnTo>
                  <a:lnTo>
                    <a:pt x="241" y="480"/>
                  </a:lnTo>
                  <a:lnTo>
                    <a:pt x="241" y="476"/>
                  </a:lnTo>
                  <a:lnTo>
                    <a:pt x="241" y="473"/>
                  </a:lnTo>
                  <a:lnTo>
                    <a:pt x="237" y="471"/>
                  </a:lnTo>
                  <a:lnTo>
                    <a:pt x="235" y="468"/>
                  </a:lnTo>
                  <a:lnTo>
                    <a:pt x="235" y="465"/>
                  </a:lnTo>
                  <a:lnTo>
                    <a:pt x="245" y="468"/>
                  </a:lnTo>
                  <a:lnTo>
                    <a:pt x="247" y="467"/>
                  </a:lnTo>
                  <a:lnTo>
                    <a:pt x="248" y="464"/>
                  </a:lnTo>
                  <a:lnTo>
                    <a:pt x="251" y="462"/>
                  </a:lnTo>
                  <a:lnTo>
                    <a:pt x="249" y="460"/>
                  </a:lnTo>
                  <a:lnTo>
                    <a:pt x="251" y="457"/>
                  </a:lnTo>
                  <a:lnTo>
                    <a:pt x="251" y="452"/>
                  </a:lnTo>
                  <a:lnTo>
                    <a:pt x="253" y="454"/>
                  </a:lnTo>
                  <a:lnTo>
                    <a:pt x="255" y="452"/>
                  </a:lnTo>
                  <a:lnTo>
                    <a:pt x="253" y="450"/>
                  </a:lnTo>
                  <a:lnTo>
                    <a:pt x="253" y="448"/>
                  </a:lnTo>
                  <a:lnTo>
                    <a:pt x="255" y="447"/>
                  </a:lnTo>
                  <a:lnTo>
                    <a:pt x="255" y="441"/>
                  </a:lnTo>
                  <a:lnTo>
                    <a:pt x="249" y="433"/>
                  </a:lnTo>
                  <a:lnTo>
                    <a:pt x="247" y="429"/>
                  </a:lnTo>
                  <a:lnTo>
                    <a:pt x="249" y="426"/>
                  </a:lnTo>
                  <a:lnTo>
                    <a:pt x="247" y="422"/>
                  </a:lnTo>
                  <a:lnTo>
                    <a:pt x="243" y="412"/>
                  </a:lnTo>
                  <a:lnTo>
                    <a:pt x="239" y="411"/>
                  </a:lnTo>
                  <a:lnTo>
                    <a:pt x="239" y="409"/>
                  </a:lnTo>
                  <a:lnTo>
                    <a:pt x="237" y="406"/>
                  </a:lnTo>
                  <a:lnTo>
                    <a:pt x="234" y="407"/>
                  </a:lnTo>
                  <a:lnTo>
                    <a:pt x="231" y="409"/>
                  </a:lnTo>
                  <a:lnTo>
                    <a:pt x="231" y="410"/>
                  </a:lnTo>
                  <a:lnTo>
                    <a:pt x="225" y="406"/>
                  </a:lnTo>
                  <a:lnTo>
                    <a:pt x="220" y="401"/>
                  </a:lnTo>
                  <a:lnTo>
                    <a:pt x="217" y="395"/>
                  </a:lnTo>
                  <a:lnTo>
                    <a:pt x="214" y="39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39" name="Freeform 70"/>
            <p:cNvSpPr>
              <a:spLocks/>
            </p:cNvSpPr>
            <p:nvPr/>
          </p:nvSpPr>
          <p:spPr bwMode="auto">
            <a:xfrm>
              <a:off x="4082979" y="5170946"/>
              <a:ext cx="665447" cy="634231"/>
            </a:xfrm>
            <a:custGeom>
              <a:avLst/>
              <a:gdLst/>
              <a:ahLst/>
              <a:cxnLst>
                <a:cxn ang="0">
                  <a:pos x="665" y="119"/>
                </a:cxn>
                <a:cxn ang="0">
                  <a:pos x="652" y="159"/>
                </a:cxn>
                <a:cxn ang="0">
                  <a:pos x="653" y="221"/>
                </a:cxn>
                <a:cxn ang="0">
                  <a:pos x="636" y="251"/>
                </a:cxn>
                <a:cxn ang="0">
                  <a:pos x="648" y="289"/>
                </a:cxn>
                <a:cxn ang="0">
                  <a:pos x="635" y="297"/>
                </a:cxn>
                <a:cxn ang="0">
                  <a:pos x="625" y="319"/>
                </a:cxn>
                <a:cxn ang="0">
                  <a:pos x="653" y="350"/>
                </a:cxn>
                <a:cxn ang="0">
                  <a:pos x="674" y="389"/>
                </a:cxn>
                <a:cxn ang="0">
                  <a:pos x="707" y="403"/>
                </a:cxn>
                <a:cxn ang="0">
                  <a:pos x="750" y="417"/>
                </a:cxn>
                <a:cxn ang="0">
                  <a:pos x="767" y="379"/>
                </a:cxn>
                <a:cxn ang="0">
                  <a:pos x="792" y="371"/>
                </a:cxn>
                <a:cxn ang="0">
                  <a:pos x="811" y="479"/>
                </a:cxn>
                <a:cxn ang="0">
                  <a:pos x="759" y="485"/>
                </a:cxn>
                <a:cxn ang="0">
                  <a:pos x="692" y="478"/>
                </a:cxn>
                <a:cxn ang="0">
                  <a:pos x="635" y="483"/>
                </a:cxn>
                <a:cxn ang="0">
                  <a:pos x="614" y="510"/>
                </a:cxn>
                <a:cxn ang="0">
                  <a:pos x="590" y="538"/>
                </a:cxn>
                <a:cxn ang="0">
                  <a:pos x="560" y="596"/>
                </a:cxn>
                <a:cxn ang="0">
                  <a:pos x="563" y="628"/>
                </a:cxn>
                <a:cxn ang="0">
                  <a:pos x="520" y="657"/>
                </a:cxn>
                <a:cxn ang="0">
                  <a:pos x="510" y="713"/>
                </a:cxn>
                <a:cxn ang="0">
                  <a:pos x="507" y="837"/>
                </a:cxn>
                <a:cxn ang="0">
                  <a:pos x="474" y="884"/>
                </a:cxn>
                <a:cxn ang="0">
                  <a:pos x="424" y="843"/>
                </a:cxn>
                <a:cxn ang="0">
                  <a:pos x="386" y="822"/>
                </a:cxn>
                <a:cxn ang="0">
                  <a:pos x="352" y="828"/>
                </a:cxn>
                <a:cxn ang="0">
                  <a:pos x="377" y="795"/>
                </a:cxn>
                <a:cxn ang="0">
                  <a:pos x="371" y="758"/>
                </a:cxn>
                <a:cxn ang="0">
                  <a:pos x="287" y="714"/>
                </a:cxn>
                <a:cxn ang="0">
                  <a:pos x="248" y="683"/>
                </a:cxn>
                <a:cxn ang="0">
                  <a:pos x="221" y="631"/>
                </a:cxn>
                <a:cxn ang="0">
                  <a:pos x="208" y="601"/>
                </a:cxn>
                <a:cxn ang="0">
                  <a:pos x="198" y="565"/>
                </a:cxn>
                <a:cxn ang="0">
                  <a:pos x="194" y="529"/>
                </a:cxn>
                <a:cxn ang="0">
                  <a:pos x="160" y="475"/>
                </a:cxn>
                <a:cxn ang="0">
                  <a:pos x="123" y="475"/>
                </a:cxn>
                <a:cxn ang="0">
                  <a:pos x="82" y="449"/>
                </a:cxn>
                <a:cxn ang="0">
                  <a:pos x="48" y="394"/>
                </a:cxn>
                <a:cxn ang="0">
                  <a:pos x="19" y="367"/>
                </a:cxn>
                <a:cxn ang="0">
                  <a:pos x="0" y="290"/>
                </a:cxn>
                <a:cxn ang="0">
                  <a:pos x="7" y="217"/>
                </a:cxn>
                <a:cxn ang="0">
                  <a:pos x="90" y="208"/>
                </a:cxn>
                <a:cxn ang="0">
                  <a:pos x="107" y="144"/>
                </a:cxn>
                <a:cxn ang="0">
                  <a:pos x="119" y="108"/>
                </a:cxn>
                <a:cxn ang="0">
                  <a:pos x="136" y="83"/>
                </a:cxn>
                <a:cxn ang="0">
                  <a:pos x="160" y="65"/>
                </a:cxn>
                <a:cxn ang="0">
                  <a:pos x="172" y="18"/>
                </a:cxn>
                <a:cxn ang="0">
                  <a:pos x="183" y="21"/>
                </a:cxn>
                <a:cxn ang="0">
                  <a:pos x="198" y="0"/>
                </a:cxn>
                <a:cxn ang="0">
                  <a:pos x="224" y="23"/>
                </a:cxn>
                <a:cxn ang="0">
                  <a:pos x="260" y="35"/>
                </a:cxn>
                <a:cxn ang="0">
                  <a:pos x="298" y="71"/>
                </a:cxn>
                <a:cxn ang="0">
                  <a:pos x="330" y="67"/>
                </a:cxn>
                <a:cxn ang="0">
                  <a:pos x="364" y="75"/>
                </a:cxn>
                <a:cxn ang="0">
                  <a:pos x="412" y="69"/>
                </a:cxn>
                <a:cxn ang="0">
                  <a:pos x="458" y="83"/>
                </a:cxn>
                <a:cxn ang="0">
                  <a:pos x="532" y="19"/>
                </a:cxn>
              </a:cxnLst>
              <a:rect l="0" t="0" r="r" b="b"/>
              <a:pathLst>
                <a:path w="813" h="900">
                  <a:moveTo>
                    <a:pt x="596" y="33"/>
                  </a:moveTo>
                  <a:lnTo>
                    <a:pt x="619" y="56"/>
                  </a:lnTo>
                  <a:lnTo>
                    <a:pt x="642" y="81"/>
                  </a:lnTo>
                  <a:lnTo>
                    <a:pt x="658" y="102"/>
                  </a:lnTo>
                  <a:lnTo>
                    <a:pt x="665" y="119"/>
                  </a:lnTo>
                  <a:lnTo>
                    <a:pt x="664" y="124"/>
                  </a:lnTo>
                  <a:lnTo>
                    <a:pt x="664" y="132"/>
                  </a:lnTo>
                  <a:lnTo>
                    <a:pt x="658" y="140"/>
                  </a:lnTo>
                  <a:lnTo>
                    <a:pt x="654" y="147"/>
                  </a:lnTo>
                  <a:lnTo>
                    <a:pt x="652" y="159"/>
                  </a:lnTo>
                  <a:lnTo>
                    <a:pt x="652" y="187"/>
                  </a:lnTo>
                  <a:lnTo>
                    <a:pt x="654" y="199"/>
                  </a:lnTo>
                  <a:lnTo>
                    <a:pt x="657" y="214"/>
                  </a:lnTo>
                  <a:lnTo>
                    <a:pt x="656" y="219"/>
                  </a:lnTo>
                  <a:lnTo>
                    <a:pt x="653" y="221"/>
                  </a:lnTo>
                  <a:lnTo>
                    <a:pt x="652" y="221"/>
                  </a:lnTo>
                  <a:lnTo>
                    <a:pt x="642" y="238"/>
                  </a:lnTo>
                  <a:lnTo>
                    <a:pt x="640" y="241"/>
                  </a:lnTo>
                  <a:lnTo>
                    <a:pt x="640" y="246"/>
                  </a:lnTo>
                  <a:lnTo>
                    <a:pt x="636" y="251"/>
                  </a:lnTo>
                  <a:lnTo>
                    <a:pt x="631" y="256"/>
                  </a:lnTo>
                  <a:lnTo>
                    <a:pt x="628" y="262"/>
                  </a:lnTo>
                  <a:lnTo>
                    <a:pt x="631" y="267"/>
                  </a:lnTo>
                  <a:lnTo>
                    <a:pt x="640" y="276"/>
                  </a:lnTo>
                  <a:lnTo>
                    <a:pt x="648" y="289"/>
                  </a:lnTo>
                  <a:lnTo>
                    <a:pt x="649" y="296"/>
                  </a:lnTo>
                  <a:lnTo>
                    <a:pt x="648" y="299"/>
                  </a:lnTo>
                  <a:lnTo>
                    <a:pt x="641" y="297"/>
                  </a:lnTo>
                  <a:lnTo>
                    <a:pt x="639" y="296"/>
                  </a:lnTo>
                  <a:lnTo>
                    <a:pt x="635" y="297"/>
                  </a:lnTo>
                  <a:lnTo>
                    <a:pt x="628" y="299"/>
                  </a:lnTo>
                  <a:lnTo>
                    <a:pt x="626" y="302"/>
                  </a:lnTo>
                  <a:lnTo>
                    <a:pt x="626" y="307"/>
                  </a:lnTo>
                  <a:lnTo>
                    <a:pt x="624" y="313"/>
                  </a:lnTo>
                  <a:lnTo>
                    <a:pt x="625" y="319"/>
                  </a:lnTo>
                  <a:lnTo>
                    <a:pt x="628" y="322"/>
                  </a:lnTo>
                  <a:lnTo>
                    <a:pt x="631" y="325"/>
                  </a:lnTo>
                  <a:lnTo>
                    <a:pt x="637" y="331"/>
                  </a:lnTo>
                  <a:lnTo>
                    <a:pt x="648" y="346"/>
                  </a:lnTo>
                  <a:lnTo>
                    <a:pt x="653" y="350"/>
                  </a:lnTo>
                  <a:lnTo>
                    <a:pt x="657" y="357"/>
                  </a:lnTo>
                  <a:lnTo>
                    <a:pt x="661" y="361"/>
                  </a:lnTo>
                  <a:lnTo>
                    <a:pt x="662" y="365"/>
                  </a:lnTo>
                  <a:lnTo>
                    <a:pt x="671" y="385"/>
                  </a:lnTo>
                  <a:lnTo>
                    <a:pt x="674" y="389"/>
                  </a:lnTo>
                  <a:lnTo>
                    <a:pt x="686" y="402"/>
                  </a:lnTo>
                  <a:lnTo>
                    <a:pt x="689" y="403"/>
                  </a:lnTo>
                  <a:lnTo>
                    <a:pt x="692" y="402"/>
                  </a:lnTo>
                  <a:lnTo>
                    <a:pt x="700" y="402"/>
                  </a:lnTo>
                  <a:lnTo>
                    <a:pt x="707" y="403"/>
                  </a:lnTo>
                  <a:lnTo>
                    <a:pt x="723" y="400"/>
                  </a:lnTo>
                  <a:lnTo>
                    <a:pt x="729" y="404"/>
                  </a:lnTo>
                  <a:lnTo>
                    <a:pt x="734" y="405"/>
                  </a:lnTo>
                  <a:lnTo>
                    <a:pt x="742" y="409"/>
                  </a:lnTo>
                  <a:lnTo>
                    <a:pt x="750" y="417"/>
                  </a:lnTo>
                  <a:lnTo>
                    <a:pt x="753" y="411"/>
                  </a:lnTo>
                  <a:lnTo>
                    <a:pt x="754" y="406"/>
                  </a:lnTo>
                  <a:lnTo>
                    <a:pt x="758" y="402"/>
                  </a:lnTo>
                  <a:lnTo>
                    <a:pt x="764" y="384"/>
                  </a:lnTo>
                  <a:lnTo>
                    <a:pt x="767" y="379"/>
                  </a:lnTo>
                  <a:lnTo>
                    <a:pt x="767" y="372"/>
                  </a:lnTo>
                  <a:lnTo>
                    <a:pt x="774" y="353"/>
                  </a:lnTo>
                  <a:lnTo>
                    <a:pt x="780" y="349"/>
                  </a:lnTo>
                  <a:lnTo>
                    <a:pt x="786" y="354"/>
                  </a:lnTo>
                  <a:lnTo>
                    <a:pt x="792" y="371"/>
                  </a:lnTo>
                  <a:lnTo>
                    <a:pt x="799" y="386"/>
                  </a:lnTo>
                  <a:lnTo>
                    <a:pt x="805" y="396"/>
                  </a:lnTo>
                  <a:lnTo>
                    <a:pt x="810" y="416"/>
                  </a:lnTo>
                  <a:lnTo>
                    <a:pt x="812" y="469"/>
                  </a:lnTo>
                  <a:lnTo>
                    <a:pt x="811" y="479"/>
                  </a:lnTo>
                  <a:lnTo>
                    <a:pt x="806" y="483"/>
                  </a:lnTo>
                  <a:lnTo>
                    <a:pt x="796" y="481"/>
                  </a:lnTo>
                  <a:lnTo>
                    <a:pt x="782" y="483"/>
                  </a:lnTo>
                  <a:lnTo>
                    <a:pt x="771" y="483"/>
                  </a:lnTo>
                  <a:lnTo>
                    <a:pt x="759" y="485"/>
                  </a:lnTo>
                  <a:lnTo>
                    <a:pt x="751" y="491"/>
                  </a:lnTo>
                  <a:lnTo>
                    <a:pt x="746" y="486"/>
                  </a:lnTo>
                  <a:lnTo>
                    <a:pt x="739" y="483"/>
                  </a:lnTo>
                  <a:lnTo>
                    <a:pt x="715" y="483"/>
                  </a:lnTo>
                  <a:lnTo>
                    <a:pt x="692" y="478"/>
                  </a:lnTo>
                  <a:lnTo>
                    <a:pt x="673" y="476"/>
                  </a:lnTo>
                  <a:lnTo>
                    <a:pt x="666" y="475"/>
                  </a:lnTo>
                  <a:lnTo>
                    <a:pt x="656" y="474"/>
                  </a:lnTo>
                  <a:lnTo>
                    <a:pt x="638" y="478"/>
                  </a:lnTo>
                  <a:lnTo>
                    <a:pt x="635" y="483"/>
                  </a:lnTo>
                  <a:lnTo>
                    <a:pt x="634" y="490"/>
                  </a:lnTo>
                  <a:lnTo>
                    <a:pt x="634" y="497"/>
                  </a:lnTo>
                  <a:lnTo>
                    <a:pt x="630" y="499"/>
                  </a:lnTo>
                  <a:lnTo>
                    <a:pt x="619" y="505"/>
                  </a:lnTo>
                  <a:lnTo>
                    <a:pt x="614" y="510"/>
                  </a:lnTo>
                  <a:lnTo>
                    <a:pt x="612" y="514"/>
                  </a:lnTo>
                  <a:lnTo>
                    <a:pt x="602" y="528"/>
                  </a:lnTo>
                  <a:lnTo>
                    <a:pt x="598" y="533"/>
                  </a:lnTo>
                  <a:lnTo>
                    <a:pt x="595" y="539"/>
                  </a:lnTo>
                  <a:lnTo>
                    <a:pt x="590" y="538"/>
                  </a:lnTo>
                  <a:lnTo>
                    <a:pt x="569" y="549"/>
                  </a:lnTo>
                  <a:lnTo>
                    <a:pt x="564" y="557"/>
                  </a:lnTo>
                  <a:lnTo>
                    <a:pt x="560" y="574"/>
                  </a:lnTo>
                  <a:lnTo>
                    <a:pt x="557" y="581"/>
                  </a:lnTo>
                  <a:lnTo>
                    <a:pt x="560" y="596"/>
                  </a:lnTo>
                  <a:lnTo>
                    <a:pt x="558" y="613"/>
                  </a:lnTo>
                  <a:lnTo>
                    <a:pt x="560" y="618"/>
                  </a:lnTo>
                  <a:lnTo>
                    <a:pt x="564" y="623"/>
                  </a:lnTo>
                  <a:lnTo>
                    <a:pt x="566" y="625"/>
                  </a:lnTo>
                  <a:lnTo>
                    <a:pt x="563" y="628"/>
                  </a:lnTo>
                  <a:lnTo>
                    <a:pt x="543" y="629"/>
                  </a:lnTo>
                  <a:lnTo>
                    <a:pt x="540" y="633"/>
                  </a:lnTo>
                  <a:lnTo>
                    <a:pt x="539" y="639"/>
                  </a:lnTo>
                  <a:lnTo>
                    <a:pt x="526" y="651"/>
                  </a:lnTo>
                  <a:lnTo>
                    <a:pt x="520" y="657"/>
                  </a:lnTo>
                  <a:lnTo>
                    <a:pt x="516" y="665"/>
                  </a:lnTo>
                  <a:lnTo>
                    <a:pt x="513" y="683"/>
                  </a:lnTo>
                  <a:lnTo>
                    <a:pt x="512" y="705"/>
                  </a:lnTo>
                  <a:lnTo>
                    <a:pt x="510" y="712"/>
                  </a:lnTo>
                  <a:lnTo>
                    <a:pt x="510" y="713"/>
                  </a:lnTo>
                  <a:lnTo>
                    <a:pt x="504" y="724"/>
                  </a:lnTo>
                  <a:lnTo>
                    <a:pt x="503" y="751"/>
                  </a:lnTo>
                  <a:lnTo>
                    <a:pt x="502" y="757"/>
                  </a:lnTo>
                  <a:lnTo>
                    <a:pt x="501" y="821"/>
                  </a:lnTo>
                  <a:lnTo>
                    <a:pt x="507" y="837"/>
                  </a:lnTo>
                  <a:lnTo>
                    <a:pt x="503" y="842"/>
                  </a:lnTo>
                  <a:lnTo>
                    <a:pt x="500" y="850"/>
                  </a:lnTo>
                  <a:lnTo>
                    <a:pt x="480" y="890"/>
                  </a:lnTo>
                  <a:lnTo>
                    <a:pt x="478" y="899"/>
                  </a:lnTo>
                  <a:lnTo>
                    <a:pt x="474" y="884"/>
                  </a:lnTo>
                  <a:lnTo>
                    <a:pt x="461" y="883"/>
                  </a:lnTo>
                  <a:lnTo>
                    <a:pt x="447" y="878"/>
                  </a:lnTo>
                  <a:lnTo>
                    <a:pt x="432" y="866"/>
                  </a:lnTo>
                  <a:lnTo>
                    <a:pt x="426" y="855"/>
                  </a:lnTo>
                  <a:lnTo>
                    <a:pt x="424" y="843"/>
                  </a:lnTo>
                  <a:lnTo>
                    <a:pt x="422" y="832"/>
                  </a:lnTo>
                  <a:lnTo>
                    <a:pt x="416" y="823"/>
                  </a:lnTo>
                  <a:lnTo>
                    <a:pt x="411" y="819"/>
                  </a:lnTo>
                  <a:lnTo>
                    <a:pt x="404" y="817"/>
                  </a:lnTo>
                  <a:lnTo>
                    <a:pt x="386" y="822"/>
                  </a:lnTo>
                  <a:lnTo>
                    <a:pt x="380" y="825"/>
                  </a:lnTo>
                  <a:lnTo>
                    <a:pt x="377" y="829"/>
                  </a:lnTo>
                  <a:lnTo>
                    <a:pt x="370" y="830"/>
                  </a:lnTo>
                  <a:lnTo>
                    <a:pt x="357" y="830"/>
                  </a:lnTo>
                  <a:lnTo>
                    <a:pt x="352" y="828"/>
                  </a:lnTo>
                  <a:lnTo>
                    <a:pt x="351" y="822"/>
                  </a:lnTo>
                  <a:lnTo>
                    <a:pt x="351" y="819"/>
                  </a:lnTo>
                  <a:lnTo>
                    <a:pt x="356" y="815"/>
                  </a:lnTo>
                  <a:lnTo>
                    <a:pt x="364" y="809"/>
                  </a:lnTo>
                  <a:lnTo>
                    <a:pt x="377" y="795"/>
                  </a:lnTo>
                  <a:lnTo>
                    <a:pt x="374" y="787"/>
                  </a:lnTo>
                  <a:lnTo>
                    <a:pt x="372" y="782"/>
                  </a:lnTo>
                  <a:lnTo>
                    <a:pt x="371" y="775"/>
                  </a:lnTo>
                  <a:lnTo>
                    <a:pt x="372" y="768"/>
                  </a:lnTo>
                  <a:lnTo>
                    <a:pt x="371" y="758"/>
                  </a:lnTo>
                  <a:lnTo>
                    <a:pt x="363" y="737"/>
                  </a:lnTo>
                  <a:lnTo>
                    <a:pt x="314" y="722"/>
                  </a:lnTo>
                  <a:lnTo>
                    <a:pt x="302" y="725"/>
                  </a:lnTo>
                  <a:lnTo>
                    <a:pt x="289" y="724"/>
                  </a:lnTo>
                  <a:lnTo>
                    <a:pt x="287" y="714"/>
                  </a:lnTo>
                  <a:lnTo>
                    <a:pt x="283" y="707"/>
                  </a:lnTo>
                  <a:lnTo>
                    <a:pt x="270" y="707"/>
                  </a:lnTo>
                  <a:lnTo>
                    <a:pt x="260" y="703"/>
                  </a:lnTo>
                  <a:lnTo>
                    <a:pt x="251" y="692"/>
                  </a:lnTo>
                  <a:lnTo>
                    <a:pt x="248" y="683"/>
                  </a:lnTo>
                  <a:lnTo>
                    <a:pt x="234" y="660"/>
                  </a:lnTo>
                  <a:lnTo>
                    <a:pt x="229" y="655"/>
                  </a:lnTo>
                  <a:lnTo>
                    <a:pt x="226" y="650"/>
                  </a:lnTo>
                  <a:lnTo>
                    <a:pt x="220" y="637"/>
                  </a:lnTo>
                  <a:lnTo>
                    <a:pt x="221" y="631"/>
                  </a:lnTo>
                  <a:lnTo>
                    <a:pt x="220" y="629"/>
                  </a:lnTo>
                  <a:lnTo>
                    <a:pt x="218" y="617"/>
                  </a:lnTo>
                  <a:lnTo>
                    <a:pt x="212" y="609"/>
                  </a:lnTo>
                  <a:lnTo>
                    <a:pt x="209" y="603"/>
                  </a:lnTo>
                  <a:lnTo>
                    <a:pt x="208" y="601"/>
                  </a:lnTo>
                  <a:lnTo>
                    <a:pt x="207" y="600"/>
                  </a:lnTo>
                  <a:lnTo>
                    <a:pt x="205" y="596"/>
                  </a:lnTo>
                  <a:lnTo>
                    <a:pt x="200" y="574"/>
                  </a:lnTo>
                  <a:lnTo>
                    <a:pt x="198" y="570"/>
                  </a:lnTo>
                  <a:lnTo>
                    <a:pt x="198" y="565"/>
                  </a:lnTo>
                  <a:lnTo>
                    <a:pt x="200" y="558"/>
                  </a:lnTo>
                  <a:lnTo>
                    <a:pt x="199" y="552"/>
                  </a:lnTo>
                  <a:lnTo>
                    <a:pt x="196" y="544"/>
                  </a:lnTo>
                  <a:lnTo>
                    <a:pt x="196" y="535"/>
                  </a:lnTo>
                  <a:lnTo>
                    <a:pt x="194" y="529"/>
                  </a:lnTo>
                  <a:lnTo>
                    <a:pt x="185" y="510"/>
                  </a:lnTo>
                  <a:lnTo>
                    <a:pt x="181" y="500"/>
                  </a:lnTo>
                  <a:lnTo>
                    <a:pt x="176" y="495"/>
                  </a:lnTo>
                  <a:lnTo>
                    <a:pt x="163" y="477"/>
                  </a:lnTo>
                  <a:lnTo>
                    <a:pt x="160" y="475"/>
                  </a:lnTo>
                  <a:lnTo>
                    <a:pt x="155" y="473"/>
                  </a:lnTo>
                  <a:lnTo>
                    <a:pt x="153" y="469"/>
                  </a:lnTo>
                  <a:lnTo>
                    <a:pt x="148" y="467"/>
                  </a:lnTo>
                  <a:lnTo>
                    <a:pt x="129" y="475"/>
                  </a:lnTo>
                  <a:lnTo>
                    <a:pt x="123" y="475"/>
                  </a:lnTo>
                  <a:lnTo>
                    <a:pt x="114" y="480"/>
                  </a:lnTo>
                  <a:lnTo>
                    <a:pt x="104" y="481"/>
                  </a:lnTo>
                  <a:lnTo>
                    <a:pt x="96" y="477"/>
                  </a:lnTo>
                  <a:lnTo>
                    <a:pt x="87" y="461"/>
                  </a:lnTo>
                  <a:lnTo>
                    <a:pt x="82" y="449"/>
                  </a:lnTo>
                  <a:lnTo>
                    <a:pt x="79" y="439"/>
                  </a:lnTo>
                  <a:lnTo>
                    <a:pt x="72" y="424"/>
                  </a:lnTo>
                  <a:lnTo>
                    <a:pt x="63" y="412"/>
                  </a:lnTo>
                  <a:lnTo>
                    <a:pt x="58" y="400"/>
                  </a:lnTo>
                  <a:lnTo>
                    <a:pt x="48" y="394"/>
                  </a:lnTo>
                  <a:lnTo>
                    <a:pt x="42" y="379"/>
                  </a:lnTo>
                  <a:lnTo>
                    <a:pt x="35" y="377"/>
                  </a:lnTo>
                  <a:lnTo>
                    <a:pt x="31" y="377"/>
                  </a:lnTo>
                  <a:lnTo>
                    <a:pt x="25" y="374"/>
                  </a:lnTo>
                  <a:lnTo>
                    <a:pt x="19" y="367"/>
                  </a:lnTo>
                  <a:lnTo>
                    <a:pt x="14" y="349"/>
                  </a:lnTo>
                  <a:lnTo>
                    <a:pt x="6" y="332"/>
                  </a:lnTo>
                  <a:lnTo>
                    <a:pt x="3" y="320"/>
                  </a:lnTo>
                  <a:lnTo>
                    <a:pt x="0" y="302"/>
                  </a:lnTo>
                  <a:lnTo>
                    <a:pt x="0" y="290"/>
                  </a:lnTo>
                  <a:lnTo>
                    <a:pt x="1" y="273"/>
                  </a:lnTo>
                  <a:lnTo>
                    <a:pt x="4" y="259"/>
                  </a:lnTo>
                  <a:lnTo>
                    <a:pt x="6" y="239"/>
                  </a:lnTo>
                  <a:lnTo>
                    <a:pt x="5" y="224"/>
                  </a:lnTo>
                  <a:lnTo>
                    <a:pt x="7" y="217"/>
                  </a:lnTo>
                  <a:lnTo>
                    <a:pt x="36" y="217"/>
                  </a:lnTo>
                  <a:lnTo>
                    <a:pt x="48" y="217"/>
                  </a:lnTo>
                  <a:lnTo>
                    <a:pt x="55" y="219"/>
                  </a:lnTo>
                  <a:lnTo>
                    <a:pt x="64" y="219"/>
                  </a:lnTo>
                  <a:lnTo>
                    <a:pt x="90" y="208"/>
                  </a:lnTo>
                  <a:lnTo>
                    <a:pt x="95" y="206"/>
                  </a:lnTo>
                  <a:lnTo>
                    <a:pt x="101" y="199"/>
                  </a:lnTo>
                  <a:lnTo>
                    <a:pt x="101" y="178"/>
                  </a:lnTo>
                  <a:lnTo>
                    <a:pt x="104" y="152"/>
                  </a:lnTo>
                  <a:lnTo>
                    <a:pt x="107" y="144"/>
                  </a:lnTo>
                  <a:lnTo>
                    <a:pt x="119" y="133"/>
                  </a:lnTo>
                  <a:lnTo>
                    <a:pt x="123" y="126"/>
                  </a:lnTo>
                  <a:lnTo>
                    <a:pt x="124" y="119"/>
                  </a:lnTo>
                  <a:lnTo>
                    <a:pt x="121" y="115"/>
                  </a:lnTo>
                  <a:lnTo>
                    <a:pt x="119" y="108"/>
                  </a:lnTo>
                  <a:lnTo>
                    <a:pt x="118" y="100"/>
                  </a:lnTo>
                  <a:lnTo>
                    <a:pt x="116" y="89"/>
                  </a:lnTo>
                  <a:lnTo>
                    <a:pt x="118" y="86"/>
                  </a:lnTo>
                  <a:lnTo>
                    <a:pt x="126" y="83"/>
                  </a:lnTo>
                  <a:lnTo>
                    <a:pt x="136" y="83"/>
                  </a:lnTo>
                  <a:lnTo>
                    <a:pt x="142" y="83"/>
                  </a:lnTo>
                  <a:lnTo>
                    <a:pt x="150" y="80"/>
                  </a:lnTo>
                  <a:lnTo>
                    <a:pt x="157" y="77"/>
                  </a:lnTo>
                  <a:lnTo>
                    <a:pt x="159" y="70"/>
                  </a:lnTo>
                  <a:lnTo>
                    <a:pt x="160" y="65"/>
                  </a:lnTo>
                  <a:lnTo>
                    <a:pt x="158" y="57"/>
                  </a:lnTo>
                  <a:lnTo>
                    <a:pt x="157" y="39"/>
                  </a:lnTo>
                  <a:lnTo>
                    <a:pt x="160" y="34"/>
                  </a:lnTo>
                  <a:lnTo>
                    <a:pt x="167" y="27"/>
                  </a:lnTo>
                  <a:lnTo>
                    <a:pt x="172" y="18"/>
                  </a:lnTo>
                  <a:lnTo>
                    <a:pt x="176" y="12"/>
                  </a:lnTo>
                  <a:lnTo>
                    <a:pt x="179" y="13"/>
                  </a:lnTo>
                  <a:lnTo>
                    <a:pt x="178" y="18"/>
                  </a:lnTo>
                  <a:lnTo>
                    <a:pt x="180" y="21"/>
                  </a:lnTo>
                  <a:lnTo>
                    <a:pt x="183" y="21"/>
                  </a:lnTo>
                  <a:lnTo>
                    <a:pt x="187" y="19"/>
                  </a:lnTo>
                  <a:lnTo>
                    <a:pt x="189" y="15"/>
                  </a:lnTo>
                  <a:lnTo>
                    <a:pt x="190" y="8"/>
                  </a:lnTo>
                  <a:lnTo>
                    <a:pt x="193" y="4"/>
                  </a:lnTo>
                  <a:lnTo>
                    <a:pt x="198" y="0"/>
                  </a:lnTo>
                  <a:lnTo>
                    <a:pt x="204" y="1"/>
                  </a:lnTo>
                  <a:lnTo>
                    <a:pt x="210" y="4"/>
                  </a:lnTo>
                  <a:lnTo>
                    <a:pt x="215" y="11"/>
                  </a:lnTo>
                  <a:lnTo>
                    <a:pt x="218" y="17"/>
                  </a:lnTo>
                  <a:lnTo>
                    <a:pt x="224" y="23"/>
                  </a:lnTo>
                  <a:lnTo>
                    <a:pt x="230" y="27"/>
                  </a:lnTo>
                  <a:lnTo>
                    <a:pt x="246" y="32"/>
                  </a:lnTo>
                  <a:lnTo>
                    <a:pt x="249" y="34"/>
                  </a:lnTo>
                  <a:lnTo>
                    <a:pt x="252" y="34"/>
                  </a:lnTo>
                  <a:lnTo>
                    <a:pt x="260" y="35"/>
                  </a:lnTo>
                  <a:lnTo>
                    <a:pt x="268" y="41"/>
                  </a:lnTo>
                  <a:lnTo>
                    <a:pt x="272" y="47"/>
                  </a:lnTo>
                  <a:lnTo>
                    <a:pt x="284" y="61"/>
                  </a:lnTo>
                  <a:lnTo>
                    <a:pt x="290" y="65"/>
                  </a:lnTo>
                  <a:lnTo>
                    <a:pt x="298" y="71"/>
                  </a:lnTo>
                  <a:lnTo>
                    <a:pt x="304" y="73"/>
                  </a:lnTo>
                  <a:lnTo>
                    <a:pt x="319" y="78"/>
                  </a:lnTo>
                  <a:lnTo>
                    <a:pt x="323" y="75"/>
                  </a:lnTo>
                  <a:lnTo>
                    <a:pt x="326" y="71"/>
                  </a:lnTo>
                  <a:lnTo>
                    <a:pt x="330" y="67"/>
                  </a:lnTo>
                  <a:lnTo>
                    <a:pt x="334" y="64"/>
                  </a:lnTo>
                  <a:lnTo>
                    <a:pt x="344" y="63"/>
                  </a:lnTo>
                  <a:lnTo>
                    <a:pt x="352" y="66"/>
                  </a:lnTo>
                  <a:lnTo>
                    <a:pt x="357" y="72"/>
                  </a:lnTo>
                  <a:lnTo>
                    <a:pt x="364" y="75"/>
                  </a:lnTo>
                  <a:lnTo>
                    <a:pt x="371" y="73"/>
                  </a:lnTo>
                  <a:lnTo>
                    <a:pt x="380" y="69"/>
                  </a:lnTo>
                  <a:lnTo>
                    <a:pt x="386" y="65"/>
                  </a:lnTo>
                  <a:lnTo>
                    <a:pt x="394" y="63"/>
                  </a:lnTo>
                  <a:lnTo>
                    <a:pt x="412" y="69"/>
                  </a:lnTo>
                  <a:lnTo>
                    <a:pt x="422" y="75"/>
                  </a:lnTo>
                  <a:lnTo>
                    <a:pt x="432" y="93"/>
                  </a:lnTo>
                  <a:lnTo>
                    <a:pt x="438" y="94"/>
                  </a:lnTo>
                  <a:lnTo>
                    <a:pt x="447" y="93"/>
                  </a:lnTo>
                  <a:lnTo>
                    <a:pt x="458" y="83"/>
                  </a:lnTo>
                  <a:lnTo>
                    <a:pt x="488" y="37"/>
                  </a:lnTo>
                  <a:lnTo>
                    <a:pt x="494" y="30"/>
                  </a:lnTo>
                  <a:lnTo>
                    <a:pt x="504" y="23"/>
                  </a:lnTo>
                  <a:lnTo>
                    <a:pt x="516" y="24"/>
                  </a:lnTo>
                  <a:lnTo>
                    <a:pt x="532" y="19"/>
                  </a:lnTo>
                  <a:lnTo>
                    <a:pt x="543" y="22"/>
                  </a:lnTo>
                  <a:lnTo>
                    <a:pt x="555" y="27"/>
                  </a:lnTo>
                  <a:lnTo>
                    <a:pt x="596" y="3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0" name="Freeform 71"/>
            <p:cNvSpPr>
              <a:spLocks/>
            </p:cNvSpPr>
            <p:nvPr/>
          </p:nvSpPr>
          <p:spPr bwMode="auto">
            <a:xfrm>
              <a:off x="4535236" y="4769655"/>
              <a:ext cx="584115" cy="725289"/>
            </a:xfrm>
            <a:custGeom>
              <a:avLst/>
              <a:gdLst/>
              <a:ahLst/>
              <a:cxnLst>
                <a:cxn ang="0">
                  <a:pos x="680" y="426"/>
                </a:cxn>
                <a:cxn ang="0">
                  <a:pos x="623" y="444"/>
                </a:cxn>
                <a:cxn ang="0">
                  <a:pos x="584" y="484"/>
                </a:cxn>
                <a:cxn ang="0">
                  <a:pos x="552" y="503"/>
                </a:cxn>
                <a:cxn ang="0">
                  <a:pos x="538" y="546"/>
                </a:cxn>
                <a:cxn ang="0">
                  <a:pos x="557" y="532"/>
                </a:cxn>
                <a:cxn ang="0">
                  <a:pos x="571" y="534"/>
                </a:cxn>
                <a:cxn ang="0">
                  <a:pos x="590" y="598"/>
                </a:cxn>
                <a:cxn ang="0">
                  <a:pos x="567" y="629"/>
                </a:cxn>
                <a:cxn ang="0">
                  <a:pos x="498" y="658"/>
                </a:cxn>
                <a:cxn ang="0">
                  <a:pos x="490" y="696"/>
                </a:cxn>
                <a:cxn ang="0">
                  <a:pos x="528" y="747"/>
                </a:cxn>
                <a:cxn ang="0">
                  <a:pos x="551" y="813"/>
                </a:cxn>
                <a:cxn ang="0">
                  <a:pos x="584" y="835"/>
                </a:cxn>
                <a:cxn ang="0">
                  <a:pos x="577" y="851"/>
                </a:cxn>
                <a:cxn ang="0">
                  <a:pos x="636" y="877"/>
                </a:cxn>
                <a:cxn ang="0">
                  <a:pos x="650" y="890"/>
                </a:cxn>
                <a:cxn ang="0">
                  <a:pos x="620" y="902"/>
                </a:cxn>
                <a:cxn ang="0">
                  <a:pos x="579" y="892"/>
                </a:cxn>
                <a:cxn ang="0">
                  <a:pos x="554" y="964"/>
                </a:cxn>
                <a:cxn ang="0">
                  <a:pos x="541" y="1004"/>
                </a:cxn>
                <a:cxn ang="0">
                  <a:pos x="524" y="1023"/>
                </a:cxn>
                <a:cxn ang="0">
                  <a:pos x="474" y="986"/>
                </a:cxn>
                <a:cxn ang="0">
                  <a:pos x="446" y="976"/>
                </a:cxn>
                <a:cxn ang="0">
                  <a:pos x="415" y="979"/>
                </a:cxn>
                <a:cxn ang="0">
                  <a:pos x="411" y="955"/>
                </a:cxn>
                <a:cxn ang="0">
                  <a:pos x="390" y="942"/>
                </a:cxn>
                <a:cxn ang="0">
                  <a:pos x="359" y="930"/>
                </a:cxn>
                <a:cxn ang="0">
                  <a:pos x="292" y="908"/>
                </a:cxn>
                <a:cxn ang="0">
                  <a:pos x="228" y="920"/>
                </a:cxn>
                <a:cxn ang="0">
                  <a:pos x="206" y="973"/>
                </a:cxn>
                <a:cxn ang="0">
                  <a:pos x="182" y="976"/>
                </a:cxn>
                <a:cxn ang="0">
                  <a:pos x="140" y="973"/>
                </a:cxn>
                <a:cxn ang="0">
                  <a:pos x="110" y="936"/>
                </a:cxn>
                <a:cxn ang="0">
                  <a:pos x="85" y="902"/>
                </a:cxn>
                <a:cxn ang="0">
                  <a:pos x="74" y="878"/>
                </a:cxn>
                <a:cxn ang="0">
                  <a:pos x="89" y="868"/>
                </a:cxn>
                <a:cxn ang="0">
                  <a:pos x="79" y="838"/>
                </a:cxn>
                <a:cxn ang="0">
                  <a:pos x="88" y="812"/>
                </a:cxn>
                <a:cxn ang="0">
                  <a:pos x="105" y="785"/>
                </a:cxn>
                <a:cxn ang="0">
                  <a:pos x="106" y="711"/>
                </a:cxn>
                <a:cxn ang="0">
                  <a:pos x="90" y="652"/>
                </a:cxn>
                <a:cxn ang="0">
                  <a:pos x="86" y="256"/>
                </a:cxn>
                <a:cxn ang="0">
                  <a:pos x="136" y="176"/>
                </a:cxn>
                <a:cxn ang="0">
                  <a:pos x="196" y="100"/>
                </a:cxn>
                <a:cxn ang="0">
                  <a:pos x="302" y="10"/>
                </a:cxn>
                <a:cxn ang="0">
                  <a:pos x="435" y="15"/>
                </a:cxn>
                <a:cxn ang="0">
                  <a:pos x="492" y="70"/>
                </a:cxn>
                <a:cxn ang="0">
                  <a:pos x="581" y="153"/>
                </a:cxn>
                <a:cxn ang="0">
                  <a:pos x="608" y="237"/>
                </a:cxn>
                <a:cxn ang="0">
                  <a:pos x="656" y="316"/>
                </a:cxn>
              </a:cxnLst>
              <a:rect l="0" t="0" r="r" b="b"/>
              <a:pathLst>
                <a:path w="713" h="1031">
                  <a:moveTo>
                    <a:pt x="712" y="400"/>
                  </a:moveTo>
                  <a:lnTo>
                    <a:pt x="690" y="427"/>
                  </a:lnTo>
                  <a:lnTo>
                    <a:pt x="688" y="431"/>
                  </a:lnTo>
                  <a:lnTo>
                    <a:pt x="685" y="429"/>
                  </a:lnTo>
                  <a:lnTo>
                    <a:pt x="680" y="426"/>
                  </a:lnTo>
                  <a:lnTo>
                    <a:pt x="656" y="406"/>
                  </a:lnTo>
                  <a:lnTo>
                    <a:pt x="648" y="408"/>
                  </a:lnTo>
                  <a:lnTo>
                    <a:pt x="630" y="416"/>
                  </a:lnTo>
                  <a:lnTo>
                    <a:pt x="626" y="430"/>
                  </a:lnTo>
                  <a:lnTo>
                    <a:pt x="623" y="444"/>
                  </a:lnTo>
                  <a:lnTo>
                    <a:pt x="620" y="453"/>
                  </a:lnTo>
                  <a:lnTo>
                    <a:pt x="619" y="464"/>
                  </a:lnTo>
                  <a:lnTo>
                    <a:pt x="617" y="476"/>
                  </a:lnTo>
                  <a:lnTo>
                    <a:pt x="600" y="480"/>
                  </a:lnTo>
                  <a:lnTo>
                    <a:pt x="584" y="484"/>
                  </a:lnTo>
                  <a:lnTo>
                    <a:pt x="562" y="486"/>
                  </a:lnTo>
                  <a:lnTo>
                    <a:pt x="558" y="490"/>
                  </a:lnTo>
                  <a:lnTo>
                    <a:pt x="557" y="496"/>
                  </a:lnTo>
                  <a:lnTo>
                    <a:pt x="554" y="500"/>
                  </a:lnTo>
                  <a:lnTo>
                    <a:pt x="552" y="503"/>
                  </a:lnTo>
                  <a:lnTo>
                    <a:pt x="542" y="510"/>
                  </a:lnTo>
                  <a:lnTo>
                    <a:pt x="537" y="512"/>
                  </a:lnTo>
                  <a:lnTo>
                    <a:pt x="536" y="519"/>
                  </a:lnTo>
                  <a:lnTo>
                    <a:pt x="536" y="537"/>
                  </a:lnTo>
                  <a:lnTo>
                    <a:pt x="538" y="546"/>
                  </a:lnTo>
                  <a:lnTo>
                    <a:pt x="546" y="542"/>
                  </a:lnTo>
                  <a:lnTo>
                    <a:pt x="552" y="546"/>
                  </a:lnTo>
                  <a:lnTo>
                    <a:pt x="558" y="542"/>
                  </a:lnTo>
                  <a:lnTo>
                    <a:pt x="557" y="540"/>
                  </a:lnTo>
                  <a:lnTo>
                    <a:pt x="557" y="532"/>
                  </a:lnTo>
                  <a:lnTo>
                    <a:pt x="558" y="531"/>
                  </a:lnTo>
                  <a:lnTo>
                    <a:pt x="561" y="533"/>
                  </a:lnTo>
                  <a:lnTo>
                    <a:pt x="564" y="531"/>
                  </a:lnTo>
                  <a:lnTo>
                    <a:pt x="566" y="533"/>
                  </a:lnTo>
                  <a:lnTo>
                    <a:pt x="571" y="534"/>
                  </a:lnTo>
                  <a:lnTo>
                    <a:pt x="574" y="537"/>
                  </a:lnTo>
                  <a:lnTo>
                    <a:pt x="582" y="536"/>
                  </a:lnTo>
                  <a:lnTo>
                    <a:pt x="588" y="542"/>
                  </a:lnTo>
                  <a:lnTo>
                    <a:pt x="590" y="554"/>
                  </a:lnTo>
                  <a:lnTo>
                    <a:pt x="590" y="598"/>
                  </a:lnTo>
                  <a:lnTo>
                    <a:pt x="587" y="599"/>
                  </a:lnTo>
                  <a:lnTo>
                    <a:pt x="583" y="604"/>
                  </a:lnTo>
                  <a:lnTo>
                    <a:pt x="580" y="612"/>
                  </a:lnTo>
                  <a:lnTo>
                    <a:pt x="574" y="625"/>
                  </a:lnTo>
                  <a:lnTo>
                    <a:pt x="567" y="629"/>
                  </a:lnTo>
                  <a:lnTo>
                    <a:pt x="553" y="618"/>
                  </a:lnTo>
                  <a:lnTo>
                    <a:pt x="544" y="617"/>
                  </a:lnTo>
                  <a:lnTo>
                    <a:pt x="542" y="621"/>
                  </a:lnTo>
                  <a:lnTo>
                    <a:pt x="538" y="626"/>
                  </a:lnTo>
                  <a:lnTo>
                    <a:pt x="498" y="658"/>
                  </a:lnTo>
                  <a:lnTo>
                    <a:pt x="492" y="665"/>
                  </a:lnTo>
                  <a:lnTo>
                    <a:pt x="477" y="675"/>
                  </a:lnTo>
                  <a:lnTo>
                    <a:pt x="478" y="681"/>
                  </a:lnTo>
                  <a:lnTo>
                    <a:pt x="488" y="694"/>
                  </a:lnTo>
                  <a:lnTo>
                    <a:pt x="490" y="696"/>
                  </a:lnTo>
                  <a:lnTo>
                    <a:pt x="496" y="706"/>
                  </a:lnTo>
                  <a:lnTo>
                    <a:pt x="499" y="716"/>
                  </a:lnTo>
                  <a:lnTo>
                    <a:pt x="520" y="722"/>
                  </a:lnTo>
                  <a:lnTo>
                    <a:pt x="524" y="732"/>
                  </a:lnTo>
                  <a:lnTo>
                    <a:pt x="528" y="747"/>
                  </a:lnTo>
                  <a:lnTo>
                    <a:pt x="526" y="756"/>
                  </a:lnTo>
                  <a:lnTo>
                    <a:pt x="540" y="761"/>
                  </a:lnTo>
                  <a:lnTo>
                    <a:pt x="530" y="788"/>
                  </a:lnTo>
                  <a:lnTo>
                    <a:pt x="540" y="798"/>
                  </a:lnTo>
                  <a:lnTo>
                    <a:pt x="551" y="813"/>
                  </a:lnTo>
                  <a:lnTo>
                    <a:pt x="557" y="819"/>
                  </a:lnTo>
                  <a:lnTo>
                    <a:pt x="558" y="820"/>
                  </a:lnTo>
                  <a:lnTo>
                    <a:pt x="574" y="833"/>
                  </a:lnTo>
                  <a:lnTo>
                    <a:pt x="577" y="832"/>
                  </a:lnTo>
                  <a:lnTo>
                    <a:pt x="584" y="835"/>
                  </a:lnTo>
                  <a:lnTo>
                    <a:pt x="590" y="844"/>
                  </a:lnTo>
                  <a:lnTo>
                    <a:pt x="588" y="847"/>
                  </a:lnTo>
                  <a:lnTo>
                    <a:pt x="584" y="845"/>
                  </a:lnTo>
                  <a:lnTo>
                    <a:pt x="580" y="845"/>
                  </a:lnTo>
                  <a:lnTo>
                    <a:pt x="577" y="851"/>
                  </a:lnTo>
                  <a:lnTo>
                    <a:pt x="583" y="854"/>
                  </a:lnTo>
                  <a:lnTo>
                    <a:pt x="584" y="854"/>
                  </a:lnTo>
                  <a:lnTo>
                    <a:pt x="610" y="864"/>
                  </a:lnTo>
                  <a:lnTo>
                    <a:pt x="607" y="873"/>
                  </a:lnTo>
                  <a:lnTo>
                    <a:pt x="636" y="877"/>
                  </a:lnTo>
                  <a:lnTo>
                    <a:pt x="642" y="876"/>
                  </a:lnTo>
                  <a:lnTo>
                    <a:pt x="646" y="878"/>
                  </a:lnTo>
                  <a:lnTo>
                    <a:pt x="652" y="882"/>
                  </a:lnTo>
                  <a:lnTo>
                    <a:pt x="652" y="889"/>
                  </a:lnTo>
                  <a:lnTo>
                    <a:pt x="650" y="890"/>
                  </a:lnTo>
                  <a:lnTo>
                    <a:pt x="646" y="897"/>
                  </a:lnTo>
                  <a:lnTo>
                    <a:pt x="628" y="900"/>
                  </a:lnTo>
                  <a:lnTo>
                    <a:pt x="623" y="899"/>
                  </a:lnTo>
                  <a:lnTo>
                    <a:pt x="620" y="899"/>
                  </a:lnTo>
                  <a:lnTo>
                    <a:pt x="620" y="902"/>
                  </a:lnTo>
                  <a:lnTo>
                    <a:pt x="602" y="899"/>
                  </a:lnTo>
                  <a:lnTo>
                    <a:pt x="596" y="899"/>
                  </a:lnTo>
                  <a:lnTo>
                    <a:pt x="592" y="898"/>
                  </a:lnTo>
                  <a:lnTo>
                    <a:pt x="587" y="895"/>
                  </a:lnTo>
                  <a:lnTo>
                    <a:pt x="579" y="892"/>
                  </a:lnTo>
                  <a:lnTo>
                    <a:pt x="545" y="914"/>
                  </a:lnTo>
                  <a:lnTo>
                    <a:pt x="542" y="928"/>
                  </a:lnTo>
                  <a:lnTo>
                    <a:pt x="543" y="945"/>
                  </a:lnTo>
                  <a:lnTo>
                    <a:pt x="556" y="950"/>
                  </a:lnTo>
                  <a:lnTo>
                    <a:pt x="554" y="964"/>
                  </a:lnTo>
                  <a:lnTo>
                    <a:pt x="545" y="972"/>
                  </a:lnTo>
                  <a:lnTo>
                    <a:pt x="545" y="977"/>
                  </a:lnTo>
                  <a:lnTo>
                    <a:pt x="542" y="987"/>
                  </a:lnTo>
                  <a:lnTo>
                    <a:pt x="542" y="996"/>
                  </a:lnTo>
                  <a:lnTo>
                    <a:pt x="541" y="1004"/>
                  </a:lnTo>
                  <a:lnTo>
                    <a:pt x="541" y="1008"/>
                  </a:lnTo>
                  <a:lnTo>
                    <a:pt x="540" y="1012"/>
                  </a:lnTo>
                  <a:lnTo>
                    <a:pt x="538" y="1014"/>
                  </a:lnTo>
                  <a:lnTo>
                    <a:pt x="537" y="1018"/>
                  </a:lnTo>
                  <a:lnTo>
                    <a:pt x="524" y="1023"/>
                  </a:lnTo>
                  <a:lnTo>
                    <a:pt x="519" y="1030"/>
                  </a:lnTo>
                  <a:lnTo>
                    <a:pt x="501" y="1020"/>
                  </a:lnTo>
                  <a:lnTo>
                    <a:pt x="493" y="1013"/>
                  </a:lnTo>
                  <a:lnTo>
                    <a:pt x="484" y="1003"/>
                  </a:lnTo>
                  <a:lnTo>
                    <a:pt x="474" y="986"/>
                  </a:lnTo>
                  <a:lnTo>
                    <a:pt x="471" y="978"/>
                  </a:lnTo>
                  <a:lnTo>
                    <a:pt x="468" y="972"/>
                  </a:lnTo>
                  <a:lnTo>
                    <a:pt x="463" y="975"/>
                  </a:lnTo>
                  <a:lnTo>
                    <a:pt x="456" y="976"/>
                  </a:lnTo>
                  <a:lnTo>
                    <a:pt x="446" y="976"/>
                  </a:lnTo>
                  <a:lnTo>
                    <a:pt x="438" y="977"/>
                  </a:lnTo>
                  <a:lnTo>
                    <a:pt x="432" y="982"/>
                  </a:lnTo>
                  <a:lnTo>
                    <a:pt x="428" y="982"/>
                  </a:lnTo>
                  <a:lnTo>
                    <a:pt x="420" y="982"/>
                  </a:lnTo>
                  <a:lnTo>
                    <a:pt x="415" y="979"/>
                  </a:lnTo>
                  <a:lnTo>
                    <a:pt x="413" y="976"/>
                  </a:lnTo>
                  <a:lnTo>
                    <a:pt x="414" y="973"/>
                  </a:lnTo>
                  <a:lnTo>
                    <a:pt x="414" y="966"/>
                  </a:lnTo>
                  <a:lnTo>
                    <a:pt x="411" y="960"/>
                  </a:lnTo>
                  <a:lnTo>
                    <a:pt x="411" y="955"/>
                  </a:lnTo>
                  <a:lnTo>
                    <a:pt x="406" y="954"/>
                  </a:lnTo>
                  <a:lnTo>
                    <a:pt x="403" y="958"/>
                  </a:lnTo>
                  <a:lnTo>
                    <a:pt x="397" y="959"/>
                  </a:lnTo>
                  <a:lnTo>
                    <a:pt x="392" y="955"/>
                  </a:lnTo>
                  <a:lnTo>
                    <a:pt x="390" y="942"/>
                  </a:lnTo>
                  <a:lnTo>
                    <a:pt x="389" y="940"/>
                  </a:lnTo>
                  <a:lnTo>
                    <a:pt x="382" y="938"/>
                  </a:lnTo>
                  <a:lnTo>
                    <a:pt x="378" y="938"/>
                  </a:lnTo>
                  <a:lnTo>
                    <a:pt x="370" y="938"/>
                  </a:lnTo>
                  <a:lnTo>
                    <a:pt x="359" y="930"/>
                  </a:lnTo>
                  <a:lnTo>
                    <a:pt x="353" y="926"/>
                  </a:lnTo>
                  <a:lnTo>
                    <a:pt x="344" y="928"/>
                  </a:lnTo>
                  <a:lnTo>
                    <a:pt x="338" y="925"/>
                  </a:lnTo>
                  <a:lnTo>
                    <a:pt x="327" y="922"/>
                  </a:lnTo>
                  <a:lnTo>
                    <a:pt x="292" y="908"/>
                  </a:lnTo>
                  <a:lnTo>
                    <a:pt x="290" y="908"/>
                  </a:lnTo>
                  <a:lnTo>
                    <a:pt x="258" y="915"/>
                  </a:lnTo>
                  <a:lnTo>
                    <a:pt x="240" y="916"/>
                  </a:lnTo>
                  <a:lnTo>
                    <a:pt x="234" y="917"/>
                  </a:lnTo>
                  <a:lnTo>
                    <a:pt x="228" y="920"/>
                  </a:lnTo>
                  <a:lnTo>
                    <a:pt x="222" y="924"/>
                  </a:lnTo>
                  <a:lnTo>
                    <a:pt x="215" y="943"/>
                  </a:lnTo>
                  <a:lnTo>
                    <a:pt x="215" y="950"/>
                  </a:lnTo>
                  <a:lnTo>
                    <a:pt x="212" y="955"/>
                  </a:lnTo>
                  <a:lnTo>
                    <a:pt x="206" y="973"/>
                  </a:lnTo>
                  <a:lnTo>
                    <a:pt x="202" y="977"/>
                  </a:lnTo>
                  <a:lnTo>
                    <a:pt x="201" y="982"/>
                  </a:lnTo>
                  <a:lnTo>
                    <a:pt x="198" y="988"/>
                  </a:lnTo>
                  <a:lnTo>
                    <a:pt x="190" y="980"/>
                  </a:lnTo>
                  <a:lnTo>
                    <a:pt x="182" y="976"/>
                  </a:lnTo>
                  <a:lnTo>
                    <a:pt x="177" y="975"/>
                  </a:lnTo>
                  <a:lnTo>
                    <a:pt x="171" y="971"/>
                  </a:lnTo>
                  <a:lnTo>
                    <a:pt x="155" y="974"/>
                  </a:lnTo>
                  <a:lnTo>
                    <a:pt x="148" y="973"/>
                  </a:lnTo>
                  <a:lnTo>
                    <a:pt x="140" y="973"/>
                  </a:lnTo>
                  <a:lnTo>
                    <a:pt x="137" y="974"/>
                  </a:lnTo>
                  <a:lnTo>
                    <a:pt x="134" y="973"/>
                  </a:lnTo>
                  <a:lnTo>
                    <a:pt x="122" y="960"/>
                  </a:lnTo>
                  <a:lnTo>
                    <a:pt x="119" y="956"/>
                  </a:lnTo>
                  <a:lnTo>
                    <a:pt x="110" y="936"/>
                  </a:lnTo>
                  <a:lnTo>
                    <a:pt x="109" y="932"/>
                  </a:lnTo>
                  <a:lnTo>
                    <a:pt x="105" y="928"/>
                  </a:lnTo>
                  <a:lnTo>
                    <a:pt x="101" y="921"/>
                  </a:lnTo>
                  <a:lnTo>
                    <a:pt x="96" y="917"/>
                  </a:lnTo>
                  <a:lnTo>
                    <a:pt x="85" y="902"/>
                  </a:lnTo>
                  <a:lnTo>
                    <a:pt x="79" y="896"/>
                  </a:lnTo>
                  <a:lnTo>
                    <a:pt x="76" y="893"/>
                  </a:lnTo>
                  <a:lnTo>
                    <a:pt x="73" y="890"/>
                  </a:lnTo>
                  <a:lnTo>
                    <a:pt x="72" y="884"/>
                  </a:lnTo>
                  <a:lnTo>
                    <a:pt x="74" y="878"/>
                  </a:lnTo>
                  <a:lnTo>
                    <a:pt x="74" y="873"/>
                  </a:lnTo>
                  <a:lnTo>
                    <a:pt x="76" y="870"/>
                  </a:lnTo>
                  <a:lnTo>
                    <a:pt x="83" y="868"/>
                  </a:lnTo>
                  <a:lnTo>
                    <a:pt x="87" y="867"/>
                  </a:lnTo>
                  <a:lnTo>
                    <a:pt x="89" y="868"/>
                  </a:lnTo>
                  <a:lnTo>
                    <a:pt x="96" y="870"/>
                  </a:lnTo>
                  <a:lnTo>
                    <a:pt x="97" y="867"/>
                  </a:lnTo>
                  <a:lnTo>
                    <a:pt x="96" y="860"/>
                  </a:lnTo>
                  <a:lnTo>
                    <a:pt x="88" y="847"/>
                  </a:lnTo>
                  <a:lnTo>
                    <a:pt x="79" y="838"/>
                  </a:lnTo>
                  <a:lnTo>
                    <a:pt x="76" y="833"/>
                  </a:lnTo>
                  <a:lnTo>
                    <a:pt x="79" y="827"/>
                  </a:lnTo>
                  <a:lnTo>
                    <a:pt x="84" y="822"/>
                  </a:lnTo>
                  <a:lnTo>
                    <a:pt x="88" y="817"/>
                  </a:lnTo>
                  <a:lnTo>
                    <a:pt x="88" y="812"/>
                  </a:lnTo>
                  <a:lnTo>
                    <a:pt x="90" y="809"/>
                  </a:lnTo>
                  <a:lnTo>
                    <a:pt x="100" y="792"/>
                  </a:lnTo>
                  <a:lnTo>
                    <a:pt x="101" y="792"/>
                  </a:lnTo>
                  <a:lnTo>
                    <a:pt x="104" y="790"/>
                  </a:lnTo>
                  <a:lnTo>
                    <a:pt x="105" y="785"/>
                  </a:lnTo>
                  <a:lnTo>
                    <a:pt x="102" y="770"/>
                  </a:lnTo>
                  <a:lnTo>
                    <a:pt x="100" y="758"/>
                  </a:lnTo>
                  <a:lnTo>
                    <a:pt x="100" y="730"/>
                  </a:lnTo>
                  <a:lnTo>
                    <a:pt x="102" y="718"/>
                  </a:lnTo>
                  <a:lnTo>
                    <a:pt x="106" y="711"/>
                  </a:lnTo>
                  <a:lnTo>
                    <a:pt x="112" y="703"/>
                  </a:lnTo>
                  <a:lnTo>
                    <a:pt x="112" y="695"/>
                  </a:lnTo>
                  <a:lnTo>
                    <a:pt x="113" y="690"/>
                  </a:lnTo>
                  <a:lnTo>
                    <a:pt x="106" y="673"/>
                  </a:lnTo>
                  <a:lnTo>
                    <a:pt x="90" y="652"/>
                  </a:lnTo>
                  <a:lnTo>
                    <a:pt x="67" y="627"/>
                  </a:lnTo>
                  <a:lnTo>
                    <a:pt x="44" y="604"/>
                  </a:lnTo>
                  <a:lnTo>
                    <a:pt x="42" y="585"/>
                  </a:lnTo>
                  <a:lnTo>
                    <a:pt x="0" y="387"/>
                  </a:lnTo>
                  <a:lnTo>
                    <a:pt x="86" y="256"/>
                  </a:lnTo>
                  <a:lnTo>
                    <a:pt x="96" y="238"/>
                  </a:lnTo>
                  <a:lnTo>
                    <a:pt x="112" y="218"/>
                  </a:lnTo>
                  <a:lnTo>
                    <a:pt x="120" y="205"/>
                  </a:lnTo>
                  <a:lnTo>
                    <a:pt x="135" y="178"/>
                  </a:lnTo>
                  <a:lnTo>
                    <a:pt x="136" y="176"/>
                  </a:lnTo>
                  <a:lnTo>
                    <a:pt x="148" y="157"/>
                  </a:lnTo>
                  <a:lnTo>
                    <a:pt x="161" y="142"/>
                  </a:lnTo>
                  <a:lnTo>
                    <a:pt x="174" y="124"/>
                  </a:lnTo>
                  <a:lnTo>
                    <a:pt x="185" y="120"/>
                  </a:lnTo>
                  <a:lnTo>
                    <a:pt x="196" y="100"/>
                  </a:lnTo>
                  <a:lnTo>
                    <a:pt x="208" y="84"/>
                  </a:lnTo>
                  <a:lnTo>
                    <a:pt x="207" y="55"/>
                  </a:lnTo>
                  <a:lnTo>
                    <a:pt x="244" y="15"/>
                  </a:lnTo>
                  <a:lnTo>
                    <a:pt x="275" y="0"/>
                  </a:lnTo>
                  <a:lnTo>
                    <a:pt x="302" y="10"/>
                  </a:lnTo>
                  <a:lnTo>
                    <a:pt x="347" y="10"/>
                  </a:lnTo>
                  <a:lnTo>
                    <a:pt x="370" y="6"/>
                  </a:lnTo>
                  <a:lnTo>
                    <a:pt x="394" y="16"/>
                  </a:lnTo>
                  <a:lnTo>
                    <a:pt x="424" y="8"/>
                  </a:lnTo>
                  <a:lnTo>
                    <a:pt x="435" y="15"/>
                  </a:lnTo>
                  <a:lnTo>
                    <a:pt x="452" y="15"/>
                  </a:lnTo>
                  <a:lnTo>
                    <a:pt x="466" y="32"/>
                  </a:lnTo>
                  <a:lnTo>
                    <a:pt x="463" y="50"/>
                  </a:lnTo>
                  <a:lnTo>
                    <a:pt x="479" y="71"/>
                  </a:lnTo>
                  <a:lnTo>
                    <a:pt x="492" y="70"/>
                  </a:lnTo>
                  <a:lnTo>
                    <a:pt x="491" y="76"/>
                  </a:lnTo>
                  <a:lnTo>
                    <a:pt x="504" y="82"/>
                  </a:lnTo>
                  <a:lnTo>
                    <a:pt x="524" y="85"/>
                  </a:lnTo>
                  <a:lnTo>
                    <a:pt x="567" y="139"/>
                  </a:lnTo>
                  <a:lnTo>
                    <a:pt x="581" y="153"/>
                  </a:lnTo>
                  <a:lnTo>
                    <a:pt x="585" y="178"/>
                  </a:lnTo>
                  <a:lnTo>
                    <a:pt x="599" y="195"/>
                  </a:lnTo>
                  <a:lnTo>
                    <a:pt x="599" y="210"/>
                  </a:lnTo>
                  <a:lnTo>
                    <a:pt x="606" y="235"/>
                  </a:lnTo>
                  <a:lnTo>
                    <a:pt x="608" y="237"/>
                  </a:lnTo>
                  <a:lnTo>
                    <a:pt x="624" y="251"/>
                  </a:lnTo>
                  <a:lnTo>
                    <a:pt x="628" y="252"/>
                  </a:lnTo>
                  <a:lnTo>
                    <a:pt x="635" y="263"/>
                  </a:lnTo>
                  <a:lnTo>
                    <a:pt x="642" y="295"/>
                  </a:lnTo>
                  <a:lnTo>
                    <a:pt x="656" y="316"/>
                  </a:lnTo>
                  <a:lnTo>
                    <a:pt x="687" y="338"/>
                  </a:lnTo>
                  <a:lnTo>
                    <a:pt x="701" y="355"/>
                  </a:lnTo>
                  <a:lnTo>
                    <a:pt x="712" y="40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1" name="Freeform 72"/>
            <p:cNvSpPr>
              <a:spLocks/>
            </p:cNvSpPr>
            <p:nvPr/>
          </p:nvSpPr>
          <p:spPr bwMode="auto">
            <a:xfrm>
              <a:off x="4925878" y="5051300"/>
              <a:ext cx="407895" cy="624701"/>
            </a:xfrm>
            <a:custGeom>
              <a:avLst/>
              <a:gdLst/>
              <a:ahLst/>
              <a:cxnLst>
                <a:cxn ang="0">
                  <a:pos x="203" y="26"/>
                </a:cxn>
                <a:cxn ang="0">
                  <a:pos x="146" y="44"/>
                </a:cxn>
                <a:cxn ang="0">
                  <a:pos x="107" y="84"/>
                </a:cxn>
                <a:cxn ang="0">
                  <a:pos x="75" y="103"/>
                </a:cxn>
                <a:cxn ang="0">
                  <a:pos x="61" y="146"/>
                </a:cxn>
                <a:cxn ang="0">
                  <a:pos x="80" y="132"/>
                </a:cxn>
                <a:cxn ang="0">
                  <a:pos x="94" y="134"/>
                </a:cxn>
                <a:cxn ang="0">
                  <a:pos x="113" y="198"/>
                </a:cxn>
                <a:cxn ang="0">
                  <a:pos x="90" y="229"/>
                </a:cxn>
                <a:cxn ang="0">
                  <a:pos x="21" y="258"/>
                </a:cxn>
                <a:cxn ang="0">
                  <a:pos x="13" y="296"/>
                </a:cxn>
                <a:cxn ang="0">
                  <a:pos x="51" y="347"/>
                </a:cxn>
                <a:cxn ang="0">
                  <a:pos x="74" y="413"/>
                </a:cxn>
                <a:cxn ang="0">
                  <a:pos x="107" y="435"/>
                </a:cxn>
                <a:cxn ang="0">
                  <a:pos x="100" y="451"/>
                </a:cxn>
                <a:cxn ang="0">
                  <a:pos x="159" y="477"/>
                </a:cxn>
                <a:cxn ang="0">
                  <a:pos x="173" y="490"/>
                </a:cxn>
                <a:cxn ang="0">
                  <a:pos x="143" y="502"/>
                </a:cxn>
                <a:cxn ang="0">
                  <a:pos x="102" y="492"/>
                </a:cxn>
                <a:cxn ang="0">
                  <a:pos x="77" y="564"/>
                </a:cxn>
                <a:cxn ang="0">
                  <a:pos x="64" y="604"/>
                </a:cxn>
                <a:cxn ang="0">
                  <a:pos x="63" y="622"/>
                </a:cxn>
                <a:cxn ang="0">
                  <a:pos x="106" y="704"/>
                </a:cxn>
                <a:cxn ang="0">
                  <a:pos x="135" y="806"/>
                </a:cxn>
                <a:cxn ang="0">
                  <a:pos x="130" y="871"/>
                </a:cxn>
                <a:cxn ang="0">
                  <a:pos x="205" y="870"/>
                </a:cxn>
                <a:cxn ang="0">
                  <a:pos x="197" y="855"/>
                </a:cxn>
                <a:cxn ang="0">
                  <a:pos x="228" y="836"/>
                </a:cxn>
                <a:cxn ang="0">
                  <a:pos x="264" y="774"/>
                </a:cxn>
                <a:cxn ang="0">
                  <a:pos x="315" y="744"/>
                </a:cxn>
                <a:cxn ang="0">
                  <a:pos x="288" y="716"/>
                </a:cxn>
                <a:cxn ang="0">
                  <a:pos x="295" y="655"/>
                </a:cxn>
                <a:cxn ang="0">
                  <a:pos x="269" y="630"/>
                </a:cxn>
                <a:cxn ang="0">
                  <a:pos x="291" y="609"/>
                </a:cxn>
                <a:cxn ang="0">
                  <a:pos x="311" y="596"/>
                </a:cxn>
                <a:cxn ang="0">
                  <a:pos x="348" y="576"/>
                </a:cxn>
                <a:cxn ang="0">
                  <a:pos x="361" y="561"/>
                </a:cxn>
                <a:cxn ang="0">
                  <a:pos x="373" y="531"/>
                </a:cxn>
                <a:cxn ang="0">
                  <a:pos x="394" y="526"/>
                </a:cxn>
                <a:cxn ang="0">
                  <a:pos x="496" y="449"/>
                </a:cxn>
                <a:cxn ang="0">
                  <a:pos x="467" y="406"/>
                </a:cxn>
                <a:cxn ang="0">
                  <a:pos x="459" y="333"/>
                </a:cxn>
                <a:cxn ang="0">
                  <a:pos x="409" y="343"/>
                </a:cxn>
                <a:cxn ang="0">
                  <a:pos x="359" y="304"/>
                </a:cxn>
                <a:cxn ang="0">
                  <a:pos x="334" y="280"/>
                </a:cxn>
                <a:cxn ang="0">
                  <a:pos x="324" y="246"/>
                </a:cxn>
                <a:cxn ang="0">
                  <a:pos x="315" y="230"/>
                </a:cxn>
                <a:cxn ang="0">
                  <a:pos x="309" y="218"/>
                </a:cxn>
                <a:cxn ang="0">
                  <a:pos x="277" y="190"/>
                </a:cxn>
                <a:cxn ang="0">
                  <a:pos x="281" y="174"/>
                </a:cxn>
                <a:cxn ang="0">
                  <a:pos x="261" y="159"/>
                </a:cxn>
                <a:cxn ang="0">
                  <a:pos x="270" y="132"/>
                </a:cxn>
                <a:cxn ang="0">
                  <a:pos x="253" y="86"/>
                </a:cxn>
                <a:cxn ang="0">
                  <a:pos x="257" y="16"/>
                </a:cxn>
              </a:cxnLst>
              <a:rect l="0" t="0" r="r" b="b"/>
              <a:pathLst>
                <a:path w="498" h="888">
                  <a:moveTo>
                    <a:pt x="235" y="0"/>
                  </a:moveTo>
                  <a:lnTo>
                    <a:pt x="213" y="27"/>
                  </a:lnTo>
                  <a:lnTo>
                    <a:pt x="211" y="31"/>
                  </a:lnTo>
                  <a:lnTo>
                    <a:pt x="208" y="29"/>
                  </a:lnTo>
                  <a:lnTo>
                    <a:pt x="203" y="26"/>
                  </a:lnTo>
                  <a:lnTo>
                    <a:pt x="179" y="6"/>
                  </a:lnTo>
                  <a:lnTo>
                    <a:pt x="171" y="8"/>
                  </a:lnTo>
                  <a:lnTo>
                    <a:pt x="153" y="16"/>
                  </a:lnTo>
                  <a:lnTo>
                    <a:pt x="149" y="30"/>
                  </a:lnTo>
                  <a:lnTo>
                    <a:pt x="146" y="44"/>
                  </a:lnTo>
                  <a:lnTo>
                    <a:pt x="143" y="53"/>
                  </a:lnTo>
                  <a:lnTo>
                    <a:pt x="142" y="64"/>
                  </a:lnTo>
                  <a:lnTo>
                    <a:pt x="140" y="76"/>
                  </a:lnTo>
                  <a:lnTo>
                    <a:pt x="123" y="80"/>
                  </a:lnTo>
                  <a:lnTo>
                    <a:pt x="107" y="84"/>
                  </a:lnTo>
                  <a:lnTo>
                    <a:pt x="85" y="86"/>
                  </a:lnTo>
                  <a:lnTo>
                    <a:pt x="81" y="90"/>
                  </a:lnTo>
                  <a:lnTo>
                    <a:pt x="80" y="96"/>
                  </a:lnTo>
                  <a:lnTo>
                    <a:pt x="77" y="100"/>
                  </a:lnTo>
                  <a:lnTo>
                    <a:pt x="75" y="103"/>
                  </a:lnTo>
                  <a:lnTo>
                    <a:pt x="65" y="110"/>
                  </a:lnTo>
                  <a:lnTo>
                    <a:pt x="60" y="112"/>
                  </a:lnTo>
                  <a:lnTo>
                    <a:pt x="59" y="119"/>
                  </a:lnTo>
                  <a:lnTo>
                    <a:pt x="59" y="137"/>
                  </a:lnTo>
                  <a:lnTo>
                    <a:pt x="61" y="146"/>
                  </a:lnTo>
                  <a:lnTo>
                    <a:pt x="69" y="142"/>
                  </a:lnTo>
                  <a:lnTo>
                    <a:pt x="75" y="146"/>
                  </a:lnTo>
                  <a:lnTo>
                    <a:pt x="81" y="142"/>
                  </a:lnTo>
                  <a:lnTo>
                    <a:pt x="80" y="140"/>
                  </a:lnTo>
                  <a:lnTo>
                    <a:pt x="80" y="132"/>
                  </a:lnTo>
                  <a:lnTo>
                    <a:pt x="81" y="131"/>
                  </a:lnTo>
                  <a:lnTo>
                    <a:pt x="84" y="133"/>
                  </a:lnTo>
                  <a:lnTo>
                    <a:pt x="87" y="131"/>
                  </a:lnTo>
                  <a:lnTo>
                    <a:pt x="89" y="133"/>
                  </a:lnTo>
                  <a:lnTo>
                    <a:pt x="94" y="134"/>
                  </a:lnTo>
                  <a:lnTo>
                    <a:pt x="97" y="137"/>
                  </a:lnTo>
                  <a:lnTo>
                    <a:pt x="105" y="136"/>
                  </a:lnTo>
                  <a:lnTo>
                    <a:pt x="111" y="142"/>
                  </a:lnTo>
                  <a:lnTo>
                    <a:pt x="113" y="154"/>
                  </a:lnTo>
                  <a:lnTo>
                    <a:pt x="113" y="198"/>
                  </a:lnTo>
                  <a:lnTo>
                    <a:pt x="110" y="199"/>
                  </a:lnTo>
                  <a:lnTo>
                    <a:pt x="106" y="204"/>
                  </a:lnTo>
                  <a:lnTo>
                    <a:pt x="103" y="212"/>
                  </a:lnTo>
                  <a:lnTo>
                    <a:pt x="97" y="225"/>
                  </a:lnTo>
                  <a:lnTo>
                    <a:pt x="90" y="229"/>
                  </a:lnTo>
                  <a:lnTo>
                    <a:pt x="76" y="218"/>
                  </a:lnTo>
                  <a:lnTo>
                    <a:pt x="67" y="217"/>
                  </a:lnTo>
                  <a:lnTo>
                    <a:pt x="65" y="221"/>
                  </a:lnTo>
                  <a:lnTo>
                    <a:pt x="61" y="226"/>
                  </a:lnTo>
                  <a:lnTo>
                    <a:pt x="21" y="258"/>
                  </a:lnTo>
                  <a:lnTo>
                    <a:pt x="15" y="265"/>
                  </a:lnTo>
                  <a:lnTo>
                    <a:pt x="0" y="275"/>
                  </a:lnTo>
                  <a:lnTo>
                    <a:pt x="1" y="281"/>
                  </a:lnTo>
                  <a:lnTo>
                    <a:pt x="11" y="294"/>
                  </a:lnTo>
                  <a:lnTo>
                    <a:pt x="13" y="296"/>
                  </a:lnTo>
                  <a:lnTo>
                    <a:pt x="19" y="306"/>
                  </a:lnTo>
                  <a:lnTo>
                    <a:pt x="22" y="316"/>
                  </a:lnTo>
                  <a:lnTo>
                    <a:pt x="43" y="322"/>
                  </a:lnTo>
                  <a:lnTo>
                    <a:pt x="47" y="332"/>
                  </a:lnTo>
                  <a:lnTo>
                    <a:pt x="51" y="347"/>
                  </a:lnTo>
                  <a:lnTo>
                    <a:pt x="49" y="356"/>
                  </a:lnTo>
                  <a:lnTo>
                    <a:pt x="63" y="361"/>
                  </a:lnTo>
                  <a:lnTo>
                    <a:pt x="53" y="388"/>
                  </a:lnTo>
                  <a:lnTo>
                    <a:pt x="63" y="398"/>
                  </a:lnTo>
                  <a:lnTo>
                    <a:pt x="74" y="413"/>
                  </a:lnTo>
                  <a:lnTo>
                    <a:pt x="80" y="419"/>
                  </a:lnTo>
                  <a:lnTo>
                    <a:pt x="81" y="420"/>
                  </a:lnTo>
                  <a:lnTo>
                    <a:pt x="97" y="433"/>
                  </a:lnTo>
                  <a:lnTo>
                    <a:pt x="100" y="432"/>
                  </a:lnTo>
                  <a:lnTo>
                    <a:pt x="107" y="435"/>
                  </a:lnTo>
                  <a:lnTo>
                    <a:pt x="113" y="444"/>
                  </a:lnTo>
                  <a:lnTo>
                    <a:pt x="111" y="447"/>
                  </a:lnTo>
                  <a:lnTo>
                    <a:pt x="107" y="445"/>
                  </a:lnTo>
                  <a:lnTo>
                    <a:pt x="103" y="445"/>
                  </a:lnTo>
                  <a:lnTo>
                    <a:pt x="100" y="451"/>
                  </a:lnTo>
                  <a:lnTo>
                    <a:pt x="106" y="454"/>
                  </a:lnTo>
                  <a:lnTo>
                    <a:pt x="107" y="454"/>
                  </a:lnTo>
                  <a:lnTo>
                    <a:pt x="133" y="464"/>
                  </a:lnTo>
                  <a:lnTo>
                    <a:pt x="130" y="473"/>
                  </a:lnTo>
                  <a:lnTo>
                    <a:pt x="159" y="477"/>
                  </a:lnTo>
                  <a:lnTo>
                    <a:pt x="165" y="476"/>
                  </a:lnTo>
                  <a:lnTo>
                    <a:pt x="169" y="478"/>
                  </a:lnTo>
                  <a:lnTo>
                    <a:pt x="175" y="482"/>
                  </a:lnTo>
                  <a:lnTo>
                    <a:pt x="175" y="489"/>
                  </a:lnTo>
                  <a:lnTo>
                    <a:pt x="173" y="490"/>
                  </a:lnTo>
                  <a:lnTo>
                    <a:pt x="169" y="497"/>
                  </a:lnTo>
                  <a:lnTo>
                    <a:pt x="151" y="500"/>
                  </a:lnTo>
                  <a:lnTo>
                    <a:pt x="146" y="499"/>
                  </a:lnTo>
                  <a:lnTo>
                    <a:pt x="143" y="499"/>
                  </a:lnTo>
                  <a:lnTo>
                    <a:pt x="143" y="502"/>
                  </a:lnTo>
                  <a:lnTo>
                    <a:pt x="125" y="499"/>
                  </a:lnTo>
                  <a:lnTo>
                    <a:pt x="119" y="499"/>
                  </a:lnTo>
                  <a:lnTo>
                    <a:pt x="115" y="498"/>
                  </a:lnTo>
                  <a:lnTo>
                    <a:pt x="110" y="495"/>
                  </a:lnTo>
                  <a:lnTo>
                    <a:pt x="102" y="492"/>
                  </a:lnTo>
                  <a:lnTo>
                    <a:pt x="68" y="514"/>
                  </a:lnTo>
                  <a:lnTo>
                    <a:pt x="65" y="528"/>
                  </a:lnTo>
                  <a:lnTo>
                    <a:pt x="66" y="545"/>
                  </a:lnTo>
                  <a:lnTo>
                    <a:pt x="79" y="550"/>
                  </a:lnTo>
                  <a:lnTo>
                    <a:pt x="77" y="564"/>
                  </a:lnTo>
                  <a:lnTo>
                    <a:pt x="68" y="572"/>
                  </a:lnTo>
                  <a:lnTo>
                    <a:pt x="68" y="577"/>
                  </a:lnTo>
                  <a:lnTo>
                    <a:pt x="65" y="587"/>
                  </a:lnTo>
                  <a:lnTo>
                    <a:pt x="65" y="596"/>
                  </a:lnTo>
                  <a:lnTo>
                    <a:pt x="64" y="604"/>
                  </a:lnTo>
                  <a:lnTo>
                    <a:pt x="64" y="608"/>
                  </a:lnTo>
                  <a:lnTo>
                    <a:pt x="63" y="612"/>
                  </a:lnTo>
                  <a:lnTo>
                    <a:pt x="61" y="614"/>
                  </a:lnTo>
                  <a:lnTo>
                    <a:pt x="60" y="618"/>
                  </a:lnTo>
                  <a:lnTo>
                    <a:pt x="63" y="622"/>
                  </a:lnTo>
                  <a:lnTo>
                    <a:pt x="73" y="632"/>
                  </a:lnTo>
                  <a:lnTo>
                    <a:pt x="79" y="638"/>
                  </a:lnTo>
                  <a:lnTo>
                    <a:pt x="105" y="671"/>
                  </a:lnTo>
                  <a:lnTo>
                    <a:pt x="107" y="684"/>
                  </a:lnTo>
                  <a:lnTo>
                    <a:pt x="106" y="704"/>
                  </a:lnTo>
                  <a:lnTo>
                    <a:pt x="105" y="706"/>
                  </a:lnTo>
                  <a:lnTo>
                    <a:pt x="105" y="729"/>
                  </a:lnTo>
                  <a:lnTo>
                    <a:pt x="129" y="766"/>
                  </a:lnTo>
                  <a:lnTo>
                    <a:pt x="135" y="790"/>
                  </a:lnTo>
                  <a:lnTo>
                    <a:pt x="135" y="806"/>
                  </a:lnTo>
                  <a:lnTo>
                    <a:pt x="133" y="818"/>
                  </a:lnTo>
                  <a:lnTo>
                    <a:pt x="136" y="829"/>
                  </a:lnTo>
                  <a:lnTo>
                    <a:pt x="130" y="844"/>
                  </a:lnTo>
                  <a:lnTo>
                    <a:pt x="133" y="860"/>
                  </a:lnTo>
                  <a:lnTo>
                    <a:pt x="130" y="871"/>
                  </a:lnTo>
                  <a:lnTo>
                    <a:pt x="135" y="884"/>
                  </a:lnTo>
                  <a:lnTo>
                    <a:pt x="164" y="887"/>
                  </a:lnTo>
                  <a:lnTo>
                    <a:pt x="165" y="878"/>
                  </a:lnTo>
                  <a:lnTo>
                    <a:pt x="200" y="878"/>
                  </a:lnTo>
                  <a:lnTo>
                    <a:pt x="205" y="870"/>
                  </a:lnTo>
                  <a:lnTo>
                    <a:pt x="205" y="866"/>
                  </a:lnTo>
                  <a:lnTo>
                    <a:pt x="203" y="862"/>
                  </a:lnTo>
                  <a:lnTo>
                    <a:pt x="200" y="860"/>
                  </a:lnTo>
                  <a:lnTo>
                    <a:pt x="196" y="860"/>
                  </a:lnTo>
                  <a:lnTo>
                    <a:pt x="197" y="855"/>
                  </a:lnTo>
                  <a:lnTo>
                    <a:pt x="205" y="846"/>
                  </a:lnTo>
                  <a:lnTo>
                    <a:pt x="218" y="850"/>
                  </a:lnTo>
                  <a:lnTo>
                    <a:pt x="228" y="854"/>
                  </a:lnTo>
                  <a:lnTo>
                    <a:pt x="233" y="850"/>
                  </a:lnTo>
                  <a:lnTo>
                    <a:pt x="228" y="836"/>
                  </a:lnTo>
                  <a:lnTo>
                    <a:pt x="227" y="820"/>
                  </a:lnTo>
                  <a:lnTo>
                    <a:pt x="229" y="808"/>
                  </a:lnTo>
                  <a:lnTo>
                    <a:pt x="241" y="781"/>
                  </a:lnTo>
                  <a:lnTo>
                    <a:pt x="250" y="776"/>
                  </a:lnTo>
                  <a:lnTo>
                    <a:pt x="264" y="774"/>
                  </a:lnTo>
                  <a:lnTo>
                    <a:pt x="283" y="780"/>
                  </a:lnTo>
                  <a:lnTo>
                    <a:pt x="294" y="767"/>
                  </a:lnTo>
                  <a:lnTo>
                    <a:pt x="311" y="767"/>
                  </a:lnTo>
                  <a:lnTo>
                    <a:pt x="315" y="747"/>
                  </a:lnTo>
                  <a:lnTo>
                    <a:pt x="315" y="744"/>
                  </a:lnTo>
                  <a:lnTo>
                    <a:pt x="319" y="741"/>
                  </a:lnTo>
                  <a:lnTo>
                    <a:pt x="316" y="738"/>
                  </a:lnTo>
                  <a:lnTo>
                    <a:pt x="312" y="737"/>
                  </a:lnTo>
                  <a:lnTo>
                    <a:pt x="295" y="720"/>
                  </a:lnTo>
                  <a:lnTo>
                    <a:pt x="288" y="716"/>
                  </a:lnTo>
                  <a:lnTo>
                    <a:pt x="285" y="704"/>
                  </a:lnTo>
                  <a:lnTo>
                    <a:pt x="285" y="684"/>
                  </a:lnTo>
                  <a:lnTo>
                    <a:pt x="294" y="663"/>
                  </a:lnTo>
                  <a:lnTo>
                    <a:pt x="297" y="657"/>
                  </a:lnTo>
                  <a:lnTo>
                    <a:pt x="295" y="655"/>
                  </a:lnTo>
                  <a:lnTo>
                    <a:pt x="294" y="654"/>
                  </a:lnTo>
                  <a:lnTo>
                    <a:pt x="291" y="652"/>
                  </a:lnTo>
                  <a:lnTo>
                    <a:pt x="289" y="646"/>
                  </a:lnTo>
                  <a:lnTo>
                    <a:pt x="285" y="632"/>
                  </a:lnTo>
                  <a:lnTo>
                    <a:pt x="269" y="630"/>
                  </a:lnTo>
                  <a:lnTo>
                    <a:pt x="268" y="628"/>
                  </a:lnTo>
                  <a:lnTo>
                    <a:pt x="272" y="618"/>
                  </a:lnTo>
                  <a:lnTo>
                    <a:pt x="278" y="617"/>
                  </a:lnTo>
                  <a:lnTo>
                    <a:pt x="284" y="612"/>
                  </a:lnTo>
                  <a:lnTo>
                    <a:pt x="291" y="609"/>
                  </a:lnTo>
                  <a:lnTo>
                    <a:pt x="292" y="610"/>
                  </a:lnTo>
                  <a:lnTo>
                    <a:pt x="295" y="612"/>
                  </a:lnTo>
                  <a:lnTo>
                    <a:pt x="302" y="609"/>
                  </a:lnTo>
                  <a:lnTo>
                    <a:pt x="307" y="605"/>
                  </a:lnTo>
                  <a:lnTo>
                    <a:pt x="311" y="596"/>
                  </a:lnTo>
                  <a:lnTo>
                    <a:pt x="318" y="595"/>
                  </a:lnTo>
                  <a:lnTo>
                    <a:pt x="322" y="592"/>
                  </a:lnTo>
                  <a:lnTo>
                    <a:pt x="325" y="587"/>
                  </a:lnTo>
                  <a:lnTo>
                    <a:pt x="336" y="577"/>
                  </a:lnTo>
                  <a:lnTo>
                    <a:pt x="348" y="576"/>
                  </a:lnTo>
                  <a:lnTo>
                    <a:pt x="351" y="574"/>
                  </a:lnTo>
                  <a:lnTo>
                    <a:pt x="362" y="575"/>
                  </a:lnTo>
                  <a:lnTo>
                    <a:pt x="365" y="572"/>
                  </a:lnTo>
                  <a:lnTo>
                    <a:pt x="363" y="568"/>
                  </a:lnTo>
                  <a:lnTo>
                    <a:pt x="361" y="561"/>
                  </a:lnTo>
                  <a:lnTo>
                    <a:pt x="364" y="556"/>
                  </a:lnTo>
                  <a:lnTo>
                    <a:pt x="365" y="552"/>
                  </a:lnTo>
                  <a:lnTo>
                    <a:pt x="365" y="538"/>
                  </a:lnTo>
                  <a:lnTo>
                    <a:pt x="368" y="534"/>
                  </a:lnTo>
                  <a:lnTo>
                    <a:pt x="373" y="531"/>
                  </a:lnTo>
                  <a:lnTo>
                    <a:pt x="374" y="525"/>
                  </a:lnTo>
                  <a:lnTo>
                    <a:pt x="378" y="523"/>
                  </a:lnTo>
                  <a:lnTo>
                    <a:pt x="381" y="524"/>
                  </a:lnTo>
                  <a:lnTo>
                    <a:pt x="388" y="522"/>
                  </a:lnTo>
                  <a:lnTo>
                    <a:pt x="394" y="526"/>
                  </a:lnTo>
                  <a:lnTo>
                    <a:pt x="403" y="521"/>
                  </a:lnTo>
                  <a:lnTo>
                    <a:pt x="405" y="520"/>
                  </a:lnTo>
                  <a:lnTo>
                    <a:pt x="408" y="520"/>
                  </a:lnTo>
                  <a:lnTo>
                    <a:pt x="431" y="500"/>
                  </a:lnTo>
                  <a:lnTo>
                    <a:pt x="496" y="449"/>
                  </a:lnTo>
                  <a:lnTo>
                    <a:pt x="497" y="438"/>
                  </a:lnTo>
                  <a:lnTo>
                    <a:pt x="491" y="437"/>
                  </a:lnTo>
                  <a:lnTo>
                    <a:pt x="470" y="436"/>
                  </a:lnTo>
                  <a:lnTo>
                    <a:pt x="467" y="410"/>
                  </a:lnTo>
                  <a:lnTo>
                    <a:pt x="467" y="406"/>
                  </a:lnTo>
                  <a:lnTo>
                    <a:pt x="467" y="380"/>
                  </a:lnTo>
                  <a:lnTo>
                    <a:pt x="466" y="365"/>
                  </a:lnTo>
                  <a:lnTo>
                    <a:pt x="467" y="352"/>
                  </a:lnTo>
                  <a:lnTo>
                    <a:pt x="464" y="336"/>
                  </a:lnTo>
                  <a:lnTo>
                    <a:pt x="459" y="333"/>
                  </a:lnTo>
                  <a:lnTo>
                    <a:pt x="433" y="332"/>
                  </a:lnTo>
                  <a:lnTo>
                    <a:pt x="427" y="333"/>
                  </a:lnTo>
                  <a:lnTo>
                    <a:pt x="421" y="337"/>
                  </a:lnTo>
                  <a:lnTo>
                    <a:pt x="413" y="344"/>
                  </a:lnTo>
                  <a:lnTo>
                    <a:pt x="409" y="343"/>
                  </a:lnTo>
                  <a:lnTo>
                    <a:pt x="406" y="340"/>
                  </a:lnTo>
                  <a:lnTo>
                    <a:pt x="397" y="327"/>
                  </a:lnTo>
                  <a:lnTo>
                    <a:pt x="392" y="326"/>
                  </a:lnTo>
                  <a:lnTo>
                    <a:pt x="367" y="328"/>
                  </a:lnTo>
                  <a:lnTo>
                    <a:pt x="359" y="304"/>
                  </a:lnTo>
                  <a:lnTo>
                    <a:pt x="355" y="301"/>
                  </a:lnTo>
                  <a:lnTo>
                    <a:pt x="353" y="298"/>
                  </a:lnTo>
                  <a:lnTo>
                    <a:pt x="340" y="287"/>
                  </a:lnTo>
                  <a:lnTo>
                    <a:pt x="339" y="285"/>
                  </a:lnTo>
                  <a:lnTo>
                    <a:pt x="334" y="280"/>
                  </a:lnTo>
                  <a:lnTo>
                    <a:pt x="331" y="281"/>
                  </a:lnTo>
                  <a:lnTo>
                    <a:pt x="324" y="280"/>
                  </a:lnTo>
                  <a:lnTo>
                    <a:pt x="321" y="268"/>
                  </a:lnTo>
                  <a:lnTo>
                    <a:pt x="321" y="264"/>
                  </a:lnTo>
                  <a:lnTo>
                    <a:pt x="324" y="246"/>
                  </a:lnTo>
                  <a:lnTo>
                    <a:pt x="316" y="240"/>
                  </a:lnTo>
                  <a:lnTo>
                    <a:pt x="315" y="237"/>
                  </a:lnTo>
                  <a:lnTo>
                    <a:pt x="314" y="234"/>
                  </a:lnTo>
                  <a:lnTo>
                    <a:pt x="316" y="231"/>
                  </a:lnTo>
                  <a:lnTo>
                    <a:pt x="315" y="230"/>
                  </a:lnTo>
                  <a:lnTo>
                    <a:pt x="317" y="228"/>
                  </a:lnTo>
                  <a:lnTo>
                    <a:pt x="317" y="225"/>
                  </a:lnTo>
                  <a:lnTo>
                    <a:pt x="316" y="222"/>
                  </a:lnTo>
                  <a:lnTo>
                    <a:pt x="313" y="220"/>
                  </a:lnTo>
                  <a:lnTo>
                    <a:pt x="309" y="218"/>
                  </a:lnTo>
                  <a:lnTo>
                    <a:pt x="298" y="216"/>
                  </a:lnTo>
                  <a:lnTo>
                    <a:pt x="293" y="214"/>
                  </a:lnTo>
                  <a:lnTo>
                    <a:pt x="275" y="213"/>
                  </a:lnTo>
                  <a:lnTo>
                    <a:pt x="278" y="198"/>
                  </a:lnTo>
                  <a:lnTo>
                    <a:pt x="277" y="190"/>
                  </a:lnTo>
                  <a:lnTo>
                    <a:pt x="278" y="188"/>
                  </a:lnTo>
                  <a:lnTo>
                    <a:pt x="285" y="179"/>
                  </a:lnTo>
                  <a:lnTo>
                    <a:pt x="285" y="175"/>
                  </a:lnTo>
                  <a:lnTo>
                    <a:pt x="283" y="176"/>
                  </a:lnTo>
                  <a:lnTo>
                    <a:pt x="281" y="174"/>
                  </a:lnTo>
                  <a:lnTo>
                    <a:pt x="274" y="168"/>
                  </a:lnTo>
                  <a:lnTo>
                    <a:pt x="269" y="168"/>
                  </a:lnTo>
                  <a:lnTo>
                    <a:pt x="259" y="165"/>
                  </a:lnTo>
                  <a:lnTo>
                    <a:pt x="260" y="163"/>
                  </a:lnTo>
                  <a:lnTo>
                    <a:pt x="261" y="159"/>
                  </a:lnTo>
                  <a:lnTo>
                    <a:pt x="263" y="156"/>
                  </a:lnTo>
                  <a:lnTo>
                    <a:pt x="266" y="153"/>
                  </a:lnTo>
                  <a:lnTo>
                    <a:pt x="272" y="148"/>
                  </a:lnTo>
                  <a:lnTo>
                    <a:pt x="273" y="133"/>
                  </a:lnTo>
                  <a:lnTo>
                    <a:pt x="270" y="132"/>
                  </a:lnTo>
                  <a:lnTo>
                    <a:pt x="270" y="128"/>
                  </a:lnTo>
                  <a:lnTo>
                    <a:pt x="267" y="126"/>
                  </a:lnTo>
                  <a:lnTo>
                    <a:pt x="257" y="103"/>
                  </a:lnTo>
                  <a:lnTo>
                    <a:pt x="257" y="92"/>
                  </a:lnTo>
                  <a:lnTo>
                    <a:pt x="253" y="86"/>
                  </a:lnTo>
                  <a:lnTo>
                    <a:pt x="252" y="70"/>
                  </a:lnTo>
                  <a:lnTo>
                    <a:pt x="237" y="62"/>
                  </a:lnTo>
                  <a:lnTo>
                    <a:pt x="228" y="48"/>
                  </a:lnTo>
                  <a:lnTo>
                    <a:pt x="241" y="35"/>
                  </a:lnTo>
                  <a:lnTo>
                    <a:pt x="257" y="16"/>
                  </a:lnTo>
                  <a:lnTo>
                    <a:pt x="246" y="13"/>
                  </a:lnTo>
                  <a:lnTo>
                    <a:pt x="235" y="5"/>
                  </a:lnTo>
                  <a:lnTo>
                    <a:pt x="235" y="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2" name="Freeform 73"/>
            <p:cNvSpPr>
              <a:spLocks/>
            </p:cNvSpPr>
            <p:nvPr/>
          </p:nvSpPr>
          <p:spPr bwMode="auto">
            <a:xfrm>
              <a:off x="5086079" y="5062947"/>
              <a:ext cx="420218" cy="732700"/>
            </a:xfrm>
            <a:custGeom>
              <a:avLst/>
              <a:gdLst/>
              <a:ahLst/>
              <a:cxnLst>
                <a:cxn ang="0">
                  <a:pos x="178" y="509"/>
                </a:cxn>
                <a:cxn ang="0">
                  <a:pos x="166" y="559"/>
                </a:cxn>
                <a:cxn ang="0">
                  <a:pos x="106" y="593"/>
                </a:cxn>
                <a:cxn ang="0">
                  <a:pos x="89" y="616"/>
                </a:cxn>
                <a:cxn ang="0">
                  <a:pos x="92" y="700"/>
                </a:cxn>
                <a:cxn ang="0">
                  <a:pos x="87" y="764"/>
                </a:cxn>
                <a:cxn ang="0">
                  <a:pos x="22" y="834"/>
                </a:cxn>
                <a:cxn ang="0">
                  <a:pos x="4" y="871"/>
                </a:cxn>
                <a:cxn ang="0">
                  <a:pos x="33" y="919"/>
                </a:cxn>
                <a:cxn ang="0">
                  <a:pos x="117" y="960"/>
                </a:cxn>
                <a:cxn ang="0">
                  <a:pos x="185" y="1016"/>
                </a:cxn>
                <a:cxn ang="0">
                  <a:pos x="295" y="1013"/>
                </a:cxn>
                <a:cxn ang="0">
                  <a:pos x="353" y="1005"/>
                </a:cxn>
                <a:cxn ang="0">
                  <a:pos x="422" y="1041"/>
                </a:cxn>
                <a:cxn ang="0">
                  <a:pos x="414" y="972"/>
                </a:cxn>
                <a:cxn ang="0">
                  <a:pos x="410" y="994"/>
                </a:cxn>
                <a:cxn ang="0">
                  <a:pos x="411" y="954"/>
                </a:cxn>
                <a:cxn ang="0">
                  <a:pos x="433" y="912"/>
                </a:cxn>
                <a:cxn ang="0">
                  <a:pos x="427" y="870"/>
                </a:cxn>
                <a:cxn ang="0">
                  <a:pos x="417" y="818"/>
                </a:cxn>
                <a:cxn ang="0">
                  <a:pos x="406" y="776"/>
                </a:cxn>
                <a:cxn ang="0">
                  <a:pos x="386" y="769"/>
                </a:cxn>
                <a:cxn ang="0">
                  <a:pos x="402" y="757"/>
                </a:cxn>
                <a:cxn ang="0">
                  <a:pos x="418" y="772"/>
                </a:cxn>
                <a:cxn ang="0">
                  <a:pos x="422" y="676"/>
                </a:cxn>
                <a:cxn ang="0">
                  <a:pos x="418" y="744"/>
                </a:cxn>
                <a:cxn ang="0">
                  <a:pos x="413" y="714"/>
                </a:cxn>
                <a:cxn ang="0">
                  <a:pos x="403" y="704"/>
                </a:cxn>
                <a:cxn ang="0">
                  <a:pos x="414" y="634"/>
                </a:cxn>
                <a:cxn ang="0">
                  <a:pos x="407" y="632"/>
                </a:cxn>
                <a:cxn ang="0">
                  <a:pos x="401" y="599"/>
                </a:cxn>
                <a:cxn ang="0">
                  <a:pos x="397" y="576"/>
                </a:cxn>
                <a:cxn ang="0">
                  <a:pos x="417" y="590"/>
                </a:cxn>
                <a:cxn ang="0">
                  <a:pos x="418" y="549"/>
                </a:cxn>
                <a:cxn ang="0">
                  <a:pos x="421" y="532"/>
                </a:cxn>
                <a:cxn ang="0">
                  <a:pos x="419" y="514"/>
                </a:cxn>
                <a:cxn ang="0">
                  <a:pos x="422" y="484"/>
                </a:cxn>
                <a:cxn ang="0">
                  <a:pos x="416" y="467"/>
                </a:cxn>
                <a:cxn ang="0">
                  <a:pos x="418" y="462"/>
                </a:cxn>
                <a:cxn ang="0">
                  <a:pos x="417" y="447"/>
                </a:cxn>
                <a:cxn ang="0">
                  <a:pos x="434" y="442"/>
                </a:cxn>
                <a:cxn ang="0">
                  <a:pos x="449" y="452"/>
                </a:cxn>
                <a:cxn ang="0">
                  <a:pos x="451" y="434"/>
                </a:cxn>
                <a:cxn ang="0">
                  <a:pos x="471" y="431"/>
                </a:cxn>
                <a:cxn ang="0">
                  <a:pos x="455" y="488"/>
                </a:cxn>
                <a:cxn ang="0">
                  <a:pos x="511" y="335"/>
                </a:cxn>
                <a:cxn ang="0">
                  <a:pos x="426" y="309"/>
                </a:cxn>
                <a:cxn ang="0">
                  <a:pos x="241" y="262"/>
                </a:cxn>
                <a:cxn ang="0">
                  <a:pos x="149" y="174"/>
                </a:cxn>
                <a:cxn ang="0">
                  <a:pos x="105" y="17"/>
                </a:cxn>
                <a:cxn ang="0">
                  <a:pos x="71" y="110"/>
                </a:cxn>
                <a:cxn ang="0">
                  <a:pos x="63" y="149"/>
                </a:cxn>
                <a:cxn ang="0">
                  <a:pos x="82" y="182"/>
                </a:cxn>
                <a:cxn ang="0">
                  <a:pos x="119" y="214"/>
                </a:cxn>
                <a:cxn ang="0">
                  <a:pos x="135" y="265"/>
                </a:cxn>
                <a:cxn ang="0">
                  <a:pos x="201" y="311"/>
                </a:cxn>
                <a:cxn ang="0">
                  <a:pos x="271" y="336"/>
                </a:cxn>
                <a:cxn ang="0">
                  <a:pos x="235" y="484"/>
                </a:cxn>
              </a:cxnLst>
              <a:rect l="0" t="0" r="r" b="b"/>
              <a:pathLst>
                <a:path w="512" h="1043">
                  <a:moveTo>
                    <a:pt x="235" y="484"/>
                  </a:moveTo>
                  <a:lnTo>
                    <a:pt x="212" y="504"/>
                  </a:lnTo>
                  <a:lnTo>
                    <a:pt x="209" y="504"/>
                  </a:lnTo>
                  <a:lnTo>
                    <a:pt x="207" y="505"/>
                  </a:lnTo>
                  <a:lnTo>
                    <a:pt x="198" y="510"/>
                  </a:lnTo>
                  <a:lnTo>
                    <a:pt x="192" y="506"/>
                  </a:lnTo>
                  <a:lnTo>
                    <a:pt x="185" y="508"/>
                  </a:lnTo>
                  <a:lnTo>
                    <a:pt x="182" y="507"/>
                  </a:lnTo>
                  <a:lnTo>
                    <a:pt x="178" y="509"/>
                  </a:lnTo>
                  <a:lnTo>
                    <a:pt x="177" y="515"/>
                  </a:lnTo>
                  <a:lnTo>
                    <a:pt x="172" y="518"/>
                  </a:lnTo>
                  <a:lnTo>
                    <a:pt x="169" y="522"/>
                  </a:lnTo>
                  <a:lnTo>
                    <a:pt x="169" y="536"/>
                  </a:lnTo>
                  <a:lnTo>
                    <a:pt x="168" y="540"/>
                  </a:lnTo>
                  <a:lnTo>
                    <a:pt x="165" y="545"/>
                  </a:lnTo>
                  <a:lnTo>
                    <a:pt x="167" y="552"/>
                  </a:lnTo>
                  <a:lnTo>
                    <a:pt x="169" y="556"/>
                  </a:lnTo>
                  <a:lnTo>
                    <a:pt x="166" y="559"/>
                  </a:lnTo>
                  <a:lnTo>
                    <a:pt x="155" y="558"/>
                  </a:lnTo>
                  <a:lnTo>
                    <a:pt x="152" y="560"/>
                  </a:lnTo>
                  <a:lnTo>
                    <a:pt x="140" y="561"/>
                  </a:lnTo>
                  <a:lnTo>
                    <a:pt x="129" y="571"/>
                  </a:lnTo>
                  <a:lnTo>
                    <a:pt x="126" y="576"/>
                  </a:lnTo>
                  <a:lnTo>
                    <a:pt x="122" y="579"/>
                  </a:lnTo>
                  <a:lnTo>
                    <a:pt x="115" y="580"/>
                  </a:lnTo>
                  <a:lnTo>
                    <a:pt x="111" y="589"/>
                  </a:lnTo>
                  <a:lnTo>
                    <a:pt x="106" y="593"/>
                  </a:lnTo>
                  <a:lnTo>
                    <a:pt x="99" y="596"/>
                  </a:lnTo>
                  <a:lnTo>
                    <a:pt x="96" y="594"/>
                  </a:lnTo>
                  <a:lnTo>
                    <a:pt x="95" y="593"/>
                  </a:lnTo>
                  <a:lnTo>
                    <a:pt x="88" y="596"/>
                  </a:lnTo>
                  <a:lnTo>
                    <a:pt x="82" y="601"/>
                  </a:lnTo>
                  <a:lnTo>
                    <a:pt x="76" y="602"/>
                  </a:lnTo>
                  <a:lnTo>
                    <a:pt x="72" y="612"/>
                  </a:lnTo>
                  <a:lnTo>
                    <a:pt x="73" y="614"/>
                  </a:lnTo>
                  <a:lnTo>
                    <a:pt x="89" y="616"/>
                  </a:lnTo>
                  <a:lnTo>
                    <a:pt x="93" y="630"/>
                  </a:lnTo>
                  <a:lnTo>
                    <a:pt x="95" y="636"/>
                  </a:lnTo>
                  <a:lnTo>
                    <a:pt x="98" y="638"/>
                  </a:lnTo>
                  <a:lnTo>
                    <a:pt x="99" y="639"/>
                  </a:lnTo>
                  <a:lnTo>
                    <a:pt x="101" y="641"/>
                  </a:lnTo>
                  <a:lnTo>
                    <a:pt x="98" y="647"/>
                  </a:lnTo>
                  <a:lnTo>
                    <a:pt x="89" y="668"/>
                  </a:lnTo>
                  <a:lnTo>
                    <a:pt x="89" y="688"/>
                  </a:lnTo>
                  <a:lnTo>
                    <a:pt x="92" y="700"/>
                  </a:lnTo>
                  <a:lnTo>
                    <a:pt x="99" y="704"/>
                  </a:lnTo>
                  <a:lnTo>
                    <a:pt x="116" y="721"/>
                  </a:lnTo>
                  <a:lnTo>
                    <a:pt x="120" y="722"/>
                  </a:lnTo>
                  <a:lnTo>
                    <a:pt x="123" y="725"/>
                  </a:lnTo>
                  <a:lnTo>
                    <a:pt x="119" y="728"/>
                  </a:lnTo>
                  <a:lnTo>
                    <a:pt x="119" y="731"/>
                  </a:lnTo>
                  <a:lnTo>
                    <a:pt x="115" y="751"/>
                  </a:lnTo>
                  <a:lnTo>
                    <a:pt x="98" y="751"/>
                  </a:lnTo>
                  <a:lnTo>
                    <a:pt x="87" y="764"/>
                  </a:lnTo>
                  <a:lnTo>
                    <a:pt x="68" y="758"/>
                  </a:lnTo>
                  <a:lnTo>
                    <a:pt x="54" y="760"/>
                  </a:lnTo>
                  <a:lnTo>
                    <a:pt x="45" y="765"/>
                  </a:lnTo>
                  <a:lnTo>
                    <a:pt x="33" y="792"/>
                  </a:lnTo>
                  <a:lnTo>
                    <a:pt x="31" y="804"/>
                  </a:lnTo>
                  <a:lnTo>
                    <a:pt x="32" y="820"/>
                  </a:lnTo>
                  <a:lnTo>
                    <a:pt x="37" y="834"/>
                  </a:lnTo>
                  <a:lnTo>
                    <a:pt x="32" y="838"/>
                  </a:lnTo>
                  <a:lnTo>
                    <a:pt x="22" y="834"/>
                  </a:lnTo>
                  <a:lnTo>
                    <a:pt x="9" y="830"/>
                  </a:lnTo>
                  <a:lnTo>
                    <a:pt x="1" y="839"/>
                  </a:lnTo>
                  <a:lnTo>
                    <a:pt x="0" y="844"/>
                  </a:lnTo>
                  <a:lnTo>
                    <a:pt x="4" y="844"/>
                  </a:lnTo>
                  <a:lnTo>
                    <a:pt x="7" y="846"/>
                  </a:lnTo>
                  <a:lnTo>
                    <a:pt x="9" y="850"/>
                  </a:lnTo>
                  <a:lnTo>
                    <a:pt x="9" y="854"/>
                  </a:lnTo>
                  <a:lnTo>
                    <a:pt x="4" y="862"/>
                  </a:lnTo>
                  <a:lnTo>
                    <a:pt x="4" y="871"/>
                  </a:lnTo>
                  <a:lnTo>
                    <a:pt x="10" y="878"/>
                  </a:lnTo>
                  <a:lnTo>
                    <a:pt x="15" y="874"/>
                  </a:lnTo>
                  <a:lnTo>
                    <a:pt x="25" y="872"/>
                  </a:lnTo>
                  <a:lnTo>
                    <a:pt x="28" y="878"/>
                  </a:lnTo>
                  <a:lnTo>
                    <a:pt x="29" y="887"/>
                  </a:lnTo>
                  <a:lnTo>
                    <a:pt x="42" y="896"/>
                  </a:lnTo>
                  <a:lnTo>
                    <a:pt x="43" y="905"/>
                  </a:lnTo>
                  <a:lnTo>
                    <a:pt x="40" y="918"/>
                  </a:lnTo>
                  <a:lnTo>
                    <a:pt x="33" y="919"/>
                  </a:lnTo>
                  <a:lnTo>
                    <a:pt x="28" y="922"/>
                  </a:lnTo>
                  <a:lnTo>
                    <a:pt x="24" y="942"/>
                  </a:lnTo>
                  <a:lnTo>
                    <a:pt x="28" y="950"/>
                  </a:lnTo>
                  <a:lnTo>
                    <a:pt x="45" y="954"/>
                  </a:lnTo>
                  <a:lnTo>
                    <a:pt x="108" y="976"/>
                  </a:lnTo>
                  <a:lnTo>
                    <a:pt x="121" y="978"/>
                  </a:lnTo>
                  <a:lnTo>
                    <a:pt x="122" y="973"/>
                  </a:lnTo>
                  <a:lnTo>
                    <a:pt x="117" y="964"/>
                  </a:lnTo>
                  <a:lnTo>
                    <a:pt x="117" y="960"/>
                  </a:lnTo>
                  <a:lnTo>
                    <a:pt x="132" y="962"/>
                  </a:lnTo>
                  <a:lnTo>
                    <a:pt x="143" y="967"/>
                  </a:lnTo>
                  <a:lnTo>
                    <a:pt x="153" y="974"/>
                  </a:lnTo>
                  <a:lnTo>
                    <a:pt x="155" y="976"/>
                  </a:lnTo>
                  <a:lnTo>
                    <a:pt x="160" y="986"/>
                  </a:lnTo>
                  <a:lnTo>
                    <a:pt x="165" y="1003"/>
                  </a:lnTo>
                  <a:lnTo>
                    <a:pt x="170" y="1011"/>
                  </a:lnTo>
                  <a:lnTo>
                    <a:pt x="177" y="1016"/>
                  </a:lnTo>
                  <a:lnTo>
                    <a:pt x="185" y="1016"/>
                  </a:lnTo>
                  <a:lnTo>
                    <a:pt x="200" y="1018"/>
                  </a:lnTo>
                  <a:lnTo>
                    <a:pt x="218" y="1023"/>
                  </a:lnTo>
                  <a:lnTo>
                    <a:pt x="224" y="1024"/>
                  </a:lnTo>
                  <a:lnTo>
                    <a:pt x="233" y="1024"/>
                  </a:lnTo>
                  <a:lnTo>
                    <a:pt x="244" y="1024"/>
                  </a:lnTo>
                  <a:lnTo>
                    <a:pt x="254" y="1022"/>
                  </a:lnTo>
                  <a:lnTo>
                    <a:pt x="271" y="1018"/>
                  </a:lnTo>
                  <a:lnTo>
                    <a:pt x="275" y="1014"/>
                  </a:lnTo>
                  <a:lnTo>
                    <a:pt x="295" y="1013"/>
                  </a:lnTo>
                  <a:lnTo>
                    <a:pt x="304" y="1014"/>
                  </a:lnTo>
                  <a:lnTo>
                    <a:pt x="311" y="1016"/>
                  </a:lnTo>
                  <a:lnTo>
                    <a:pt x="315" y="1011"/>
                  </a:lnTo>
                  <a:lnTo>
                    <a:pt x="321" y="1011"/>
                  </a:lnTo>
                  <a:lnTo>
                    <a:pt x="331" y="1014"/>
                  </a:lnTo>
                  <a:lnTo>
                    <a:pt x="339" y="1013"/>
                  </a:lnTo>
                  <a:lnTo>
                    <a:pt x="348" y="1013"/>
                  </a:lnTo>
                  <a:lnTo>
                    <a:pt x="350" y="1008"/>
                  </a:lnTo>
                  <a:lnTo>
                    <a:pt x="353" y="1005"/>
                  </a:lnTo>
                  <a:lnTo>
                    <a:pt x="357" y="1001"/>
                  </a:lnTo>
                  <a:lnTo>
                    <a:pt x="365" y="1000"/>
                  </a:lnTo>
                  <a:lnTo>
                    <a:pt x="373" y="1006"/>
                  </a:lnTo>
                  <a:lnTo>
                    <a:pt x="379" y="1008"/>
                  </a:lnTo>
                  <a:lnTo>
                    <a:pt x="387" y="1018"/>
                  </a:lnTo>
                  <a:lnTo>
                    <a:pt x="389" y="1020"/>
                  </a:lnTo>
                  <a:lnTo>
                    <a:pt x="410" y="1038"/>
                  </a:lnTo>
                  <a:lnTo>
                    <a:pt x="419" y="1042"/>
                  </a:lnTo>
                  <a:lnTo>
                    <a:pt x="422" y="1041"/>
                  </a:lnTo>
                  <a:lnTo>
                    <a:pt x="428" y="1040"/>
                  </a:lnTo>
                  <a:lnTo>
                    <a:pt x="421" y="1024"/>
                  </a:lnTo>
                  <a:lnTo>
                    <a:pt x="419" y="1006"/>
                  </a:lnTo>
                  <a:lnTo>
                    <a:pt x="419" y="995"/>
                  </a:lnTo>
                  <a:lnTo>
                    <a:pt x="417" y="978"/>
                  </a:lnTo>
                  <a:lnTo>
                    <a:pt x="416" y="975"/>
                  </a:lnTo>
                  <a:lnTo>
                    <a:pt x="417" y="968"/>
                  </a:lnTo>
                  <a:lnTo>
                    <a:pt x="414" y="967"/>
                  </a:lnTo>
                  <a:lnTo>
                    <a:pt x="414" y="972"/>
                  </a:lnTo>
                  <a:lnTo>
                    <a:pt x="414" y="976"/>
                  </a:lnTo>
                  <a:lnTo>
                    <a:pt x="414" y="980"/>
                  </a:lnTo>
                  <a:lnTo>
                    <a:pt x="415" y="981"/>
                  </a:lnTo>
                  <a:lnTo>
                    <a:pt x="413" y="986"/>
                  </a:lnTo>
                  <a:lnTo>
                    <a:pt x="417" y="987"/>
                  </a:lnTo>
                  <a:lnTo>
                    <a:pt x="416" y="991"/>
                  </a:lnTo>
                  <a:lnTo>
                    <a:pt x="416" y="993"/>
                  </a:lnTo>
                  <a:lnTo>
                    <a:pt x="413" y="993"/>
                  </a:lnTo>
                  <a:lnTo>
                    <a:pt x="410" y="994"/>
                  </a:lnTo>
                  <a:lnTo>
                    <a:pt x="409" y="992"/>
                  </a:lnTo>
                  <a:lnTo>
                    <a:pt x="407" y="990"/>
                  </a:lnTo>
                  <a:lnTo>
                    <a:pt x="404" y="989"/>
                  </a:lnTo>
                  <a:lnTo>
                    <a:pt x="403" y="984"/>
                  </a:lnTo>
                  <a:lnTo>
                    <a:pt x="404" y="978"/>
                  </a:lnTo>
                  <a:lnTo>
                    <a:pt x="407" y="971"/>
                  </a:lnTo>
                  <a:lnTo>
                    <a:pt x="410" y="965"/>
                  </a:lnTo>
                  <a:lnTo>
                    <a:pt x="408" y="959"/>
                  </a:lnTo>
                  <a:lnTo>
                    <a:pt x="411" y="954"/>
                  </a:lnTo>
                  <a:lnTo>
                    <a:pt x="414" y="947"/>
                  </a:lnTo>
                  <a:lnTo>
                    <a:pt x="417" y="947"/>
                  </a:lnTo>
                  <a:lnTo>
                    <a:pt x="419" y="942"/>
                  </a:lnTo>
                  <a:lnTo>
                    <a:pt x="427" y="913"/>
                  </a:lnTo>
                  <a:lnTo>
                    <a:pt x="429" y="910"/>
                  </a:lnTo>
                  <a:lnTo>
                    <a:pt x="430" y="904"/>
                  </a:lnTo>
                  <a:lnTo>
                    <a:pt x="431" y="909"/>
                  </a:lnTo>
                  <a:lnTo>
                    <a:pt x="432" y="913"/>
                  </a:lnTo>
                  <a:lnTo>
                    <a:pt x="433" y="912"/>
                  </a:lnTo>
                  <a:lnTo>
                    <a:pt x="433" y="896"/>
                  </a:lnTo>
                  <a:lnTo>
                    <a:pt x="432" y="891"/>
                  </a:lnTo>
                  <a:lnTo>
                    <a:pt x="430" y="888"/>
                  </a:lnTo>
                  <a:lnTo>
                    <a:pt x="431" y="885"/>
                  </a:lnTo>
                  <a:lnTo>
                    <a:pt x="431" y="880"/>
                  </a:lnTo>
                  <a:lnTo>
                    <a:pt x="429" y="878"/>
                  </a:lnTo>
                  <a:lnTo>
                    <a:pt x="426" y="876"/>
                  </a:lnTo>
                  <a:lnTo>
                    <a:pt x="428" y="874"/>
                  </a:lnTo>
                  <a:lnTo>
                    <a:pt x="427" y="870"/>
                  </a:lnTo>
                  <a:lnTo>
                    <a:pt x="425" y="868"/>
                  </a:lnTo>
                  <a:lnTo>
                    <a:pt x="427" y="866"/>
                  </a:lnTo>
                  <a:lnTo>
                    <a:pt x="426" y="862"/>
                  </a:lnTo>
                  <a:lnTo>
                    <a:pt x="425" y="860"/>
                  </a:lnTo>
                  <a:lnTo>
                    <a:pt x="422" y="859"/>
                  </a:lnTo>
                  <a:lnTo>
                    <a:pt x="424" y="854"/>
                  </a:lnTo>
                  <a:lnTo>
                    <a:pt x="422" y="849"/>
                  </a:lnTo>
                  <a:lnTo>
                    <a:pt x="422" y="844"/>
                  </a:lnTo>
                  <a:lnTo>
                    <a:pt x="417" y="818"/>
                  </a:lnTo>
                  <a:lnTo>
                    <a:pt x="418" y="810"/>
                  </a:lnTo>
                  <a:lnTo>
                    <a:pt x="418" y="803"/>
                  </a:lnTo>
                  <a:lnTo>
                    <a:pt x="417" y="803"/>
                  </a:lnTo>
                  <a:lnTo>
                    <a:pt x="415" y="796"/>
                  </a:lnTo>
                  <a:lnTo>
                    <a:pt x="415" y="788"/>
                  </a:lnTo>
                  <a:lnTo>
                    <a:pt x="413" y="780"/>
                  </a:lnTo>
                  <a:lnTo>
                    <a:pt x="413" y="775"/>
                  </a:lnTo>
                  <a:lnTo>
                    <a:pt x="410" y="776"/>
                  </a:lnTo>
                  <a:lnTo>
                    <a:pt x="406" y="776"/>
                  </a:lnTo>
                  <a:lnTo>
                    <a:pt x="403" y="781"/>
                  </a:lnTo>
                  <a:lnTo>
                    <a:pt x="400" y="781"/>
                  </a:lnTo>
                  <a:lnTo>
                    <a:pt x="401" y="778"/>
                  </a:lnTo>
                  <a:lnTo>
                    <a:pt x="401" y="775"/>
                  </a:lnTo>
                  <a:lnTo>
                    <a:pt x="397" y="776"/>
                  </a:lnTo>
                  <a:lnTo>
                    <a:pt x="382" y="774"/>
                  </a:lnTo>
                  <a:lnTo>
                    <a:pt x="382" y="770"/>
                  </a:lnTo>
                  <a:lnTo>
                    <a:pt x="385" y="770"/>
                  </a:lnTo>
                  <a:lnTo>
                    <a:pt x="386" y="769"/>
                  </a:lnTo>
                  <a:lnTo>
                    <a:pt x="385" y="767"/>
                  </a:lnTo>
                  <a:lnTo>
                    <a:pt x="388" y="766"/>
                  </a:lnTo>
                  <a:lnTo>
                    <a:pt x="391" y="765"/>
                  </a:lnTo>
                  <a:lnTo>
                    <a:pt x="393" y="769"/>
                  </a:lnTo>
                  <a:lnTo>
                    <a:pt x="395" y="770"/>
                  </a:lnTo>
                  <a:lnTo>
                    <a:pt x="399" y="762"/>
                  </a:lnTo>
                  <a:lnTo>
                    <a:pt x="398" y="760"/>
                  </a:lnTo>
                  <a:lnTo>
                    <a:pt x="401" y="759"/>
                  </a:lnTo>
                  <a:lnTo>
                    <a:pt x="402" y="757"/>
                  </a:lnTo>
                  <a:lnTo>
                    <a:pt x="403" y="756"/>
                  </a:lnTo>
                  <a:lnTo>
                    <a:pt x="403" y="765"/>
                  </a:lnTo>
                  <a:lnTo>
                    <a:pt x="406" y="766"/>
                  </a:lnTo>
                  <a:lnTo>
                    <a:pt x="406" y="770"/>
                  </a:lnTo>
                  <a:lnTo>
                    <a:pt x="407" y="774"/>
                  </a:lnTo>
                  <a:lnTo>
                    <a:pt x="410" y="772"/>
                  </a:lnTo>
                  <a:lnTo>
                    <a:pt x="413" y="772"/>
                  </a:lnTo>
                  <a:lnTo>
                    <a:pt x="414" y="773"/>
                  </a:lnTo>
                  <a:lnTo>
                    <a:pt x="418" y="772"/>
                  </a:lnTo>
                  <a:lnTo>
                    <a:pt x="421" y="762"/>
                  </a:lnTo>
                  <a:lnTo>
                    <a:pt x="419" y="736"/>
                  </a:lnTo>
                  <a:lnTo>
                    <a:pt x="418" y="728"/>
                  </a:lnTo>
                  <a:lnTo>
                    <a:pt x="419" y="723"/>
                  </a:lnTo>
                  <a:lnTo>
                    <a:pt x="418" y="717"/>
                  </a:lnTo>
                  <a:lnTo>
                    <a:pt x="419" y="708"/>
                  </a:lnTo>
                  <a:lnTo>
                    <a:pt x="419" y="693"/>
                  </a:lnTo>
                  <a:lnTo>
                    <a:pt x="422" y="685"/>
                  </a:lnTo>
                  <a:lnTo>
                    <a:pt x="422" y="676"/>
                  </a:lnTo>
                  <a:lnTo>
                    <a:pt x="422" y="667"/>
                  </a:lnTo>
                  <a:lnTo>
                    <a:pt x="425" y="656"/>
                  </a:lnTo>
                  <a:lnTo>
                    <a:pt x="425" y="649"/>
                  </a:lnTo>
                  <a:lnTo>
                    <a:pt x="429" y="614"/>
                  </a:lnTo>
                  <a:lnTo>
                    <a:pt x="426" y="616"/>
                  </a:lnTo>
                  <a:lnTo>
                    <a:pt x="419" y="676"/>
                  </a:lnTo>
                  <a:lnTo>
                    <a:pt x="417" y="684"/>
                  </a:lnTo>
                  <a:lnTo>
                    <a:pt x="414" y="726"/>
                  </a:lnTo>
                  <a:lnTo>
                    <a:pt x="418" y="744"/>
                  </a:lnTo>
                  <a:lnTo>
                    <a:pt x="417" y="761"/>
                  </a:lnTo>
                  <a:lnTo>
                    <a:pt x="417" y="765"/>
                  </a:lnTo>
                  <a:lnTo>
                    <a:pt x="416" y="769"/>
                  </a:lnTo>
                  <a:lnTo>
                    <a:pt x="414" y="769"/>
                  </a:lnTo>
                  <a:lnTo>
                    <a:pt x="414" y="766"/>
                  </a:lnTo>
                  <a:lnTo>
                    <a:pt x="415" y="750"/>
                  </a:lnTo>
                  <a:lnTo>
                    <a:pt x="413" y="732"/>
                  </a:lnTo>
                  <a:lnTo>
                    <a:pt x="411" y="720"/>
                  </a:lnTo>
                  <a:lnTo>
                    <a:pt x="413" y="714"/>
                  </a:lnTo>
                  <a:lnTo>
                    <a:pt x="411" y="711"/>
                  </a:lnTo>
                  <a:lnTo>
                    <a:pt x="408" y="716"/>
                  </a:lnTo>
                  <a:lnTo>
                    <a:pt x="407" y="722"/>
                  </a:lnTo>
                  <a:lnTo>
                    <a:pt x="406" y="720"/>
                  </a:lnTo>
                  <a:lnTo>
                    <a:pt x="406" y="717"/>
                  </a:lnTo>
                  <a:lnTo>
                    <a:pt x="405" y="716"/>
                  </a:lnTo>
                  <a:lnTo>
                    <a:pt x="403" y="713"/>
                  </a:lnTo>
                  <a:lnTo>
                    <a:pt x="405" y="707"/>
                  </a:lnTo>
                  <a:lnTo>
                    <a:pt x="403" y="704"/>
                  </a:lnTo>
                  <a:lnTo>
                    <a:pt x="405" y="700"/>
                  </a:lnTo>
                  <a:lnTo>
                    <a:pt x="407" y="702"/>
                  </a:lnTo>
                  <a:lnTo>
                    <a:pt x="409" y="704"/>
                  </a:lnTo>
                  <a:lnTo>
                    <a:pt x="421" y="646"/>
                  </a:lnTo>
                  <a:lnTo>
                    <a:pt x="419" y="620"/>
                  </a:lnTo>
                  <a:lnTo>
                    <a:pt x="415" y="620"/>
                  </a:lnTo>
                  <a:lnTo>
                    <a:pt x="413" y="625"/>
                  </a:lnTo>
                  <a:lnTo>
                    <a:pt x="411" y="631"/>
                  </a:lnTo>
                  <a:lnTo>
                    <a:pt x="414" y="634"/>
                  </a:lnTo>
                  <a:lnTo>
                    <a:pt x="414" y="639"/>
                  </a:lnTo>
                  <a:lnTo>
                    <a:pt x="413" y="644"/>
                  </a:lnTo>
                  <a:lnTo>
                    <a:pt x="411" y="649"/>
                  </a:lnTo>
                  <a:lnTo>
                    <a:pt x="410" y="646"/>
                  </a:lnTo>
                  <a:lnTo>
                    <a:pt x="409" y="644"/>
                  </a:lnTo>
                  <a:lnTo>
                    <a:pt x="409" y="641"/>
                  </a:lnTo>
                  <a:lnTo>
                    <a:pt x="410" y="637"/>
                  </a:lnTo>
                  <a:lnTo>
                    <a:pt x="410" y="635"/>
                  </a:lnTo>
                  <a:lnTo>
                    <a:pt x="407" y="632"/>
                  </a:lnTo>
                  <a:lnTo>
                    <a:pt x="408" y="630"/>
                  </a:lnTo>
                  <a:lnTo>
                    <a:pt x="409" y="628"/>
                  </a:lnTo>
                  <a:lnTo>
                    <a:pt x="404" y="624"/>
                  </a:lnTo>
                  <a:lnTo>
                    <a:pt x="403" y="623"/>
                  </a:lnTo>
                  <a:lnTo>
                    <a:pt x="404" y="621"/>
                  </a:lnTo>
                  <a:lnTo>
                    <a:pt x="409" y="620"/>
                  </a:lnTo>
                  <a:lnTo>
                    <a:pt x="403" y="614"/>
                  </a:lnTo>
                  <a:lnTo>
                    <a:pt x="401" y="607"/>
                  </a:lnTo>
                  <a:lnTo>
                    <a:pt x="401" y="599"/>
                  </a:lnTo>
                  <a:lnTo>
                    <a:pt x="403" y="595"/>
                  </a:lnTo>
                  <a:lnTo>
                    <a:pt x="403" y="590"/>
                  </a:lnTo>
                  <a:lnTo>
                    <a:pt x="402" y="587"/>
                  </a:lnTo>
                  <a:lnTo>
                    <a:pt x="401" y="584"/>
                  </a:lnTo>
                  <a:lnTo>
                    <a:pt x="398" y="584"/>
                  </a:lnTo>
                  <a:lnTo>
                    <a:pt x="397" y="583"/>
                  </a:lnTo>
                  <a:lnTo>
                    <a:pt x="395" y="582"/>
                  </a:lnTo>
                  <a:lnTo>
                    <a:pt x="395" y="575"/>
                  </a:lnTo>
                  <a:lnTo>
                    <a:pt x="397" y="576"/>
                  </a:lnTo>
                  <a:lnTo>
                    <a:pt x="399" y="575"/>
                  </a:lnTo>
                  <a:lnTo>
                    <a:pt x="400" y="571"/>
                  </a:lnTo>
                  <a:lnTo>
                    <a:pt x="403" y="574"/>
                  </a:lnTo>
                  <a:lnTo>
                    <a:pt x="409" y="574"/>
                  </a:lnTo>
                  <a:lnTo>
                    <a:pt x="411" y="581"/>
                  </a:lnTo>
                  <a:lnTo>
                    <a:pt x="414" y="585"/>
                  </a:lnTo>
                  <a:lnTo>
                    <a:pt x="414" y="588"/>
                  </a:lnTo>
                  <a:lnTo>
                    <a:pt x="413" y="590"/>
                  </a:lnTo>
                  <a:lnTo>
                    <a:pt x="417" y="590"/>
                  </a:lnTo>
                  <a:lnTo>
                    <a:pt x="418" y="586"/>
                  </a:lnTo>
                  <a:lnTo>
                    <a:pt x="418" y="576"/>
                  </a:lnTo>
                  <a:lnTo>
                    <a:pt x="419" y="576"/>
                  </a:lnTo>
                  <a:lnTo>
                    <a:pt x="421" y="566"/>
                  </a:lnTo>
                  <a:lnTo>
                    <a:pt x="419" y="562"/>
                  </a:lnTo>
                  <a:lnTo>
                    <a:pt x="421" y="560"/>
                  </a:lnTo>
                  <a:lnTo>
                    <a:pt x="421" y="552"/>
                  </a:lnTo>
                  <a:lnTo>
                    <a:pt x="418" y="552"/>
                  </a:lnTo>
                  <a:lnTo>
                    <a:pt x="418" y="549"/>
                  </a:lnTo>
                  <a:lnTo>
                    <a:pt x="414" y="544"/>
                  </a:lnTo>
                  <a:lnTo>
                    <a:pt x="413" y="539"/>
                  </a:lnTo>
                  <a:lnTo>
                    <a:pt x="414" y="534"/>
                  </a:lnTo>
                  <a:lnTo>
                    <a:pt x="414" y="530"/>
                  </a:lnTo>
                  <a:lnTo>
                    <a:pt x="417" y="530"/>
                  </a:lnTo>
                  <a:lnTo>
                    <a:pt x="419" y="535"/>
                  </a:lnTo>
                  <a:lnTo>
                    <a:pt x="421" y="539"/>
                  </a:lnTo>
                  <a:lnTo>
                    <a:pt x="425" y="535"/>
                  </a:lnTo>
                  <a:lnTo>
                    <a:pt x="421" y="532"/>
                  </a:lnTo>
                  <a:lnTo>
                    <a:pt x="426" y="528"/>
                  </a:lnTo>
                  <a:lnTo>
                    <a:pt x="429" y="530"/>
                  </a:lnTo>
                  <a:lnTo>
                    <a:pt x="433" y="526"/>
                  </a:lnTo>
                  <a:lnTo>
                    <a:pt x="429" y="523"/>
                  </a:lnTo>
                  <a:lnTo>
                    <a:pt x="424" y="521"/>
                  </a:lnTo>
                  <a:lnTo>
                    <a:pt x="425" y="517"/>
                  </a:lnTo>
                  <a:lnTo>
                    <a:pt x="422" y="519"/>
                  </a:lnTo>
                  <a:lnTo>
                    <a:pt x="419" y="517"/>
                  </a:lnTo>
                  <a:lnTo>
                    <a:pt x="419" y="514"/>
                  </a:lnTo>
                  <a:lnTo>
                    <a:pt x="421" y="510"/>
                  </a:lnTo>
                  <a:lnTo>
                    <a:pt x="419" y="508"/>
                  </a:lnTo>
                  <a:lnTo>
                    <a:pt x="422" y="506"/>
                  </a:lnTo>
                  <a:lnTo>
                    <a:pt x="419" y="503"/>
                  </a:lnTo>
                  <a:lnTo>
                    <a:pt x="421" y="498"/>
                  </a:lnTo>
                  <a:lnTo>
                    <a:pt x="422" y="496"/>
                  </a:lnTo>
                  <a:lnTo>
                    <a:pt x="422" y="492"/>
                  </a:lnTo>
                  <a:lnTo>
                    <a:pt x="421" y="490"/>
                  </a:lnTo>
                  <a:lnTo>
                    <a:pt x="422" y="484"/>
                  </a:lnTo>
                  <a:lnTo>
                    <a:pt x="424" y="479"/>
                  </a:lnTo>
                  <a:lnTo>
                    <a:pt x="421" y="480"/>
                  </a:lnTo>
                  <a:lnTo>
                    <a:pt x="419" y="482"/>
                  </a:lnTo>
                  <a:lnTo>
                    <a:pt x="416" y="482"/>
                  </a:lnTo>
                  <a:lnTo>
                    <a:pt x="414" y="486"/>
                  </a:lnTo>
                  <a:lnTo>
                    <a:pt x="413" y="486"/>
                  </a:lnTo>
                  <a:lnTo>
                    <a:pt x="411" y="483"/>
                  </a:lnTo>
                  <a:lnTo>
                    <a:pt x="413" y="468"/>
                  </a:lnTo>
                  <a:lnTo>
                    <a:pt x="416" y="467"/>
                  </a:lnTo>
                  <a:lnTo>
                    <a:pt x="416" y="470"/>
                  </a:lnTo>
                  <a:lnTo>
                    <a:pt x="419" y="474"/>
                  </a:lnTo>
                  <a:lnTo>
                    <a:pt x="421" y="476"/>
                  </a:lnTo>
                  <a:lnTo>
                    <a:pt x="423" y="474"/>
                  </a:lnTo>
                  <a:lnTo>
                    <a:pt x="426" y="469"/>
                  </a:lnTo>
                  <a:lnTo>
                    <a:pt x="423" y="469"/>
                  </a:lnTo>
                  <a:lnTo>
                    <a:pt x="421" y="466"/>
                  </a:lnTo>
                  <a:lnTo>
                    <a:pt x="421" y="462"/>
                  </a:lnTo>
                  <a:lnTo>
                    <a:pt x="418" y="462"/>
                  </a:lnTo>
                  <a:lnTo>
                    <a:pt x="418" y="464"/>
                  </a:lnTo>
                  <a:lnTo>
                    <a:pt x="413" y="462"/>
                  </a:lnTo>
                  <a:lnTo>
                    <a:pt x="411" y="459"/>
                  </a:lnTo>
                  <a:lnTo>
                    <a:pt x="413" y="457"/>
                  </a:lnTo>
                  <a:lnTo>
                    <a:pt x="421" y="457"/>
                  </a:lnTo>
                  <a:lnTo>
                    <a:pt x="419" y="454"/>
                  </a:lnTo>
                  <a:lnTo>
                    <a:pt x="421" y="451"/>
                  </a:lnTo>
                  <a:lnTo>
                    <a:pt x="419" y="448"/>
                  </a:lnTo>
                  <a:lnTo>
                    <a:pt x="417" y="447"/>
                  </a:lnTo>
                  <a:lnTo>
                    <a:pt x="414" y="446"/>
                  </a:lnTo>
                  <a:lnTo>
                    <a:pt x="414" y="444"/>
                  </a:lnTo>
                  <a:lnTo>
                    <a:pt x="415" y="442"/>
                  </a:lnTo>
                  <a:lnTo>
                    <a:pt x="416" y="442"/>
                  </a:lnTo>
                  <a:lnTo>
                    <a:pt x="413" y="439"/>
                  </a:lnTo>
                  <a:lnTo>
                    <a:pt x="415" y="434"/>
                  </a:lnTo>
                  <a:lnTo>
                    <a:pt x="427" y="439"/>
                  </a:lnTo>
                  <a:lnTo>
                    <a:pt x="433" y="439"/>
                  </a:lnTo>
                  <a:lnTo>
                    <a:pt x="434" y="442"/>
                  </a:lnTo>
                  <a:lnTo>
                    <a:pt x="433" y="446"/>
                  </a:lnTo>
                  <a:lnTo>
                    <a:pt x="437" y="451"/>
                  </a:lnTo>
                  <a:lnTo>
                    <a:pt x="443" y="450"/>
                  </a:lnTo>
                  <a:lnTo>
                    <a:pt x="444" y="456"/>
                  </a:lnTo>
                  <a:lnTo>
                    <a:pt x="444" y="457"/>
                  </a:lnTo>
                  <a:lnTo>
                    <a:pt x="445" y="459"/>
                  </a:lnTo>
                  <a:lnTo>
                    <a:pt x="449" y="457"/>
                  </a:lnTo>
                  <a:lnTo>
                    <a:pt x="451" y="452"/>
                  </a:lnTo>
                  <a:lnTo>
                    <a:pt x="449" y="452"/>
                  </a:lnTo>
                  <a:lnTo>
                    <a:pt x="447" y="450"/>
                  </a:lnTo>
                  <a:lnTo>
                    <a:pt x="445" y="447"/>
                  </a:lnTo>
                  <a:lnTo>
                    <a:pt x="447" y="444"/>
                  </a:lnTo>
                  <a:lnTo>
                    <a:pt x="447" y="442"/>
                  </a:lnTo>
                  <a:lnTo>
                    <a:pt x="450" y="444"/>
                  </a:lnTo>
                  <a:lnTo>
                    <a:pt x="452" y="444"/>
                  </a:lnTo>
                  <a:lnTo>
                    <a:pt x="454" y="442"/>
                  </a:lnTo>
                  <a:lnTo>
                    <a:pt x="453" y="436"/>
                  </a:lnTo>
                  <a:lnTo>
                    <a:pt x="451" y="434"/>
                  </a:lnTo>
                  <a:lnTo>
                    <a:pt x="450" y="431"/>
                  </a:lnTo>
                  <a:lnTo>
                    <a:pt x="450" y="426"/>
                  </a:lnTo>
                  <a:lnTo>
                    <a:pt x="447" y="420"/>
                  </a:lnTo>
                  <a:lnTo>
                    <a:pt x="448" y="417"/>
                  </a:lnTo>
                  <a:lnTo>
                    <a:pt x="450" y="414"/>
                  </a:lnTo>
                  <a:lnTo>
                    <a:pt x="453" y="416"/>
                  </a:lnTo>
                  <a:lnTo>
                    <a:pt x="460" y="426"/>
                  </a:lnTo>
                  <a:lnTo>
                    <a:pt x="465" y="425"/>
                  </a:lnTo>
                  <a:lnTo>
                    <a:pt x="471" y="431"/>
                  </a:lnTo>
                  <a:lnTo>
                    <a:pt x="469" y="435"/>
                  </a:lnTo>
                  <a:lnTo>
                    <a:pt x="465" y="452"/>
                  </a:lnTo>
                  <a:lnTo>
                    <a:pt x="459" y="463"/>
                  </a:lnTo>
                  <a:lnTo>
                    <a:pt x="452" y="482"/>
                  </a:lnTo>
                  <a:lnTo>
                    <a:pt x="450" y="492"/>
                  </a:lnTo>
                  <a:lnTo>
                    <a:pt x="444" y="509"/>
                  </a:lnTo>
                  <a:lnTo>
                    <a:pt x="441" y="521"/>
                  </a:lnTo>
                  <a:lnTo>
                    <a:pt x="443" y="522"/>
                  </a:lnTo>
                  <a:lnTo>
                    <a:pt x="455" y="488"/>
                  </a:lnTo>
                  <a:lnTo>
                    <a:pt x="470" y="457"/>
                  </a:lnTo>
                  <a:lnTo>
                    <a:pt x="474" y="447"/>
                  </a:lnTo>
                  <a:lnTo>
                    <a:pt x="483" y="431"/>
                  </a:lnTo>
                  <a:lnTo>
                    <a:pt x="489" y="418"/>
                  </a:lnTo>
                  <a:lnTo>
                    <a:pt x="496" y="409"/>
                  </a:lnTo>
                  <a:lnTo>
                    <a:pt x="501" y="382"/>
                  </a:lnTo>
                  <a:lnTo>
                    <a:pt x="506" y="368"/>
                  </a:lnTo>
                  <a:lnTo>
                    <a:pt x="506" y="360"/>
                  </a:lnTo>
                  <a:lnTo>
                    <a:pt x="511" y="335"/>
                  </a:lnTo>
                  <a:lnTo>
                    <a:pt x="511" y="318"/>
                  </a:lnTo>
                  <a:lnTo>
                    <a:pt x="509" y="317"/>
                  </a:lnTo>
                  <a:lnTo>
                    <a:pt x="495" y="322"/>
                  </a:lnTo>
                  <a:lnTo>
                    <a:pt x="469" y="342"/>
                  </a:lnTo>
                  <a:lnTo>
                    <a:pt x="458" y="337"/>
                  </a:lnTo>
                  <a:lnTo>
                    <a:pt x="439" y="305"/>
                  </a:lnTo>
                  <a:lnTo>
                    <a:pt x="440" y="323"/>
                  </a:lnTo>
                  <a:lnTo>
                    <a:pt x="426" y="312"/>
                  </a:lnTo>
                  <a:lnTo>
                    <a:pt x="426" y="309"/>
                  </a:lnTo>
                  <a:lnTo>
                    <a:pt x="411" y="304"/>
                  </a:lnTo>
                  <a:lnTo>
                    <a:pt x="423" y="316"/>
                  </a:lnTo>
                  <a:lnTo>
                    <a:pt x="416" y="312"/>
                  </a:lnTo>
                  <a:lnTo>
                    <a:pt x="321" y="300"/>
                  </a:lnTo>
                  <a:lnTo>
                    <a:pt x="320" y="282"/>
                  </a:lnTo>
                  <a:lnTo>
                    <a:pt x="285" y="279"/>
                  </a:lnTo>
                  <a:lnTo>
                    <a:pt x="261" y="280"/>
                  </a:lnTo>
                  <a:lnTo>
                    <a:pt x="259" y="279"/>
                  </a:lnTo>
                  <a:lnTo>
                    <a:pt x="241" y="262"/>
                  </a:lnTo>
                  <a:lnTo>
                    <a:pt x="223" y="255"/>
                  </a:lnTo>
                  <a:lnTo>
                    <a:pt x="207" y="248"/>
                  </a:lnTo>
                  <a:lnTo>
                    <a:pt x="199" y="245"/>
                  </a:lnTo>
                  <a:lnTo>
                    <a:pt x="189" y="245"/>
                  </a:lnTo>
                  <a:lnTo>
                    <a:pt x="175" y="234"/>
                  </a:lnTo>
                  <a:lnTo>
                    <a:pt x="174" y="213"/>
                  </a:lnTo>
                  <a:lnTo>
                    <a:pt x="157" y="202"/>
                  </a:lnTo>
                  <a:lnTo>
                    <a:pt x="157" y="188"/>
                  </a:lnTo>
                  <a:lnTo>
                    <a:pt x="149" y="174"/>
                  </a:lnTo>
                  <a:lnTo>
                    <a:pt x="139" y="185"/>
                  </a:lnTo>
                  <a:lnTo>
                    <a:pt x="135" y="174"/>
                  </a:lnTo>
                  <a:lnTo>
                    <a:pt x="138" y="160"/>
                  </a:lnTo>
                  <a:lnTo>
                    <a:pt x="128" y="142"/>
                  </a:lnTo>
                  <a:lnTo>
                    <a:pt x="117" y="132"/>
                  </a:lnTo>
                  <a:lnTo>
                    <a:pt x="117" y="81"/>
                  </a:lnTo>
                  <a:lnTo>
                    <a:pt x="110" y="70"/>
                  </a:lnTo>
                  <a:lnTo>
                    <a:pt x="106" y="42"/>
                  </a:lnTo>
                  <a:lnTo>
                    <a:pt x="105" y="17"/>
                  </a:lnTo>
                  <a:lnTo>
                    <a:pt x="61" y="0"/>
                  </a:lnTo>
                  <a:lnTo>
                    <a:pt x="45" y="19"/>
                  </a:lnTo>
                  <a:lnTo>
                    <a:pt x="32" y="32"/>
                  </a:lnTo>
                  <a:lnTo>
                    <a:pt x="41" y="46"/>
                  </a:lnTo>
                  <a:lnTo>
                    <a:pt x="56" y="54"/>
                  </a:lnTo>
                  <a:lnTo>
                    <a:pt x="57" y="70"/>
                  </a:lnTo>
                  <a:lnTo>
                    <a:pt x="61" y="76"/>
                  </a:lnTo>
                  <a:lnTo>
                    <a:pt x="61" y="87"/>
                  </a:lnTo>
                  <a:lnTo>
                    <a:pt x="71" y="110"/>
                  </a:lnTo>
                  <a:lnTo>
                    <a:pt x="74" y="112"/>
                  </a:lnTo>
                  <a:lnTo>
                    <a:pt x="74" y="116"/>
                  </a:lnTo>
                  <a:lnTo>
                    <a:pt x="77" y="117"/>
                  </a:lnTo>
                  <a:lnTo>
                    <a:pt x="76" y="132"/>
                  </a:lnTo>
                  <a:lnTo>
                    <a:pt x="70" y="137"/>
                  </a:lnTo>
                  <a:lnTo>
                    <a:pt x="67" y="140"/>
                  </a:lnTo>
                  <a:lnTo>
                    <a:pt x="65" y="143"/>
                  </a:lnTo>
                  <a:lnTo>
                    <a:pt x="64" y="147"/>
                  </a:lnTo>
                  <a:lnTo>
                    <a:pt x="63" y="149"/>
                  </a:lnTo>
                  <a:lnTo>
                    <a:pt x="73" y="152"/>
                  </a:lnTo>
                  <a:lnTo>
                    <a:pt x="78" y="152"/>
                  </a:lnTo>
                  <a:lnTo>
                    <a:pt x="85" y="158"/>
                  </a:lnTo>
                  <a:lnTo>
                    <a:pt x="87" y="160"/>
                  </a:lnTo>
                  <a:lnTo>
                    <a:pt x="89" y="159"/>
                  </a:lnTo>
                  <a:lnTo>
                    <a:pt x="89" y="163"/>
                  </a:lnTo>
                  <a:lnTo>
                    <a:pt x="82" y="172"/>
                  </a:lnTo>
                  <a:lnTo>
                    <a:pt x="81" y="174"/>
                  </a:lnTo>
                  <a:lnTo>
                    <a:pt x="82" y="182"/>
                  </a:lnTo>
                  <a:lnTo>
                    <a:pt x="79" y="197"/>
                  </a:lnTo>
                  <a:lnTo>
                    <a:pt x="97" y="198"/>
                  </a:lnTo>
                  <a:lnTo>
                    <a:pt x="102" y="200"/>
                  </a:lnTo>
                  <a:lnTo>
                    <a:pt x="113" y="202"/>
                  </a:lnTo>
                  <a:lnTo>
                    <a:pt x="117" y="204"/>
                  </a:lnTo>
                  <a:lnTo>
                    <a:pt x="120" y="206"/>
                  </a:lnTo>
                  <a:lnTo>
                    <a:pt x="121" y="209"/>
                  </a:lnTo>
                  <a:lnTo>
                    <a:pt x="121" y="212"/>
                  </a:lnTo>
                  <a:lnTo>
                    <a:pt x="119" y="214"/>
                  </a:lnTo>
                  <a:lnTo>
                    <a:pt x="120" y="215"/>
                  </a:lnTo>
                  <a:lnTo>
                    <a:pt x="118" y="218"/>
                  </a:lnTo>
                  <a:lnTo>
                    <a:pt x="119" y="221"/>
                  </a:lnTo>
                  <a:lnTo>
                    <a:pt x="120" y="224"/>
                  </a:lnTo>
                  <a:lnTo>
                    <a:pt x="128" y="230"/>
                  </a:lnTo>
                  <a:lnTo>
                    <a:pt x="125" y="248"/>
                  </a:lnTo>
                  <a:lnTo>
                    <a:pt x="125" y="252"/>
                  </a:lnTo>
                  <a:lnTo>
                    <a:pt x="128" y="264"/>
                  </a:lnTo>
                  <a:lnTo>
                    <a:pt x="135" y="265"/>
                  </a:lnTo>
                  <a:lnTo>
                    <a:pt x="138" y="264"/>
                  </a:lnTo>
                  <a:lnTo>
                    <a:pt x="143" y="269"/>
                  </a:lnTo>
                  <a:lnTo>
                    <a:pt x="144" y="271"/>
                  </a:lnTo>
                  <a:lnTo>
                    <a:pt x="157" y="282"/>
                  </a:lnTo>
                  <a:lnTo>
                    <a:pt x="159" y="285"/>
                  </a:lnTo>
                  <a:lnTo>
                    <a:pt x="163" y="288"/>
                  </a:lnTo>
                  <a:lnTo>
                    <a:pt x="171" y="312"/>
                  </a:lnTo>
                  <a:lnTo>
                    <a:pt x="196" y="310"/>
                  </a:lnTo>
                  <a:lnTo>
                    <a:pt x="201" y="311"/>
                  </a:lnTo>
                  <a:lnTo>
                    <a:pt x="210" y="324"/>
                  </a:lnTo>
                  <a:lnTo>
                    <a:pt x="213" y="327"/>
                  </a:lnTo>
                  <a:lnTo>
                    <a:pt x="217" y="328"/>
                  </a:lnTo>
                  <a:lnTo>
                    <a:pt x="225" y="321"/>
                  </a:lnTo>
                  <a:lnTo>
                    <a:pt x="231" y="317"/>
                  </a:lnTo>
                  <a:lnTo>
                    <a:pt x="237" y="316"/>
                  </a:lnTo>
                  <a:lnTo>
                    <a:pt x="263" y="317"/>
                  </a:lnTo>
                  <a:lnTo>
                    <a:pt x="268" y="320"/>
                  </a:lnTo>
                  <a:lnTo>
                    <a:pt x="271" y="336"/>
                  </a:lnTo>
                  <a:lnTo>
                    <a:pt x="270" y="349"/>
                  </a:lnTo>
                  <a:lnTo>
                    <a:pt x="271" y="364"/>
                  </a:lnTo>
                  <a:lnTo>
                    <a:pt x="271" y="390"/>
                  </a:lnTo>
                  <a:lnTo>
                    <a:pt x="271" y="394"/>
                  </a:lnTo>
                  <a:lnTo>
                    <a:pt x="274" y="420"/>
                  </a:lnTo>
                  <a:lnTo>
                    <a:pt x="295" y="421"/>
                  </a:lnTo>
                  <a:lnTo>
                    <a:pt x="301" y="422"/>
                  </a:lnTo>
                  <a:lnTo>
                    <a:pt x="300" y="433"/>
                  </a:lnTo>
                  <a:lnTo>
                    <a:pt x="235" y="48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3" name="Freeform 74"/>
            <p:cNvSpPr>
              <a:spLocks/>
            </p:cNvSpPr>
            <p:nvPr/>
          </p:nvSpPr>
          <p:spPr bwMode="auto">
            <a:xfrm>
              <a:off x="4473621" y="5409180"/>
              <a:ext cx="504015" cy="559055"/>
            </a:xfrm>
            <a:custGeom>
              <a:avLst/>
              <a:gdLst/>
              <a:ahLst/>
              <a:cxnLst>
                <a:cxn ang="0">
                  <a:pos x="88" y="288"/>
                </a:cxn>
                <a:cxn ang="0">
                  <a:pos x="82" y="237"/>
                </a:cxn>
                <a:cxn ang="0">
                  <a:pos x="124" y="191"/>
                </a:cxn>
                <a:cxn ang="0">
                  <a:pos x="156" y="153"/>
                </a:cxn>
                <a:cxn ang="0">
                  <a:pos x="214" y="141"/>
                </a:cxn>
                <a:cxn ang="0">
                  <a:pos x="293" y="146"/>
                </a:cxn>
                <a:cxn ang="0">
                  <a:pos x="332" y="79"/>
                </a:cxn>
                <a:cxn ang="0">
                  <a:pos x="308" y="9"/>
                </a:cxn>
                <a:cxn ang="0">
                  <a:pos x="412" y="17"/>
                </a:cxn>
                <a:cxn ang="0">
                  <a:pos x="456" y="30"/>
                </a:cxn>
                <a:cxn ang="0">
                  <a:pos x="480" y="46"/>
                </a:cxn>
                <a:cxn ang="0">
                  <a:pos x="489" y="71"/>
                </a:cxn>
                <a:cxn ang="0">
                  <a:pos x="530" y="68"/>
                </a:cxn>
                <a:cxn ang="0">
                  <a:pos x="567" y="105"/>
                </a:cxn>
                <a:cxn ang="0">
                  <a:pos x="611" y="114"/>
                </a:cxn>
                <a:cxn ang="0">
                  <a:pos x="611" y="135"/>
                </a:cxn>
                <a:cxn ang="0">
                  <a:pos x="578" y="177"/>
                </a:cxn>
                <a:cxn ang="0">
                  <a:pos x="545" y="192"/>
                </a:cxn>
                <a:cxn ang="0">
                  <a:pos x="527" y="252"/>
                </a:cxn>
                <a:cxn ang="0">
                  <a:pos x="457" y="328"/>
                </a:cxn>
                <a:cxn ang="0">
                  <a:pos x="398" y="340"/>
                </a:cxn>
                <a:cxn ang="0">
                  <a:pos x="354" y="368"/>
                </a:cxn>
                <a:cxn ang="0">
                  <a:pos x="371" y="403"/>
                </a:cxn>
                <a:cxn ang="0">
                  <a:pos x="386" y="450"/>
                </a:cxn>
                <a:cxn ang="0">
                  <a:pos x="415" y="471"/>
                </a:cxn>
                <a:cxn ang="0">
                  <a:pos x="443" y="493"/>
                </a:cxn>
                <a:cxn ang="0">
                  <a:pos x="460" y="500"/>
                </a:cxn>
                <a:cxn ang="0">
                  <a:pos x="488" y="497"/>
                </a:cxn>
                <a:cxn ang="0">
                  <a:pos x="510" y="460"/>
                </a:cxn>
                <a:cxn ang="0">
                  <a:pos x="534" y="476"/>
                </a:cxn>
                <a:cxn ang="0">
                  <a:pos x="529" y="520"/>
                </a:cxn>
                <a:cxn ang="0">
                  <a:pos x="535" y="548"/>
                </a:cxn>
                <a:cxn ang="0">
                  <a:pos x="535" y="575"/>
                </a:cxn>
                <a:cxn ang="0">
                  <a:pos x="523" y="635"/>
                </a:cxn>
                <a:cxn ang="0">
                  <a:pos x="496" y="638"/>
                </a:cxn>
                <a:cxn ang="0">
                  <a:pos x="436" y="609"/>
                </a:cxn>
                <a:cxn ang="0">
                  <a:pos x="409" y="564"/>
                </a:cxn>
                <a:cxn ang="0">
                  <a:pos x="380" y="532"/>
                </a:cxn>
                <a:cxn ang="0">
                  <a:pos x="340" y="544"/>
                </a:cxn>
                <a:cxn ang="0">
                  <a:pos x="301" y="568"/>
                </a:cxn>
                <a:cxn ang="0">
                  <a:pos x="252" y="608"/>
                </a:cxn>
                <a:cxn ang="0">
                  <a:pos x="284" y="692"/>
                </a:cxn>
                <a:cxn ang="0">
                  <a:pos x="300" y="727"/>
                </a:cxn>
                <a:cxn ang="0">
                  <a:pos x="290" y="734"/>
                </a:cxn>
                <a:cxn ang="0">
                  <a:pos x="238" y="756"/>
                </a:cxn>
                <a:cxn ang="0">
                  <a:pos x="216" y="792"/>
                </a:cxn>
                <a:cxn ang="0">
                  <a:pos x="165" y="781"/>
                </a:cxn>
                <a:cxn ang="0">
                  <a:pos x="122" y="764"/>
                </a:cxn>
                <a:cxn ang="0">
                  <a:pos x="113" y="706"/>
                </a:cxn>
                <a:cxn ang="0">
                  <a:pos x="142" y="666"/>
                </a:cxn>
                <a:cxn ang="0">
                  <a:pos x="204" y="624"/>
                </a:cxn>
                <a:cxn ang="0">
                  <a:pos x="216" y="594"/>
                </a:cxn>
                <a:cxn ang="0">
                  <a:pos x="218" y="558"/>
                </a:cxn>
                <a:cxn ang="0">
                  <a:pos x="192" y="534"/>
                </a:cxn>
                <a:cxn ang="0">
                  <a:pos x="178" y="567"/>
                </a:cxn>
                <a:cxn ang="0">
                  <a:pos x="136" y="595"/>
                </a:cxn>
                <a:cxn ang="0">
                  <a:pos x="113" y="510"/>
                </a:cxn>
                <a:cxn ang="0">
                  <a:pos x="85" y="539"/>
                </a:cxn>
                <a:cxn ang="0">
                  <a:pos x="100" y="502"/>
                </a:cxn>
                <a:cxn ang="0">
                  <a:pos x="72" y="539"/>
                </a:cxn>
                <a:cxn ang="0">
                  <a:pos x="22" y="513"/>
                </a:cxn>
                <a:cxn ang="0">
                  <a:pos x="26" y="387"/>
                </a:cxn>
                <a:cxn ang="0">
                  <a:pos x="42" y="320"/>
                </a:cxn>
              </a:cxnLst>
              <a:rect l="0" t="0" r="r" b="b"/>
              <a:pathLst>
                <a:path w="615" h="795">
                  <a:moveTo>
                    <a:pt x="48" y="314"/>
                  </a:moveTo>
                  <a:lnTo>
                    <a:pt x="61" y="302"/>
                  </a:lnTo>
                  <a:lnTo>
                    <a:pt x="62" y="296"/>
                  </a:lnTo>
                  <a:lnTo>
                    <a:pt x="65" y="292"/>
                  </a:lnTo>
                  <a:lnTo>
                    <a:pt x="85" y="291"/>
                  </a:lnTo>
                  <a:lnTo>
                    <a:pt x="88" y="288"/>
                  </a:lnTo>
                  <a:lnTo>
                    <a:pt x="86" y="286"/>
                  </a:lnTo>
                  <a:lnTo>
                    <a:pt x="82" y="281"/>
                  </a:lnTo>
                  <a:lnTo>
                    <a:pt x="80" y="276"/>
                  </a:lnTo>
                  <a:lnTo>
                    <a:pt x="82" y="259"/>
                  </a:lnTo>
                  <a:lnTo>
                    <a:pt x="79" y="244"/>
                  </a:lnTo>
                  <a:lnTo>
                    <a:pt x="82" y="237"/>
                  </a:lnTo>
                  <a:lnTo>
                    <a:pt x="86" y="220"/>
                  </a:lnTo>
                  <a:lnTo>
                    <a:pt x="91" y="212"/>
                  </a:lnTo>
                  <a:lnTo>
                    <a:pt x="112" y="201"/>
                  </a:lnTo>
                  <a:lnTo>
                    <a:pt x="117" y="202"/>
                  </a:lnTo>
                  <a:lnTo>
                    <a:pt x="120" y="196"/>
                  </a:lnTo>
                  <a:lnTo>
                    <a:pt x="124" y="191"/>
                  </a:lnTo>
                  <a:lnTo>
                    <a:pt x="134" y="177"/>
                  </a:lnTo>
                  <a:lnTo>
                    <a:pt x="136" y="173"/>
                  </a:lnTo>
                  <a:lnTo>
                    <a:pt x="141" y="168"/>
                  </a:lnTo>
                  <a:lnTo>
                    <a:pt x="152" y="162"/>
                  </a:lnTo>
                  <a:lnTo>
                    <a:pt x="156" y="160"/>
                  </a:lnTo>
                  <a:lnTo>
                    <a:pt x="156" y="153"/>
                  </a:lnTo>
                  <a:lnTo>
                    <a:pt x="157" y="146"/>
                  </a:lnTo>
                  <a:lnTo>
                    <a:pt x="160" y="141"/>
                  </a:lnTo>
                  <a:lnTo>
                    <a:pt x="178" y="137"/>
                  </a:lnTo>
                  <a:lnTo>
                    <a:pt x="188" y="138"/>
                  </a:lnTo>
                  <a:lnTo>
                    <a:pt x="195" y="139"/>
                  </a:lnTo>
                  <a:lnTo>
                    <a:pt x="214" y="141"/>
                  </a:lnTo>
                  <a:lnTo>
                    <a:pt x="237" y="146"/>
                  </a:lnTo>
                  <a:lnTo>
                    <a:pt x="261" y="146"/>
                  </a:lnTo>
                  <a:lnTo>
                    <a:pt x="268" y="149"/>
                  </a:lnTo>
                  <a:lnTo>
                    <a:pt x="273" y="154"/>
                  </a:lnTo>
                  <a:lnTo>
                    <a:pt x="281" y="148"/>
                  </a:lnTo>
                  <a:lnTo>
                    <a:pt x="293" y="146"/>
                  </a:lnTo>
                  <a:lnTo>
                    <a:pt x="304" y="146"/>
                  </a:lnTo>
                  <a:lnTo>
                    <a:pt x="318" y="144"/>
                  </a:lnTo>
                  <a:lnTo>
                    <a:pt x="328" y="146"/>
                  </a:lnTo>
                  <a:lnTo>
                    <a:pt x="333" y="142"/>
                  </a:lnTo>
                  <a:lnTo>
                    <a:pt x="334" y="132"/>
                  </a:lnTo>
                  <a:lnTo>
                    <a:pt x="332" y="79"/>
                  </a:lnTo>
                  <a:lnTo>
                    <a:pt x="327" y="59"/>
                  </a:lnTo>
                  <a:lnTo>
                    <a:pt x="321" y="49"/>
                  </a:lnTo>
                  <a:lnTo>
                    <a:pt x="314" y="34"/>
                  </a:lnTo>
                  <a:lnTo>
                    <a:pt x="308" y="17"/>
                  </a:lnTo>
                  <a:lnTo>
                    <a:pt x="302" y="12"/>
                  </a:lnTo>
                  <a:lnTo>
                    <a:pt x="308" y="9"/>
                  </a:lnTo>
                  <a:lnTo>
                    <a:pt x="314" y="8"/>
                  </a:lnTo>
                  <a:lnTo>
                    <a:pt x="332" y="7"/>
                  </a:lnTo>
                  <a:lnTo>
                    <a:pt x="364" y="0"/>
                  </a:lnTo>
                  <a:lnTo>
                    <a:pt x="366" y="0"/>
                  </a:lnTo>
                  <a:lnTo>
                    <a:pt x="401" y="14"/>
                  </a:lnTo>
                  <a:lnTo>
                    <a:pt x="412" y="17"/>
                  </a:lnTo>
                  <a:lnTo>
                    <a:pt x="418" y="20"/>
                  </a:lnTo>
                  <a:lnTo>
                    <a:pt x="427" y="18"/>
                  </a:lnTo>
                  <a:lnTo>
                    <a:pt x="433" y="22"/>
                  </a:lnTo>
                  <a:lnTo>
                    <a:pt x="444" y="30"/>
                  </a:lnTo>
                  <a:lnTo>
                    <a:pt x="452" y="30"/>
                  </a:lnTo>
                  <a:lnTo>
                    <a:pt x="456" y="30"/>
                  </a:lnTo>
                  <a:lnTo>
                    <a:pt x="463" y="32"/>
                  </a:lnTo>
                  <a:lnTo>
                    <a:pt x="464" y="34"/>
                  </a:lnTo>
                  <a:lnTo>
                    <a:pt x="466" y="47"/>
                  </a:lnTo>
                  <a:lnTo>
                    <a:pt x="471" y="51"/>
                  </a:lnTo>
                  <a:lnTo>
                    <a:pt x="477" y="50"/>
                  </a:lnTo>
                  <a:lnTo>
                    <a:pt x="480" y="46"/>
                  </a:lnTo>
                  <a:lnTo>
                    <a:pt x="485" y="47"/>
                  </a:lnTo>
                  <a:lnTo>
                    <a:pt x="485" y="52"/>
                  </a:lnTo>
                  <a:lnTo>
                    <a:pt x="488" y="58"/>
                  </a:lnTo>
                  <a:lnTo>
                    <a:pt x="488" y="65"/>
                  </a:lnTo>
                  <a:lnTo>
                    <a:pt x="487" y="68"/>
                  </a:lnTo>
                  <a:lnTo>
                    <a:pt x="489" y="71"/>
                  </a:lnTo>
                  <a:lnTo>
                    <a:pt x="494" y="74"/>
                  </a:lnTo>
                  <a:lnTo>
                    <a:pt x="502" y="74"/>
                  </a:lnTo>
                  <a:lnTo>
                    <a:pt x="506" y="74"/>
                  </a:lnTo>
                  <a:lnTo>
                    <a:pt x="512" y="69"/>
                  </a:lnTo>
                  <a:lnTo>
                    <a:pt x="520" y="68"/>
                  </a:lnTo>
                  <a:lnTo>
                    <a:pt x="530" y="68"/>
                  </a:lnTo>
                  <a:lnTo>
                    <a:pt x="537" y="67"/>
                  </a:lnTo>
                  <a:lnTo>
                    <a:pt x="542" y="64"/>
                  </a:lnTo>
                  <a:lnTo>
                    <a:pt x="545" y="70"/>
                  </a:lnTo>
                  <a:lnTo>
                    <a:pt x="548" y="78"/>
                  </a:lnTo>
                  <a:lnTo>
                    <a:pt x="558" y="95"/>
                  </a:lnTo>
                  <a:lnTo>
                    <a:pt x="567" y="105"/>
                  </a:lnTo>
                  <a:lnTo>
                    <a:pt x="575" y="112"/>
                  </a:lnTo>
                  <a:lnTo>
                    <a:pt x="593" y="122"/>
                  </a:lnTo>
                  <a:lnTo>
                    <a:pt x="598" y="115"/>
                  </a:lnTo>
                  <a:lnTo>
                    <a:pt x="611" y="110"/>
                  </a:lnTo>
                  <a:lnTo>
                    <a:pt x="614" y="114"/>
                  </a:lnTo>
                  <a:lnTo>
                    <a:pt x="611" y="114"/>
                  </a:lnTo>
                  <a:lnTo>
                    <a:pt x="608" y="118"/>
                  </a:lnTo>
                  <a:lnTo>
                    <a:pt x="606" y="122"/>
                  </a:lnTo>
                  <a:lnTo>
                    <a:pt x="610" y="125"/>
                  </a:lnTo>
                  <a:lnTo>
                    <a:pt x="614" y="128"/>
                  </a:lnTo>
                  <a:lnTo>
                    <a:pt x="614" y="132"/>
                  </a:lnTo>
                  <a:lnTo>
                    <a:pt x="611" y="135"/>
                  </a:lnTo>
                  <a:lnTo>
                    <a:pt x="595" y="144"/>
                  </a:lnTo>
                  <a:lnTo>
                    <a:pt x="588" y="147"/>
                  </a:lnTo>
                  <a:lnTo>
                    <a:pt x="583" y="155"/>
                  </a:lnTo>
                  <a:lnTo>
                    <a:pt x="581" y="162"/>
                  </a:lnTo>
                  <a:lnTo>
                    <a:pt x="578" y="169"/>
                  </a:lnTo>
                  <a:lnTo>
                    <a:pt x="578" y="177"/>
                  </a:lnTo>
                  <a:lnTo>
                    <a:pt x="570" y="187"/>
                  </a:lnTo>
                  <a:lnTo>
                    <a:pt x="566" y="187"/>
                  </a:lnTo>
                  <a:lnTo>
                    <a:pt x="560" y="184"/>
                  </a:lnTo>
                  <a:lnTo>
                    <a:pt x="550" y="184"/>
                  </a:lnTo>
                  <a:lnTo>
                    <a:pt x="547" y="187"/>
                  </a:lnTo>
                  <a:lnTo>
                    <a:pt x="545" y="192"/>
                  </a:lnTo>
                  <a:lnTo>
                    <a:pt x="544" y="199"/>
                  </a:lnTo>
                  <a:lnTo>
                    <a:pt x="545" y="207"/>
                  </a:lnTo>
                  <a:lnTo>
                    <a:pt x="547" y="209"/>
                  </a:lnTo>
                  <a:lnTo>
                    <a:pt x="550" y="225"/>
                  </a:lnTo>
                  <a:lnTo>
                    <a:pt x="551" y="228"/>
                  </a:lnTo>
                  <a:lnTo>
                    <a:pt x="527" y="252"/>
                  </a:lnTo>
                  <a:lnTo>
                    <a:pt x="515" y="264"/>
                  </a:lnTo>
                  <a:lnTo>
                    <a:pt x="500" y="284"/>
                  </a:lnTo>
                  <a:lnTo>
                    <a:pt x="492" y="290"/>
                  </a:lnTo>
                  <a:lnTo>
                    <a:pt x="478" y="305"/>
                  </a:lnTo>
                  <a:lnTo>
                    <a:pt x="464" y="322"/>
                  </a:lnTo>
                  <a:lnTo>
                    <a:pt x="457" y="328"/>
                  </a:lnTo>
                  <a:lnTo>
                    <a:pt x="447" y="331"/>
                  </a:lnTo>
                  <a:lnTo>
                    <a:pt x="435" y="334"/>
                  </a:lnTo>
                  <a:lnTo>
                    <a:pt x="424" y="337"/>
                  </a:lnTo>
                  <a:lnTo>
                    <a:pt x="414" y="339"/>
                  </a:lnTo>
                  <a:lnTo>
                    <a:pt x="407" y="339"/>
                  </a:lnTo>
                  <a:lnTo>
                    <a:pt x="398" y="340"/>
                  </a:lnTo>
                  <a:lnTo>
                    <a:pt x="382" y="346"/>
                  </a:lnTo>
                  <a:lnTo>
                    <a:pt x="377" y="350"/>
                  </a:lnTo>
                  <a:lnTo>
                    <a:pt x="373" y="354"/>
                  </a:lnTo>
                  <a:lnTo>
                    <a:pt x="367" y="355"/>
                  </a:lnTo>
                  <a:lnTo>
                    <a:pt x="361" y="358"/>
                  </a:lnTo>
                  <a:lnTo>
                    <a:pt x="354" y="368"/>
                  </a:lnTo>
                  <a:lnTo>
                    <a:pt x="354" y="372"/>
                  </a:lnTo>
                  <a:lnTo>
                    <a:pt x="359" y="374"/>
                  </a:lnTo>
                  <a:lnTo>
                    <a:pt x="365" y="378"/>
                  </a:lnTo>
                  <a:lnTo>
                    <a:pt x="370" y="382"/>
                  </a:lnTo>
                  <a:lnTo>
                    <a:pt x="372" y="395"/>
                  </a:lnTo>
                  <a:lnTo>
                    <a:pt x="371" y="403"/>
                  </a:lnTo>
                  <a:lnTo>
                    <a:pt x="371" y="423"/>
                  </a:lnTo>
                  <a:lnTo>
                    <a:pt x="372" y="427"/>
                  </a:lnTo>
                  <a:lnTo>
                    <a:pt x="375" y="430"/>
                  </a:lnTo>
                  <a:lnTo>
                    <a:pt x="378" y="438"/>
                  </a:lnTo>
                  <a:lnTo>
                    <a:pt x="382" y="444"/>
                  </a:lnTo>
                  <a:lnTo>
                    <a:pt x="386" y="450"/>
                  </a:lnTo>
                  <a:lnTo>
                    <a:pt x="392" y="456"/>
                  </a:lnTo>
                  <a:lnTo>
                    <a:pt x="395" y="456"/>
                  </a:lnTo>
                  <a:lnTo>
                    <a:pt x="404" y="464"/>
                  </a:lnTo>
                  <a:lnTo>
                    <a:pt x="409" y="464"/>
                  </a:lnTo>
                  <a:lnTo>
                    <a:pt x="412" y="468"/>
                  </a:lnTo>
                  <a:lnTo>
                    <a:pt x="415" y="471"/>
                  </a:lnTo>
                  <a:lnTo>
                    <a:pt x="431" y="478"/>
                  </a:lnTo>
                  <a:lnTo>
                    <a:pt x="432" y="481"/>
                  </a:lnTo>
                  <a:lnTo>
                    <a:pt x="435" y="482"/>
                  </a:lnTo>
                  <a:lnTo>
                    <a:pt x="436" y="484"/>
                  </a:lnTo>
                  <a:lnTo>
                    <a:pt x="438" y="487"/>
                  </a:lnTo>
                  <a:lnTo>
                    <a:pt x="443" y="493"/>
                  </a:lnTo>
                  <a:lnTo>
                    <a:pt x="450" y="510"/>
                  </a:lnTo>
                  <a:lnTo>
                    <a:pt x="453" y="512"/>
                  </a:lnTo>
                  <a:lnTo>
                    <a:pt x="454" y="514"/>
                  </a:lnTo>
                  <a:lnTo>
                    <a:pt x="458" y="513"/>
                  </a:lnTo>
                  <a:lnTo>
                    <a:pt x="458" y="511"/>
                  </a:lnTo>
                  <a:lnTo>
                    <a:pt x="460" y="500"/>
                  </a:lnTo>
                  <a:lnTo>
                    <a:pt x="462" y="499"/>
                  </a:lnTo>
                  <a:lnTo>
                    <a:pt x="466" y="500"/>
                  </a:lnTo>
                  <a:lnTo>
                    <a:pt x="473" y="505"/>
                  </a:lnTo>
                  <a:lnTo>
                    <a:pt x="480" y="505"/>
                  </a:lnTo>
                  <a:lnTo>
                    <a:pt x="485" y="502"/>
                  </a:lnTo>
                  <a:lnTo>
                    <a:pt x="488" y="497"/>
                  </a:lnTo>
                  <a:lnTo>
                    <a:pt x="490" y="498"/>
                  </a:lnTo>
                  <a:lnTo>
                    <a:pt x="494" y="492"/>
                  </a:lnTo>
                  <a:lnTo>
                    <a:pt x="501" y="487"/>
                  </a:lnTo>
                  <a:lnTo>
                    <a:pt x="505" y="484"/>
                  </a:lnTo>
                  <a:lnTo>
                    <a:pt x="508" y="478"/>
                  </a:lnTo>
                  <a:lnTo>
                    <a:pt x="510" y="460"/>
                  </a:lnTo>
                  <a:lnTo>
                    <a:pt x="513" y="461"/>
                  </a:lnTo>
                  <a:lnTo>
                    <a:pt x="517" y="462"/>
                  </a:lnTo>
                  <a:lnTo>
                    <a:pt x="520" y="465"/>
                  </a:lnTo>
                  <a:lnTo>
                    <a:pt x="524" y="472"/>
                  </a:lnTo>
                  <a:lnTo>
                    <a:pt x="529" y="475"/>
                  </a:lnTo>
                  <a:lnTo>
                    <a:pt x="534" y="476"/>
                  </a:lnTo>
                  <a:lnTo>
                    <a:pt x="537" y="482"/>
                  </a:lnTo>
                  <a:lnTo>
                    <a:pt x="536" y="489"/>
                  </a:lnTo>
                  <a:lnTo>
                    <a:pt x="538" y="495"/>
                  </a:lnTo>
                  <a:lnTo>
                    <a:pt x="538" y="507"/>
                  </a:lnTo>
                  <a:lnTo>
                    <a:pt x="536" y="513"/>
                  </a:lnTo>
                  <a:lnTo>
                    <a:pt x="529" y="520"/>
                  </a:lnTo>
                  <a:lnTo>
                    <a:pt x="524" y="522"/>
                  </a:lnTo>
                  <a:lnTo>
                    <a:pt x="522" y="524"/>
                  </a:lnTo>
                  <a:lnTo>
                    <a:pt x="523" y="534"/>
                  </a:lnTo>
                  <a:lnTo>
                    <a:pt x="526" y="539"/>
                  </a:lnTo>
                  <a:lnTo>
                    <a:pt x="534" y="548"/>
                  </a:lnTo>
                  <a:lnTo>
                    <a:pt x="535" y="548"/>
                  </a:lnTo>
                  <a:lnTo>
                    <a:pt x="538" y="552"/>
                  </a:lnTo>
                  <a:lnTo>
                    <a:pt x="537" y="554"/>
                  </a:lnTo>
                  <a:lnTo>
                    <a:pt x="538" y="557"/>
                  </a:lnTo>
                  <a:lnTo>
                    <a:pt x="537" y="561"/>
                  </a:lnTo>
                  <a:lnTo>
                    <a:pt x="537" y="571"/>
                  </a:lnTo>
                  <a:lnTo>
                    <a:pt x="535" y="575"/>
                  </a:lnTo>
                  <a:lnTo>
                    <a:pt x="534" y="580"/>
                  </a:lnTo>
                  <a:lnTo>
                    <a:pt x="534" y="602"/>
                  </a:lnTo>
                  <a:lnTo>
                    <a:pt x="532" y="608"/>
                  </a:lnTo>
                  <a:lnTo>
                    <a:pt x="524" y="618"/>
                  </a:lnTo>
                  <a:lnTo>
                    <a:pt x="520" y="629"/>
                  </a:lnTo>
                  <a:lnTo>
                    <a:pt x="523" y="635"/>
                  </a:lnTo>
                  <a:lnTo>
                    <a:pt x="524" y="638"/>
                  </a:lnTo>
                  <a:lnTo>
                    <a:pt x="527" y="640"/>
                  </a:lnTo>
                  <a:lnTo>
                    <a:pt x="530" y="640"/>
                  </a:lnTo>
                  <a:lnTo>
                    <a:pt x="530" y="640"/>
                  </a:lnTo>
                  <a:lnTo>
                    <a:pt x="516" y="644"/>
                  </a:lnTo>
                  <a:lnTo>
                    <a:pt x="496" y="638"/>
                  </a:lnTo>
                  <a:lnTo>
                    <a:pt x="474" y="621"/>
                  </a:lnTo>
                  <a:lnTo>
                    <a:pt x="471" y="613"/>
                  </a:lnTo>
                  <a:lnTo>
                    <a:pt x="448" y="611"/>
                  </a:lnTo>
                  <a:lnTo>
                    <a:pt x="445" y="613"/>
                  </a:lnTo>
                  <a:lnTo>
                    <a:pt x="437" y="611"/>
                  </a:lnTo>
                  <a:lnTo>
                    <a:pt x="436" y="609"/>
                  </a:lnTo>
                  <a:lnTo>
                    <a:pt x="428" y="600"/>
                  </a:lnTo>
                  <a:lnTo>
                    <a:pt x="421" y="597"/>
                  </a:lnTo>
                  <a:lnTo>
                    <a:pt x="416" y="592"/>
                  </a:lnTo>
                  <a:lnTo>
                    <a:pt x="419" y="582"/>
                  </a:lnTo>
                  <a:lnTo>
                    <a:pt x="418" y="573"/>
                  </a:lnTo>
                  <a:lnTo>
                    <a:pt x="409" y="564"/>
                  </a:lnTo>
                  <a:lnTo>
                    <a:pt x="402" y="552"/>
                  </a:lnTo>
                  <a:lnTo>
                    <a:pt x="401" y="544"/>
                  </a:lnTo>
                  <a:lnTo>
                    <a:pt x="390" y="542"/>
                  </a:lnTo>
                  <a:lnTo>
                    <a:pt x="386" y="540"/>
                  </a:lnTo>
                  <a:lnTo>
                    <a:pt x="382" y="532"/>
                  </a:lnTo>
                  <a:lnTo>
                    <a:pt x="380" y="532"/>
                  </a:lnTo>
                  <a:lnTo>
                    <a:pt x="377" y="524"/>
                  </a:lnTo>
                  <a:lnTo>
                    <a:pt x="372" y="522"/>
                  </a:lnTo>
                  <a:lnTo>
                    <a:pt x="358" y="539"/>
                  </a:lnTo>
                  <a:lnTo>
                    <a:pt x="354" y="542"/>
                  </a:lnTo>
                  <a:lnTo>
                    <a:pt x="345" y="542"/>
                  </a:lnTo>
                  <a:lnTo>
                    <a:pt x="340" y="544"/>
                  </a:lnTo>
                  <a:lnTo>
                    <a:pt x="339" y="545"/>
                  </a:lnTo>
                  <a:lnTo>
                    <a:pt x="332" y="550"/>
                  </a:lnTo>
                  <a:lnTo>
                    <a:pt x="319" y="556"/>
                  </a:lnTo>
                  <a:lnTo>
                    <a:pt x="314" y="553"/>
                  </a:lnTo>
                  <a:lnTo>
                    <a:pt x="308" y="557"/>
                  </a:lnTo>
                  <a:lnTo>
                    <a:pt x="301" y="568"/>
                  </a:lnTo>
                  <a:lnTo>
                    <a:pt x="294" y="575"/>
                  </a:lnTo>
                  <a:lnTo>
                    <a:pt x="292" y="576"/>
                  </a:lnTo>
                  <a:lnTo>
                    <a:pt x="290" y="578"/>
                  </a:lnTo>
                  <a:lnTo>
                    <a:pt x="269" y="589"/>
                  </a:lnTo>
                  <a:lnTo>
                    <a:pt x="259" y="597"/>
                  </a:lnTo>
                  <a:lnTo>
                    <a:pt x="252" y="608"/>
                  </a:lnTo>
                  <a:lnTo>
                    <a:pt x="249" y="620"/>
                  </a:lnTo>
                  <a:lnTo>
                    <a:pt x="248" y="646"/>
                  </a:lnTo>
                  <a:lnTo>
                    <a:pt x="252" y="656"/>
                  </a:lnTo>
                  <a:lnTo>
                    <a:pt x="268" y="672"/>
                  </a:lnTo>
                  <a:lnTo>
                    <a:pt x="276" y="675"/>
                  </a:lnTo>
                  <a:lnTo>
                    <a:pt x="284" y="692"/>
                  </a:lnTo>
                  <a:lnTo>
                    <a:pt x="294" y="695"/>
                  </a:lnTo>
                  <a:lnTo>
                    <a:pt x="299" y="700"/>
                  </a:lnTo>
                  <a:lnTo>
                    <a:pt x="310" y="703"/>
                  </a:lnTo>
                  <a:lnTo>
                    <a:pt x="309" y="721"/>
                  </a:lnTo>
                  <a:lnTo>
                    <a:pt x="301" y="721"/>
                  </a:lnTo>
                  <a:lnTo>
                    <a:pt x="300" y="727"/>
                  </a:lnTo>
                  <a:lnTo>
                    <a:pt x="304" y="727"/>
                  </a:lnTo>
                  <a:lnTo>
                    <a:pt x="307" y="732"/>
                  </a:lnTo>
                  <a:lnTo>
                    <a:pt x="297" y="743"/>
                  </a:lnTo>
                  <a:lnTo>
                    <a:pt x="296" y="735"/>
                  </a:lnTo>
                  <a:lnTo>
                    <a:pt x="293" y="731"/>
                  </a:lnTo>
                  <a:lnTo>
                    <a:pt x="290" y="734"/>
                  </a:lnTo>
                  <a:lnTo>
                    <a:pt x="287" y="744"/>
                  </a:lnTo>
                  <a:lnTo>
                    <a:pt x="271" y="748"/>
                  </a:lnTo>
                  <a:lnTo>
                    <a:pt x="267" y="758"/>
                  </a:lnTo>
                  <a:lnTo>
                    <a:pt x="259" y="759"/>
                  </a:lnTo>
                  <a:lnTo>
                    <a:pt x="248" y="758"/>
                  </a:lnTo>
                  <a:lnTo>
                    <a:pt x="238" y="756"/>
                  </a:lnTo>
                  <a:lnTo>
                    <a:pt x="232" y="755"/>
                  </a:lnTo>
                  <a:lnTo>
                    <a:pt x="228" y="758"/>
                  </a:lnTo>
                  <a:lnTo>
                    <a:pt x="226" y="764"/>
                  </a:lnTo>
                  <a:lnTo>
                    <a:pt x="226" y="772"/>
                  </a:lnTo>
                  <a:lnTo>
                    <a:pt x="228" y="792"/>
                  </a:lnTo>
                  <a:lnTo>
                    <a:pt x="216" y="792"/>
                  </a:lnTo>
                  <a:lnTo>
                    <a:pt x="210" y="790"/>
                  </a:lnTo>
                  <a:lnTo>
                    <a:pt x="201" y="788"/>
                  </a:lnTo>
                  <a:lnTo>
                    <a:pt x="190" y="794"/>
                  </a:lnTo>
                  <a:lnTo>
                    <a:pt x="174" y="794"/>
                  </a:lnTo>
                  <a:lnTo>
                    <a:pt x="171" y="788"/>
                  </a:lnTo>
                  <a:lnTo>
                    <a:pt x="165" y="781"/>
                  </a:lnTo>
                  <a:lnTo>
                    <a:pt x="162" y="780"/>
                  </a:lnTo>
                  <a:lnTo>
                    <a:pt x="150" y="778"/>
                  </a:lnTo>
                  <a:lnTo>
                    <a:pt x="138" y="776"/>
                  </a:lnTo>
                  <a:lnTo>
                    <a:pt x="126" y="776"/>
                  </a:lnTo>
                  <a:lnTo>
                    <a:pt x="123" y="773"/>
                  </a:lnTo>
                  <a:lnTo>
                    <a:pt x="122" y="764"/>
                  </a:lnTo>
                  <a:lnTo>
                    <a:pt x="98" y="767"/>
                  </a:lnTo>
                  <a:lnTo>
                    <a:pt x="100" y="756"/>
                  </a:lnTo>
                  <a:lnTo>
                    <a:pt x="108" y="742"/>
                  </a:lnTo>
                  <a:lnTo>
                    <a:pt x="113" y="729"/>
                  </a:lnTo>
                  <a:lnTo>
                    <a:pt x="109" y="714"/>
                  </a:lnTo>
                  <a:lnTo>
                    <a:pt x="113" y="706"/>
                  </a:lnTo>
                  <a:lnTo>
                    <a:pt x="118" y="710"/>
                  </a:lnTo>
                  <a:lnTo>
                    <a:pt x="126" y="700"/>
                  </a:lnTo>
                  <a:lnTo>
                    <a:pt x="146" y="700"/>
                  </a:lnTo>
                  <a:lnTo>
                    <a:pt x="146" y="678"/>
                  </a:lnTo>
                  <a:lnTo>
                    <a:pt x="142" y="671"/>
                  </a:lnTo>
                  <a:lnTo>
                    <a:pt x="142" y="666"/>
                  </a:lnTo>
                  <a:lnTo>
                    <a:pt x="153" y="650"/>
                  </a:lnTo>
                  <a:lnTo>
                    <a:pt x="155" y="649"/>
                  </a:lnTo>
                  <a:lnTo>
                    <a:pt x="166" y="631"/>
                  </a:lnTo>
                  <a:lnTo>
                    <a:pt x="174" y="629"/>
                  </a:lnTo>
                  <a:lnTo>
                    <a:pt x="189" y="621"/>
                  </a:lnTo>
                  <a:lnTo>
                    <a:pt x="204" y="624"/>
                  </a:lnTo>
                  <a:lnTo>
                    <a:pt x="214" y="623"/>
                  </a:lnTo>
                  <a:lnTo>
                    <a:pt x="216" y="611"/>
                  </a:lnTo>
                  <a:lnTo>
                    <a:pt x="222" y="609"/>
                  </a:lnTo>
                  <a:lnTo>
                    <a:pt x="223" y="600"/>
                  </a:lnTo>
                  <a:lnTo>
                    <a:pt x="215" y="599"/>
                  </a:lnTo>
                  <a:lnTo>
                    <a:pt x="216" y="594"/>
                  </a:lnTo>
                  <a:lnTo>
                    <a:pt x="221" y="594"/>
                  </a:lnTo>
                  <a:lnTo>
                    <a:pt x="220" y="584"/>
                  </a:lnTo>
                  <a:lnTo>
                    <a:pt x="232" y="569"/>
                  </a:lnTo>
                  <a:lnTo>
                    <a:pt x="232" y="564"/>
                  </a:lnTo>
                  <a:lnTo>
                    <a:pt x="223" y="563"/>
                  </a:lnTo>
                  <a:lnTo>
                    <a:pt x="218" y="558"/>
                  </a:lnTo>
                  <a:lnTo>
                    <a:pt x="208" y="557"/>
                  </a:lnTo>
                  <a:lnTo>
                    <a:pt x="203" y="563"/>
                  </a:lnTo>
                  <a:lnTo>
                    <a:pt x="199" y="559"/>
                  </a:lnTo>
                  <a:lnTo>
                    <a:pt x="204" y="557"/>
                  </a:lnTo>
                  <a:lnTo>
                    <a:pt x="208" y="540"/>
                  </a:lnTo>
                  <a:lnTo>
                    <a:pt x="192" y="534"/>
                  </a:lnTo>
                  <a:lnTo>
                    <a:pt x="175" y="519"/>
                  </a:lnTo>
                  <a:lnTo>
                    <a:pt x="164" y="537"/>
                  </a:lnTo>
                  <a:lnTo>
                    <a:pt x="170" y="552"/>
                  </a:lnTo>
                  <a:lnTo>
                    <a:pt x="174" y="552"/>
                  </a:lnTo>
                  <a:lnTo>
                    <a:pt x="174" y="558"/>
                  </a:lnTo>
                  <a:lnTo>
                    <a:pt x="178" y="567"/>
                  </a:lnTo>
                  <a:lnTo>
                    <a:pt x="176" y="568"/>
                  </a:lnTo>
                  <a:lnTo>
                    <a:pt x="172" y="573"/>
                  </a:lnTo>
                  <a:lnTo>
                    <a:pt x="164" y="574"/>
                  </a:lnTo>
                  <a:lnTo>
                    <a:pt x="158" y="597"/>
                  </a:lnTo>
                  <a:lnTo>
                    <a:pt x="140" y="589"/>
                  </a:lnTo>
                  <a:lnTo>
                    <a:pt x="136" y="595"/>
                  </a:lnTo>
                  <a:lnTo>
                    <a:pt x="117" y="595"/>
                  </a:lnTo>
                  <a:lnTo>
                    <a:pt x="118" y="568"/>
                  </a:lnTo>
                  <a:lnTo>
                    <a:pt x="132" y="516"/>
                  </a:lnTo>
                  <a:lnTo>
                    <a:pt x="127" y="516"/>
                  </a:lnTo>
                  <a:lnTo>
                    <a:pt x="126" y="511"/>
                  </a:lnTo>
                  <a:lnTo>
                    <a:pt x="113" y="510"/>
                  </a:lnTo>
                  <a:lnTo>
                    <a:pt x="106" y="507"/>
                  </a:lnTo>
                  <a:lnTo>
                    <a:pt x="104" y="508"/>
                  </a:lnTo>
                  <a:lnTo>
                    <a:pt x="96" y="552"/>
                  </a:lnTo>
                  <a:lnTo>
                    <a:pt x="88" y="583"/>
                  </a:lnTo>
                  <a:lnTo>
                    <a:pt x="82" y="577"/>
                  </a:lnTo>
                  <a:lnTo>
                    <a:pt x="85" y="539"/>
                  </a:lnTo>
                  <a:lnTo>
                    <a:pt x="83" y="532"/>
                  </a:lnTo>
                  <a:lnTo>
                    <a:pt x="85" y="528"/>
                  </a:lnTo>
                  <a:lnTo>
                    <a:pt x="88" y="528"/>
                  </a:lnTo>
                  <a:lnTo>
                    <a:pt x="87" y="514"/>
                  </a:lnTo>
                  <a:lnTo>
                    <a:pt x="86" y="511"/>
                  </a:lnTo>
                  <a:lnTo>
                    <a:pt x="100" y="502"/>
                  </a:lnTo>
                  <a:lnTo>
                    <a:pt x="101" y="482"/>
                  </a:lnTo>
                  <a:lnTo>
                    <a:pt x="58" y="472"/>
                  </a:lnTo>
                  <a:lnTo>
                    <a:pt x="57" y="478"/>
                  </a:lnTo>
                  <a:lnTo>
                    <a:pt x="57" y="516"/>
                  </a:lnTo>
                  <a:lnTo>
                    <a:pt x="72" y="524"/>
                  </a:lnTo>
                  <a:lnTo>
                    <a:pt x="72" y="539"/>
                  </a:lnTo>
                  <a:lnTo>
                    <a:pt x="65" y="552"/>
                  </a:lnTo>
                  <a:lnTo>
                    <a:pt x="39" y="554"/>
                  </a:lnTo>
                  <a:lnTo>
                    <a:pt x="2" y="572"/>
                  </a:lnTo>
                  <a:lnTo>
                    <a:pt x="0" y="562"/>
                  </a:lnTo>
                  <a:lnTo>
                    <a:pt x="2" y="553"/>
                  </a:lnTo>
                  <a:lnTo>
                    <a:pt x="22" y="513"/>
                  </a:lnTo>
                  <a:lnTo>
                    <a:pt x="25" y="505"/>
                  </a:lnTo>
                  <a:lnTo>
                    <a:pt x="29" y="500"/>
                  </a:lnTo>
                  <a:lnTo>
                    <a:pt x="23" y="484"/>
                  </a:lnTo>
                  <a:lnTo>
                    <a:pt x="24" y="420"/>
                  </a:lnTo>
                  <a:lnTo>
                    <a:pt x="25" y="414"/>
                  </a:lnTo>
                  <a:lnTo>
                    <a:pt x="26" y="387"/>
                  </a:lnTo>
                  <a:lnTo>
                    <a:pt x="32" y="376"/>
                  </a:lnTo>
                  <a:lnTo>
                    <a:pt x="32" y="375"/>
                  </a:lnTo>
                  <a:lnTo>
                    <a:pt x="34" y="368"/>
                  </a:lnTo>
                  <a:lnTo>
                    <a:pt x="35" y="346"/>
                  </a:lnTo>
                  <a:lnTo>
                    <a:pt x="38" y="328"/>
                  </a:lnTo>
                  <a:lnTo>
                    <a:pt x="42" y="320"/>
                  </a:lnTo>
                  <a:lnTo>
                    <a:pt x="48" y="31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4" name="Freeform 75"/>
            <p:cNvSpPr>
              <a:spLocks/>
            </p:cNvSpPr>
            <p:nvPr/>
          </p:nvSpPr>
          <p:spPr bwMode="auto">
            <a:xfrm>
              <a:off x="4251805" y="5679178"/>
              <a:ext cx="277270" cy="337762"/>
            </a:xfrm>
            <a:custGeom>
              <a:avLst/>
              <a:gdLst/>
              <a:ahLst/>
              <a:cxnLst>
                <a:cxn ang="0">
                  <a:pos x="22" y="117"/>
                </a:cxn>
                <a:cxn ang="0">
                  <a:pos x="15" y="97"/>
                </a:cxn>
                <a:cxn ang="0">
                  <a:pos x="28" y="115"/>
                </a:cxn>
                <a:cxn ang="0">
                  <a:pos x="33" y="133"/>
                </a:cxn>
                <a:cxn ang="0">
                  <a:pos x="35" y="147"/>
                </a:cxn>
                <a:cxn ang="0">
                  <a:pos x="37" y="163"/>
                </a:cxn>
                <a:cxn ang="0">
                  <a:pos x="40" y="183"/>
                </a:cxn>
                <a:cxn ang="0">
                  <a:pos x="47" y="200"/>
                </a:cxn>
                <a:cxn ang="0">
                  <a:pos x="57" y="214"/>
                </a:cxn>
                <a:cxn ang="0">
                  <a:pos x="65" y="220"/>
                </a:cxn>
                <a:cxn ang="0">
                  <a:pos x="73" y="228"/>
                </a:cxn>
                <a:cxn ang="0">
                  <a:pos x="72" y="216"/>
                </a:cxn>
                <a:cxn ang="0">
                  <a:pos x="72" y="199"/>
                </a:cxn>
                <a:cxn ang="0">
                  <a:pos x="59" y="190"/>
                </a:cxn>
                <a:cxn ang="0">
                  <a:pos x="54" y="189"/>
                </a:cxn>
                <a:cxn ang="0">
                  <a:pos x="53" y="197"/>
                </a:cxn>
                <a:cxn ang="0">
                  <a:pos x="45" y="183"/>
                </a:cxn>
                <a:cxn ang="0">
                  <a:pos x="41" y="165"/>
                </a:cxn>
                <a:cxn ang="0">
                  <a:pos x="41" y="148"/>
                </a:cxn>
                <a:cxn ang="0">
                  <a:pos x="39" y="128"/>
                </a:cxn>
                <a:cxn ang="0">
                  <a:pos x="66" y="108"/>
                </a:cxn>
                <a:cxn ang="0">
                  <a:pos x="58" y="64"/>
                </a:cxn>
                <a:cxn ang="0">
                  <a:pos x="72" y="34"/>
                </a:cxn>
                <a:cxn ang="0">
                  <a:pos x="82" y="2"/>
                </a:cxn>
                <a:cxn ang="0">
                  <a:pos x="165" y="46"/>
                </a:cxn>
                <a:cxn ang="0">
                  <a:pos x="157" y="87"/>
                </a:cxn>
                <a:cxn ang="0">
                  <a:pos x="150" y="108"/>
                </a:cxn>
                <a:cxn ang="0">
                  <a:pos x="197" y="95"/>
                </a:cxn>
                <a:cxn ang="0">
                  <a:pos x="219" y="133"/>
                </a:cxn>
                <a:cxn ang="0">
                  <a:pos x="271" y="177"/>
                </a:cxn>
                <a:cxn ang="0">
                  <a:pos x="299" y="287"/>
                </a:cxn>
                <a:cxn ang="0">
                  <a:pos x="318" y="380"/>
                </a:cxn>
                <a:cxn ang="0">
                  <a:pos x="289" y="413"/>
                </a:cxn>
                <a:cxn ang="0">
                  <a:pos x="281" y="479"/>
                </a:cxn>
                <a:cxn ang="0">
                  <a:pos x="220" y="433"/>
                </a:cxn>
                <a:cxn ang="0">
                  <a:pos x="170" y="420"/>
                </a:cxn>
                <a:cxn ang="0">
                  <a:pos x="139" y="428"/>
                </a:cxn>
                <a:cxn ang="0">
                  <a:pos x="105" y="470"/>
                </a:cxn>
                <a:cxn ang="0">
                  <a:pos x="94" y="463"/>
                </a:cxn>
                <a:cxn ang="0">
                  <a:pos x="68" y="458"/>
                </a:cxn>
                <a:cxn ang="0">
                  <a:pos x="52" y="453"/>
                </a:cxn>
                <a:cxn ang="0">
                  <a:pos x="67" y="441"/>
                </a:cxn>
                <a:cxn ang="0">
                  <a:pos x="78" y="429"/>
                </a:cxn>
                <a:cxn ang="0">
                  <a:pos x="84" y="417"/>
                </a:cxn>
                <a:cxn ang="0">
                  <a:pos x="104" y="405"/>
                </a:cxn>
                <a:cxn ang="0">
                  <a:pos x="108" y="382"/>
                </a:cxn>
                <a:cxn ang="0">
                  <a:pos x="103" y="369"/>
                </a:cxn>
                <a:cxn ang="0">
                  <a:pos x="105" y="347"/>
                </a:cxn>
                <a:cxn ang="0">
                  <a:pos x="108" y="317"/>
                </a:cxn>
                <a:cxn ang="0">
                  <a:pos x="95" y="304"/>
                </a:cxn>
                <a:cxn ang="0">
                  <a:pos x="93" y="310"/>
                </a:cxn>
                <a:cxn ang="0">
                  <a:pos x="72" y="288"/>
                </a:cxn>
                <a:cxn ang="0">
                  <a:pos x="59" y="263"/>
                </a:cxn>
                <a:cxn ang="0">
                  <a:pos x="39" y="216"/>
                </a:cxn>
                <a:cxn ang="0">
                  <a:pos x="34" y="183"/>
                </a:cxn>
                <a:cxn ang="0">
                  <a:pos x="23" y="123"/>
                </a:cxn>
                <a:cxn ang="0">
                  <a:pos x="3" y="103"/>
                </a:cxn>
              </a:cxnLst>
              <a:rect l="0" t="0" r="r" b="b"/>
              <a:pathLst>
                <a:path w="338" h="480">
                  <a:moveTo>
                    <a:pt x="3" y="103"/>
                  </a:moveTo>
                  <a:lnTo>
                    <a:pt x="0" y="99"/>
                  </a:lnTo>
                  <a:lnTo>
                    <a:pt x="9" y="104"/>
                  </a:lnTo>
                  <a:lnTo>
                    <a:pt x="14" y="111"/>
                  </a:lnTo>
                  <a:lnTo>
                    <a:pt x="22" y="117"/>
                  </a:lnTo>
                  <a:lnTo>
                    <a:pt x="25" y="122"/>
                  </a:lnTo>
                  <a:lnTo>
                    <a:pt x="28" y="120"/>
                  </a:lnTo>
                  <a:lnTo>
                    <a:pt x="27" y="117"/>
                  </a:lnTo>
                  <a:lnTo>
                    <a:pt x="20" y="103"/>
                  </a:lnTo>
                  <a:lnTo>
                    <a:pt x="15" y="97"/>
                  </a:lnTo>
                  <a:lnTo>
                    <a:pt x="17" y="94"/>
                  </a:lnTo>
                  <a:lnTo>
                    <a:pt x="20" y="99"/>
                  </a:lnTo>
                  <a:lnTo>
                    <a:pt x="27" y="110"/>
                  </a:lnTo>
                  <a:lnTo>
                    <a:pt x="27" y="114"/>
                  </a:lnTo>
                  <a:lnTo>
                    <a:pt x="28" y="115"/>
                  </a:lnTo>
                  <a:lnTo>
                    <a:pt x="31" y="122"/>
                  </a:lnTo>
                  <a:lnTo>
                    <a:pt x="31" y="123"/>
                  </a:lnTo>
                  <a:lnTo>
                    <a:pt x="33" y="128"/>
                  </a:lnTo>
                  <a:lnTo>
                    <a:pt x="33" y="130"/>
                  </a:lnTo>
                  <a:lnTo>
                    <a:pt x="33" y="133"/>
                  </a:lnTo>
                  <a:lnTo>
                    <a:pt x="33" y="134"/>
                  </a:lnTo>
                  <a:lnTo>
                    <a:pt x="34" y="137"/>
                  </a:lnTo>
                  <a:lnTo>
                    <a:pt x="37" y="139"/>
                  </a:lnTo>
                  <a:lnTo>
                    <a:pt x="37" y="143"/>
                  </a:lnTo>
                  <a:lnTo>
                    <a:pt x="35" y="147"/>
                  </a:lnTo>
                  <a:lnTo>
                    <a:pt x="35" y="149"/>
                  </a:lnTo>
                  <a:lnTo>
                    <a:pt x="35" y="153"/>
                  </a:lnTo>
                  <a:lnTo>
                    <a:pt x="37" y="156"/>
                  </a:lnTo>
                  <a:lnTo>
                    <a:pt x="37" y="160"/>
                  </a:lnTo>
                  <a:lnTo>
                    <a:pt x="37" y="163"/>
                  </a:lnTo>
                  <a:lnTo>
                    <a:pt x="37" y="169"/>
                  </a:lnTo>
                  <a:lnTo>
                    <a:pt x="39" y="171"/>
                  </a:lnTo>
                  <a:lnTo>
                    <a:pt x="39" y="179"/>
                  </a:lnTo>
                  <a:lnTo>
                    <a:pt x="39" y="180"/>
                  </a:lnTo>
                  <a:lnTo>
                    <a:pt x="40" y="183"/>
                  </a:lnTo>
                  <a:lnTo>
                    <a:pt x="40" y="186"/>
                  </a:lnTo>
                  <a:lnTo>
                    <a:pt x="42" y="191"/>
                  </a:lnTo>
                  <a:lnTo>
                    <a:pt x="43" y="195"/>
                  </a:lnTo>
                  <a:lnTo>
                    <a:pt x="44" y="199"/>
                  </a:lnTo>
                  <a:lnTo>
                    <a:pt x="47" y="200"/>
                  </a:lnTo>
                  <a:lnTo>
                    <a:pt x="49" y="203"/>
                  </a:lnTo>
                  <a:lnTo>
                    <a:pt x="51" y="206"/>
                  </a:lnTo>
                  <a:lnTo>
                    <a:pt x="53" y="207"/>
                  </a:lnTo>
                  <a:lnTo>
                    <a:pt x="55" y="212"/>
                  </a:lnTo>
                  <a:lnTo>
                    <a:pt x="57" y="214"/>
                  </a:lnTo>
                  <a:lnTo>
                    <a:pt x="58" y="216"/>
                  </a:lnTo>
                  <a:lnTo>
                    <a:pt x="59" y="219"/>
                  </a:lnTo>
                  <a:lnTo>
                    <a:pt x="60" y="221"/>
                  </a:lnTo>
                  <a:lnTo>
                    <a:pt x="64" y="223"/>
                  </a:lnTo>
                  <a:lnTo>
                    <a:pt x="65" y="220"/>
                  </a:lnTo>
                  <a:lnTo>
                    <a:pt x="63" y="218"/>
                  </a:lnTo>
                  <a:lnTo>
                    <a:pt x="66" y="218"/>
                  </a:lnTo>
                  <a:lnTo>
                    <a:pt x="68" y="221"/>
                  </a:lnTo>
                  <a:lnTo>
                    <a:pt x="70" y="223"/>
                  </a:lnTo>
                  <a:lnTo>
                    <a:pt x="73" y="228"/>
                  </a:lnTo>
                  <a:lnTo>
                    <a:pt x="75" y="229"/>
                  </a:lnTo>
                  <a:lnTo>
                    <a:pt x="77" y="227"/>
                  </a:lnTo>
                  <a:lnTo>
                    <a:pt x="76" y="224"/>
                  </a:lnTo>
                  <a:lnTo>
                    <a:pt x="73" y="219"/>
                  </a:lnTo>
                  <a:lnTo>
                    <a:pt x="72" y="216"/>
                  </a:lnTo>
                  <a:lnTo>
                    <a:pt x="70" y="212"/>
                  </a:lnTo>
                  <a:lnTo>
                    <a:pt x="72" y="210"/>
                  </a:lnTo>
                  <a:lnTo>
                    <a:pt x="69" y="204"/>
                  </a:lnTo>
                  <a:lnTo>
                    <a:pt x="69" y="202"/>
                  </a:lnTo>
                  <a:lnTo>
                    <a:pt x="72" y="199"/>
                  </a:lnTo>
                  <a:lnTo>
                    <a:pt x="72" y="196"/>
                  </a:lnTo>
                  <a:lnTo>
                    <a:pt x="69" y="193"/>
                  </a:lnTo>
                  <a:lnTo>
                    <a:pt x="66" y="190"/>
                  </a:lnTo>
                  <a:lnTo>
                    <a:pt x="63" y="190"/>
                  </a:lnTo>
                  <a:lnTo>
                    <a:pt x="59" y="190"/>
                  </a:lnTo>
                  <a:lnTo>
                    <a:pt x="59" y="187"/>
                  </a:lnTo>
                  <a:lnTo>
                    <a:pt x="58" y="186"/>
                  </a:lnTo>
                  <a:lnTo>
                    <a:pt x="56" y="185"/>
                  </a:lnTo>
                  <a:lnTo>
                    <a:pt x="53" y="186"/>
                  </a:lnTo>
                  <a:lnTo>
                    <a:pt x="54" y="189"/>
                  </a:lnTo>
                  <a:lnTo>
                    <a:pt x="55" y="193"/>
                  </a:lnTo>
                  <a:lnTo>
                    <a:pt x="57" y="195"/>
                  </a:lnTo>
                  <a:lnTo>
                    <a:pt x="58" y="199"/>
                  </a:lnTo>
                  <a:lnTo>
                    <a:pt x="56" y="199"/>
                  </a:lnTo>
                  <a:lnTo>
                    <a:pt x="53" y="197"/>
                  </a:lnTo>
                  <a:lnTo>
                    <a:pt x="52" y="195"/>
                  </a:lnTo>
                  <a:lnTo>
                    <a:pt x="49" y="193"/>
                  </a:lnTo>
                  <a:lnTo>
                    <a:pt x="47" y="190"/>
                  </a:lnTo>
                  <a:lnTo>
                    <a:pt x="47" y="186"/>
                  </a:lnTo>
                  <a:lnTo>
                    <a:pt x="45" y="183"/>
                  </a:lnTo>
                  <a:lnTo>
                    <a:pt x="45" y="180"/>
                  </a:lnTo>
                  <a:lnTo>
                    <a:pt x="43" y="180"/>
                  </a:lnTo>
                  <a:lnTo>
                    <a:pt x="43" y="173"/>
                  </a:lnTo>
                  <a:lnTo>
                    <a:pt x="41" y="169"/>
                  </a:lnTo>
                  <a:lnTo>
                    <a:pt x="41" y="165"/>
                  </a:lnTo>
                  <a:lnTo>
                    <a:pt x="42" y="163"/>
                  </a:lnTo>
                  <a:lnTo>
                    <a:pt x="40" y="157"/>
                  </a:lnTo>
                  <a:lnTo>
                    <a:pt x="40" y="153"/>
                  </a:lnTo>
                  <a:lnTo>
                    <a:pt x="39" y="151"/>
                  </a:lnTo>
                  <a:lnTo>
                    <a:pt x="41" y="148"/>
                  </a:lnTo>
                  <a:lnTo>
                    <a:pt x="42" y="146"/>
                  </a:lnTo>
                  <a:lnTo>
                    <a:pt x="42" y="143"/>
                  </a:lnTo>
                  <a:lnTo>
                    <a:pt x="39" y="137"/>
                  </a:lnTo>
                  <a:lnTo>
                    <a:pt x="39" y="134"/>
                  </a:lnTo>
                  <a:lnTo>
                    <a:pt x="39" y="128"/>
                  </a:lnTo>
                  <a:lnTo>
                    <a:pt x="35" y="123"/>
                  </a:lnTo>
                  <a:lnTo>
                    <a:pt x="67" y="120"/>
                  </a:lnTo>
                  <a:lnTo>
                    <a:pt x="69" y="118"/>
                  </a:lnTo>
                  <a:lnTo>
                    <a:pt x="69" y="113"/>
                  </a:lnTo>
                  <a:lnTo>
                    <a:pt x="66" y="108"/>
                  </a:lnTo>
                  <a:lnTo>
                    <a:pt x="63" y="104"/>
                  </a:lnTo>
                  <a:lnTo>
                    <a:pt x="57" y="85"/>
                  </a:lnTo>
                  <a:lnTo>
                    <a:pt x="55" y="73"/>
                  </a:lnTo>
                  <a:lnTo>
                    <a:pt x="55" y="69"/>
                  </a:lnTo>
                  <a:lnTo>
                    <a:pt x="58" y="64"/>
                  </a:lnTo>
                  <a:lnTo>
                    <a:pt x="59" y="57"/>
                  </a:lnTo>
                  <a:lnTo>
                    <a:pt x="62" y="54"/>
                  </a:lnTo>
                  <a:lnTo>
                    <a:pt x="63" y="50"/>
                  </a:lnTo>
                  <a:lnTo>
                    <a:pt x="69" y="44"/>
                  </a:lnTo>
                  <a:lnTo>
                    <a:pt x="72" y="34"/>
                  </a:lnTo>
                  <a:lnTo>
                    <a:pt x="73" y="27"/>
                  </a:lnTo>
                  <a:lnTo>
                    <a:pt x="70" y="18"/>
                  </a:lnTo>
                  <a:lnTo>
                    <a:pt x="73" y="13"/>
                  </a:lnTo>
                  <a:lnTo>
                    <a:pt x="79" y="9"/>
                  </a:lnTo>
                  <a:lnTo>
                    <a:pt x="82" y="2"/>
                  </a:lnTo>
                  <a:lnTo>
                    <a:pt x="95" y="3"/>
                  </a:lnTo>
                  <a:lnTo>
                    <a:pt x="107" y="0"/>
                  </a:lnTo>
                  <a:lnTo>
                    <a:pt x="156" y="15"/>
                  </a:lnTo>
                  <a:lnTo>
                    <a:pt x="164" y="36"/>
                  </a:lnTo>
                  <a:lnTo>
                    <a:pt x="165" y="46"/>
                  </a:lnTo>
                  <a:lnTo>
                    <a:pt x="164" y="53"/>
                  </a:lnTo>
                  <a:lnTo>
                    <a:pt x="165" y="60"/>
                  </a:lnTo>
                  <a:lnTo>
                    <a:pt x="167" y="65"/>
                  </a:lnTo>
                  <a:lnTo>
                    <a:pt x="170" y="73"/>
                  </a:lnTo>
                  <a:lnTo>
                    <a:pt x="157" y="87"/>
                  </a:lnTo>
                  <a:lnTo>
                    <a:pt x="149" y="93"/>
                  </a:lnTo>
                  <a:lnTo>
                    <a:pt x="144" y="97"/>
                  </a:lnTo>
                  <a:lnTo>
                    <a:pt x="144" y="100"/>
                  </a:lnTo>
                  <a:lnTo>
                    <a:pt x="145" y="106"/>
                  </a:lnTo>
                  <a:lnTo>
                    <a:pt x="150" y="108"/>
                  </a:lnTo>
                  <a:lnTo>
                    <a:pt x="163" y="108"/>
                  </a:lnTo>
                  <a:lnTo>
                    <a:pt x="170" y="107"/>
                  </a:lnTo>
                  <a:lnTo>
                    <a:pt x="173" y="103"/>
                  </a:lnTo>
                  <a:lnTo>
                    <a:pt x="179" y="100"/>
                  </a:lnTo>
                  <a:lnTo>
                    <a:pt x="197" y="95"/>
                  </a:lnTo>
                  <a:lnTo>
                    <a:pt x="204" y="97"/>
                  </a:lnTo>
                  <a:lnTo>
                    <a:pt x="209" y="101"/>
                  </a:lnTo>
                  <a:lnTo>
                    <a:pt x="215" y="110"/>
                  </a:lnTo>
                  <a:lnTo>
                    <a:pt x="217" y="121"/>
                  </a:lnTo>
                  <a:lnTo>
                    <a:pt x="219" y="133"/>
                  </a:lnTo>
                  <a:lnTo>
                    <a:pt x="225" y="144"/>
                  </a:lnTo>
                  <a:lnTo>
                    <a:pt x="240" y="156"/>
                  </a:lnTo>
                  <a:lnTo>
                    <a:pt x="254" y="161"/>
                  </a:lnTo>
                  <a:lnTo>
                    <a:pt x="267" y="162"/>
                  </a:lnTo>
                  <a:lnTo>
                    <a:pt x="271" y="177"/>
                  </a:lnTo>
                  <a:lnTo>
                    <a:pt x="273" y="187"/>
                  </a:lnTo>
                  <a:lnTo>
                    <a:pt x="265" y="219"/>
                  </a:lnTo>
                  <a:lnTo>
                    <a:pt x="279" y="251"/>
                  </a:lnTo>
                  <a:lnTo>
                    <a:pt x="302" y="268"/>
                  </a:lnTo>
                  <a:lnTo>
                    <a:pt x="299" y="287"/>
                  </a:lnTo>
                  <a:lnTo>
                    <a:pt x="303" y="304"/>
                  </a:lnTo>
                  <a:lnTo>
                    <a:pt x="294" y="318"/>
                  </a:lnTo>
                  <a:lnTo>
                    <a:pt x="337" y="349"/>
                  </a:lnTo>
                  <a:lnTo>
                    <a:pt x="333" y="371"/>
                  </a:lnTo>
                  <a:lnTo>
                    <a:pt x="318" y="380"/>
                  </a:lnTo>
                  <a:lnTo>
                    <a:pt x="293" y="382"/>
                  </a:lnTo>
                  <a:lnTo>
                    <a:pt x="287" y="387"/>
                  </a:lnTo>
                  <a:lnTo>
                    <a:pt x="288" y="396"/>
                  </a:lnTo>
                  <a:lnTo>
                    <a:pt x="293" y="402"/>
                  </a:lnTo>
                  <a:lnTo>
                    <a:pt x="289" y="413"/>
                  </a:lnTo>
                  <a:lnTo>
                    <a:pt x="292" y="424"/>
                  </a:lnTo>
                  <a:lnTo>
                    <a:pt x="287" y="431"/>
                  </a:lnTo>
                  <a:lnTo>
                    <a:pt x="285" y="448"/>
                  </a:lnTo>
                  <a:lnTo>
                    <a:pt x="279" y="458"/>
                  </a:lnTo>
                  <a:lnTo>
                    <a:pt x="281" y="479"/>
                  </a:lnTo>
                  <a:lnTo>
                    <a:pt x="264" y="466"/>
                  </a:lnTo>
                  <a:lnTo>
                    <a:pt x="257" y="455"/>
                  </a:lnTo>
                  <a:lnTo>
                    <a:pt x="250" y="454"/>
                  </a:lnTo>
                  <a:lnTo>
                    <a:pt x="228" y="431"/>
                  </a:lnTo>
                  <a:lnTo>
                    <a:pt x="220" y="433"/>
                  </a:lnTo>
                  <a:lnTo>
                    <a:pt x="213" y="429"/>
                  </a:lnTo>
                  <a:lnTo>
                    <a:pt x="198" y="416"/>
                  </a:lnTo>
                  <a:lnTo>
                    <a:pt x="189" y="414"/>
                  </a:lnTo>
                  <a:lnTo>
                    <a:pt x="177" y="416"/>
                  </a:lnTo>
                  <a:lnTo>
                    <a:pt x="170" y="420"/>
                  </a:lnTo>
                  <a:lnTo>
                    <a:pt x="169" y="425"/>
                  </a:lnTo>
                  <a:lnTo>
                    <a:pt x="158" y="429"/>
                  </a:lnTo>
                  <a:lnTo>
                    <a:pt x="151" y="432"/>
                  </a:lnTo>
                  <a:lnTo>
                    <a:pt x="143" y="431"/>
                  </a:lnTo>
                  <a:lnTo>
                    <a:pt x="139" y="428"/>
                  </a:lnTo>
                  <a:lnTo>
                    <a:pt x="135" y="432"/>
                  </a:lnTo>
                  <a:lnTo>
                    <a:pt x="129" y="434"/>
                  </a:lnTo>
                  <a:lnTo>
                    <a:pt x="123" y="440"/>
                  </a:lnTo>
                  <a:lnTo>
                    <a:pt x="109" y="462"/>
                  </a:lnTo>
                  <a:lnTo>
                    <a:pt x="105" y="470"/>
                  </a:lnTo>
                  <a:lnTo>
                    <a:pt x="103" y="472"/>
                  </a:lnTo>
                  <a:lnTo>
                    <a:pt x="95" y="476"/>
                  </a:lnTo>
                  <a:lnTo>
                    <a:pt x="95" y="472"/>
                  </a:lnTo>
                  <a:lnTo>
                    <a:pt x="94" y="469"/>
                  </a:lnTo>
                  <a:lnTo>
                    <a:pt x="94" y="463"/>
                  </a:lnTo>
                  <a:lnTo>
                    <a:pt x="92" y="458"/>
                  </a:lnTo>
                  <a:lnTo>
                    <a:pt x="89" y="457"/>
                  </a:lnTo>
                  <a:lnTo>
                    <a:pt x="80" y="462"/>
                  </a:lnTo>
                  <a:lnTo>
                    <a:pt x="73" y="459"/>
                  </a:lnTo>
                  <a:lnTo>
                    <a:pt x="68" y="458"/>
                  </a:lnTo>
                  <a:lnTo>
                    <a:pt x="65" y="456"/>
                  </a:lnTo>
                  <a:lnTo>
                    <a:pt x="62" y="455"/>
                  </a:lnTo>
                  <a:lnTo>
                    <a:pt x="57" y="455"/>
                  </a:lnTo>
                  <a:lnTo>
                    <a:pt x="54" y="456"/>
                  </a:lnTo>
                  <a:lnTo>
                    <a:pt x="52" y="453"/>
                  </a:lnTo>
                  <a:lnTo>
                    <a:pt x="58" y="449"/>
                  </a:lnTo>
                  <a:lnTo>
                    <a:pt x="62" y="448"/>
                  </a:lnTo>
                  <a:lnTo>
                    <a:pt x="65" y="445"/>
                  </a:lnTo>
                  <a:lnTo>
                    <a:pt x="66" y="443"/>
                  </a:lnTo>
                  <a:lnTo>
                    <a:pt x="67" y="441"/>
                  </a:lnTo>
                  <a:lnTo>
                    <a:pt x="67" y="437"/>
                  </a:lnTo>
                  <a:lnTo>
                    <a:pt x="69" y="438"/>
                  </a:lnTo>
                  <a:lnTo>
                    <a:pt x="70" y="438"/>
                  </a:lnTo>
                  <a:lnTo>
                    <a:pt x="74" y="433"/>
                  </a:lnTo>
                  <a:lnTo>
                    <a:pt x="78" y="429"/>
                  </a:lnTo>
                  <a:lnTo>
                    <a:pt x="79" y="427"/>
                  </a:lnTo>
                  <a:lnTo>
                    <a:pt x="79" y="425"/>
                  </a:lnTo>
                  <a:lnTo>
                    <a:pt x="83" y="422"/>
                  </a:lnTo>
                  <a:lnTo>
                    <a:pt x="84" y="419"/>
                  </a:lnTo>
                  <a:lnTo>
                    <a:pt x="84" y="417"/>
                  </a:lnTo>
                  <a:lnTo>
                    <a:pt x="85" y="414"/>
                  </a:lnTo>
                  <a:lnTo>
                    <a:pt x="92" y="414"/>
                  </a:lnTo>
                  <a:lnTo>
                    <a:pt x="95" y="413"/>
                  </a:lnTo>
                  <a:lnTo>
                    <a:pt x="97" y="410"/>
                  </a:lnTo>
                  <a:lnTo>
                    <a:pt x="104" y="405"/>
                  </a:lnTo>
                  <a:lnTo>
                    <a:pt x="107" y="397"/>
                  </a:lnTo>
                  <a:lnTo>
                    <a:pt x="105" y="391"/>
                  </a:lnTo>
                  <a:lnTo>
                    <a:pt x="105" y="388"/>
                  </a:lnTo>
                  <a:lnTo>
                    <a:pt x="107" y="385"/>
                  </a:lnTo>
                  <a:lnTo>
                    <a:pt x="108" y="382"/>
                  </a:lnTo>
                  <a:lnTo>
                    <a:pt x="105" y="381"/>
                  </a:lnTo>
                  <a:lnTo>
                    <a:pt x="104" y="379"/>
                  </a:lnTo>
                  <a:lnTo>
                    <a:pt x="105" y="377"/>
                  </a:lnTo>
                  <a:lnTo>
                    <a:pt x="103" y="373"/>
                  </a:lnTo>
                  <a:lnTo>
                    <a:pt x="103" y="369"/>
                  </a:lnTo>
                  <a:lnTo>
                    <a:pt x="105" y="369"/>
                  </a:lnTo>
                  <a:lnTo>
                    <a:pt x="107" y="367"/>
                  </a:lnTo>
                  <a:lnTo>
                    <a:pt x="108" y="365"/>
                  </a:lnTo>
                  <a:lnTo>
                    <a:pt x="107" y="351"/>
                  </a:lnTo>
                  <a:lnTo>
                    <a:pt x="105" y="347"/>
                  </a:lnTo>
                  <a:lnTo>
                    <a:pt x="106" y="340"/>
                  </a:lnTo>
                  <a:lnTo>
                    <a:pt x="114" y="327"/>
                  </a:lnTo>
                  <a:lnTo>
                    <a:pt x="112" y="324"/>
                  </a:lnTo>
                  <a:lnTo>
                    <a:pt x="109" y="320"/>
                  </a:lnTo>
                  <a:lnTo>
                    <a:pt x="108" y="317"/>
                  </a:lnTo>
                  <a:lnTo>
                    <a:pt x="105" y="317"/>
                  </a:lnTo>
                  <a:lnTo>
                    <a:pt x="103" y="314"/>
                  </a:lnTo>
                  <a:lnTo>
                    <a:pt x="102" y="312"/>
                  </a:lnTo>
                  <a:lnTo>
                    <a:pt x="98" y="306"/>
                  </a:lnTo>
                  <a:lnTo>
                    <a:pt x="95" y="304"/>
                  </a:lnTo>
                  <a:lnTo>
                    <a:pt x="92" y="304"/>
                  </a:lnTo>
                  <a:lnTo>
                    <a:pt x="89" y="304"/>
                  </a:lnTo>
                  <a:lnTo>
                    <a:pt x="92" y="308"/>
                  </a:lnTo>
                  <a:lnTo>
                    <a:pt x="97" y="310"/>
                  </a:lnTo>
                  <a:lnTo>
                    <a:pt x="93" y="310"/>
                  </a:lnTo>
                  <a:lnTo>
                    <a:pt x="86" y="305"/>
                  </a:lnTo>
                  <a:lnTo>
                    <a:pt x="81" y="302"/>
                  </a:lnTo>
                  <a:lnTo>
                    <a:pt x="77" y="291"/>
                  </a:lnTo>
                  <a:lnTo>
                    <a:pt x="74" y="293"/>
                  </a:lnTo>
                  <a:lnTo>
                    <a:pt x="72" y="288"/>
                  </a:lnTo>
                  <a:lnTo>
                    <a:pt x="72" y="281"/>
                  </a:lnTo>
                  <a:lnTo>
                    <a:pt x="69" y="281"/>
                  </a:lnTo>
                  <a:lnTo>
                    <a:pt x="62" y="271"/>
                  </a:lnTo>
                  <a:lnTo>
                    <a:pt x="60" y="265"/>
                  </a:lnTo>
                  <a:lnTo>
                    <a:pt x="59" y="263"/>
                  </a:lnTo>
                  <a:lnTo>
                    <a:pt x="50" y="255"/>
                  </a:lnTo>
                  <a:lnTo>
                    <a:pt x="48" y="252"/>
                  </a:lnTo>
                  <a:lnTo>
                    <a:pt x="43" y="247"/>
                  </a:lnTo>
                  <a:lnTo>
                    <a:pt x="40" y="231"/>
                  </a:lnTo>
                  <a:lnTo>
                    <a:pt x="39" y="216"/>
                  </a:lnTo>
                  <a:lnTo>
                    <a:pt x="39" y="212"/>
                  </a:lnTo>
                  <a:lnTo>
                    <a:pt x="37" y="202"/>
                  </a:lnTo>
                  <a:lnTo>
                    <a:pt x="35" y="199"/>
                  </a:lnTo>
                  <a:lnTo>
                    <a:pt x="36" y="195"/>
                  </a:lnTo>
                  <a:lnTo>
                    <a:pt x="34" y="183"/>
                  </a:lnTo>
                  <a:lnTo>
                    <a:pt x="34" y="176"/>
                  </a:lnTo>
                  <a:lnTo>
                    <a:pt x="33" y="169"/>
                  </a:lnTo>
                  <a:lnTo>
                    <a:pt x="33" y="165"/>
                  </a:lnTo>
                  <a:lnTo>
                    <a:pt x="29" y="154"/>
                  </a:lnTo>
                  <a:lnTo>
                    <a:pt x="23" y="123"/>
                  </a:lnTo>
                  <a:lnTo>
                    <a:pt x="22" y="123"/>
                  </a:lnTo>
                  <a:lnTo>
                    <a:pt x="16" y="117"/>
                  </a:lnTo>
                  <a:lnTo>
                    <a:pt x="9" y="107"/>
                  </a:lnTo>
                  <a:lnTo>
                    <a:pt x="4" y="103"/>
                  </a:lnTo>
                  <a:lnTo>
                    <a:pt x="3" y="10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5" name="Freeform 76"/>
            <p:cNvSpPr>
              <a:spLocks/>
            </p:cNvSpPr>
            <p:nvPr/>
          </p:nvSpPr>
          <p:spPr bwMode="auto">
            <a:xfrm>
              <a:off x="4269057" y="5740589"/>
              <a:ext cx="629710" cy="517761"/>
            </a:xfrm>
            <a:custGeom>
              <a:avLst/>
              <a:gdLst/>
              <a:ahLst/>
              <a:cxnLst>
                <a:cxn ang="0">
                  <a:pos x="352" y="10"/>
                </a:cxn>
                <a:cxn ang="0">
                  <a:pos x="339" y="111"/>
                </a:cxn>
                <a:cxn ang="0">
                  <a:pos x="368" y="123"/>
                </a:cxn>
                <a:cxn ang="0">
                  <a:pos x="425" y="80"/>
                </a:cxn>
                <a:cxn ang="0">
                  <a:pos x="459" y="85"/>
                </a:cxn>
                <a:cxn ang="0">
                  <a:pos x="474" y="128"/>
                </a:cxn>
                <a:cxn ang="0">
                  <a:pos x="404" y="178"/>
                </a:cxn>
                <a:cxn ang="0">
                  <a:pos x="364" y="257"/>
                </a:cxn>
                <a:cxn ang="0">
                  <a:pos x="413" y="308"/>
                </a:cxn>
                <a:cxn ang="0">
                  <a:pos x="477" y="300"/>
                </a:cxn>
                <a:cxn ang="0">
                  <a:pos x="538" y="272"/>
                </a:cxn>
                <a:cxn ang="0">
                  <a:pos x="560" y="249"/>
                </a:cxn>
                <a:cxn ang="0">
                  <a:pos x="556" y="186"/>
                </a:cxn>
                <a:cxn ang="0">
                  <a:pos x="665" y="172"/>
                </a:cxn>
                <a:cxn ang="0">
                  <a:pos x="747" y="166"/>
                </a:cxn>
                <a:cxn ang="0">
                  <a:pos x="752" y="198"/>
                </a:cxn>
                <a:cxn ang="0">
                  <a:pos x="739" y="229"/>
                </a:cxn>
                <a:cxn ang="0">
                  <a:pos x="747" y="267"/>
                </a:cxn>
                <a:cxn ang="0">
                  <a:pos x="729" y="286"/>
                </a:cxn>
                <a:cxn ang="0">
                  <a:pos x="707" y="311"/>
                </a:cxn>
                <a:cxn ang="0">
                  <a:pos x="672" y="358"/>
                </a:cxn>
                <a:cxn ang="0">
                  <a:pos x="672" y="400"/>
                </a:cxn>
                <a:cxn ang="0">
                  <a:pos x="659" y="440"/>
                </a:cxn>
                <a:cxn ang="0">
                  <a:pos x="603" y="460"/>
                </a:cxn>
                <a:cxn ang="0">
                  <a:pos x="545" y="477"/>
                </a:cxn>
                <a:cxn ang="0">
                  <a:pos x="485" y="524"/>
                </a:cxn>
                <a:cxn ang="0">
                  <a:pos x="537" y="539"/>
                </a:cxn>
                <a:cxn ang="0">
                  <a:pos x="526" y="588"/>
                </a:cxn>
                <a:cxn ang="0">
                  <a:pos x="543" y="616"/>
                </a:cxn>
                <a:cxn ang="0">
                  <a:pos x="558" y="654"/>
                </a:cxn>
                <a:cxn ang="0">
                  <a:pos x="499" y="679"/>
                </a:cxn>
                <a:cxn ang="0">
                  <a:pos x="447" y="716"/>
                </a:cxn>
                <a:cxn ang="0">
                  <a:pos x="383" y="733"/>
                </a:cxn>
                <a:cxn ang="0">
                  <a:pos x="394" y="716"/>
                </a:cxn>
                <a:cxn ang="0">
                  <a:pos x="394" y="687"/>
                </a:cxn>
                <a:cxn ang="0">
                  <a:pos x="397" y="659"/>
                </a:cxn>
                <a:cxn ang="0">
                  <a:pos x="385" y="635"/>
                </a:cxn>
                <a:cxn ang="0">
                  <a:pos x="375" y="614"/>
                </a:cxn>
                <a:cxn ang="0">
                  <a:pos x="353" y="631"/>
                </a:cxn>
                <a:cxn ang="0">
                  <a:pos x="314" y="632"/>
                </a:cxn>
                <a:cxn ang="0">
                  <a:pos x="287" y="641"/>
                </a:cxn>
                <a:cxn ang="0">
                  <a:pos x="267" y="662"/>
                </a:cxn>
                <a:cxn ang="0">
                  <a:pos x="241" y="670"/>
                </a:cxn>
                <a:cxn ang="0">
                  <a:pos x="221" y="675"/>
                </a:cxn>
                <a:cxn ang="0">
                  <a:pos x="198" y="687"/>
                </a:cxn>
                <a:cxn ang="0">
                  <a:pos x="188" y="677"/>
                </a:cxn>
                <a:cxn ang="0">
                  <a:pos x="169" y="678"/>
                </a:cxn>
                <a:cxn ang="0">
                  <a:pos x="161" y="668"/>
                </a:cxn>
                <a:cxn ang="0">
                  <a:pos x="136" y="659"/>
                </a:cxn>
                <a:cxn ang="0">
                  <a:pos x="123" y="640"/>
                </a:cxn>
                <a:cxn ang="0">
                  <a:pos x="108" y="623"/>
                </a:cxn>
                <a:cxn ang="0">
                  <a:pos x="91" y="601"/>
                </a:cxn>
                <a:cxn ang="0">
                  <a:pos x="72" y="580"/>
                </a:cxn>
                <a:cxn ang="0">
                  <a:pos x="56" y="562"/>
                </a:cxn>
                <a:cxn ang="0">
                  <a:pos x="17" y="483"/>
                </a:cxn>
                <a:cxn ang="0">
                  <a:pos x="5" y="446"/>
                </a:cxn>
                <a:cxn ang="0">
                  <a:pos x="52" y="433"/>
                </a:cxn>
                <a:cxn ang="0">
                  <a:pos x="75" y="421"/>
                </a:cxn>
                <a:cxn ang="0">
                  <a:pos x="89" y="375"/>
                </a:cxn>
                <a:cxn ang="0">
                  <a:pos x="150" y="333"/>
                </a:cxn>
                <a:cxn ang="0">
                  <a:pos x="244" y="379"/>
                </a:cxn>
                <a:cxn ang="0">
                  <a:pos x="267" y="300"/>
                </a:cxn>
                <a:cxn ang="0">
                  <a:pos x="259" y="164"/>
                </a:cxn>
              </a:cxnLst>
              <a:rect l="0" t="0" r="r" b="b"/>
              <a:pathLst>
                <a:path w="769" h="736">
                  <a:moveTo>
                    <a:pt x="253" y="100"/>
                  </a:moveTo>
                  <a:lnTo>
                    <a:pt x="290" y="82"/>
                  </a:lnTo>
                  <a:lnTo>
                    <a:pt x="316" y="80"/>
                  </a:lnTo>
                  <a:lnTo>
                    <a:pt x="323" y="67"/>
                  </a:lnTo>
                  <a:lnTo>
                    <a:pt x="323" y="52"/>
                  </a:lnTo>
                  <a:lnTo>
                    <a:pt x="308" y="44"/>
                  </a:lnTo>
                  <a:lnTo>
                    <a:pt x="308" y="6"/>
                  </a:lnTo>
                  <a:lnTo>
                    <a:pt x="309" y="0"/>
                  </a:lnTo>
                  <a:lnTo>
                    <a:pt x="352" y="10"/>
                  </a:lnTo>
                  <a:lnTo>
                    <a:pt x="351" y="30"/>
                  </a:lnTo>
                  <a:lnTo>
                    <a:pt x="337" y="39"/>
                  </a:lnTo>
                  <a:lnTo>
                    <a:pt x="338" y="42"/>
                  </a:lnTo>
                  <a:lnTo>
                    <a:pt x="339" y="56"/>
                  </a:lnTo>
                  <a:lnTo>
                    <a:pt x="336" y="56"/>
                  </a:lnTo>
                  <a:lnTo>
                    <a:pt x="334" y="60"/>
                  </a:lnTo>
                  <a:lnTo>
                    <a:pt x="336" y="67"/>
                  </a:lnTo>
                  <a:lnTo>
                    <a:pt x="333" y="105"/>
                  </a:lnTo>
                  <a:lnTo>
                    <a:pt x="339" y="111"/>
                  </a:lnTo>
                  <a:lnTo>
                    <a:pt x="347" y="80"/>
                  </a:lnTo>
                  <a:lnTo>
                    <a:pt x="355" y="36"/>
                  </a:lnTo>
                  <a:lnTo>
                    <a:pt x="357" y="35"/>
                  </a:lnTo>
                  <a:lnTo>
                    <a:pt x="364" y="38"/>
                  </a:lnTo>
                  <a:lnTo>
                    <a:pt x="377" y="39"/>
                  </a:lnTo>
                  <a:lnTo>
                    <a:pt x="378" y="44"/>
                  </a:lnTo>
                  <a:lnTo>
                    <a:pt x="383" y="44"/>
                  </a:lnTo>
                  <a:lnTo>
                    <a:pt x="369" y="96"/>
                  </a:lnTo>
                  <a:lnTo>
                    <a:pt x="368" y="123"/>
                  </a:lnTo>
                  <a:lnTo>
                    <a:pt x="387" y="123"/>
                  </a:lnTo>
                  <a:lnTo>
                    <a:pt x="391" y="117"/>
                  </a:lnTo>
                  <a:lnTo>
                    <a:pt x="409" y="125"/>
                  </a:lnTo>
                  <a:lnTo>
                    <a:pt x="415" y="102"/>
                  </a:lnTo>
                  <a:lnTo>
                    <a:pt x="423" y="101"/>
                  </a:lnTo>
                  <a:lnTo>
                    <a:pt x="427" y="96"/>
                  </a:lnTo>
                  <a:lnTo>
                    <a:pt x="429" y="95"/>
                  </a:lnTo>
                  <a:lnTo>
                    <a:pt x="425" y="86"/>
                  </a:lnTo>
                  <a:lnTo>
                    <a:pt x="425" y="80"/>
                  </a:lnTo>
                  <a:lnTo>
                    <a:pt x="421" y="80"/>
                  </a:lnTo>
                  <a:lnTo>
                    <a:pt x="415" y="65"/>
                  </a:lnTo>
                  <a:lnTo>
                    <a:pt x="426" y="47"/>
                  </a:lnTo>
                  <a:lnTo>
                    <a:pt x="443" y="62"/>
                  </a:lnTo>
                  <a:lnTo>
                    <a:pt x="459" y="68"/>
                  </a:lnTo>
                  <a:lnTo>
                    <a:pt x="455" y="85"/>
                  </a:lnTo>
                  <a:lnTo>
                    <a:pt x="450" y="87"/>
                  </a:lnTo>
                  <a:lnTo>
                    <a:pt x="454" y="91"/>
                  </a:lnTo>
                  <a:lnTo>
                    <a:pt x="459" y="85"/>
                  </a:lnTo>
                  <a:lnTo>
                    <a:pt x="469" y="86"/>
                  </a:lnTo>
                  <a:lnTo>
                    <a:pt x="474" y="91"/>
                  </a:lnTo>
                  <a:lnTo>
                    <a:pt x="483" y="92"/>
                  </a:lnTo>
                  <a:lnTo>
                    <a:pt x="483" y="97"/>
                  </a:lnTo>
                  <a:lnTo>
                    <a:pt x="471" y="112"/>
                  </a:lnTo>
                  <a:lnTo>
                    <a:pt x="472" y="122"/>
                  </a:lnTo>
                  <a:lnTo>
                    <a:pt x="467" y="122"/>
                  </a:lnTo>
                  <a:lnTo>
                    <a:pt x="466" y="127"/>
                  </a:lnTo>
                  <a:lnTo>
                    <a:pt x="474" y="128"/>
                  </a:lnTo>
                  <a:lnTo>
                    <a:pt x="473" y="137"/>
                  </a:lnTo>
                  <a:lnTo>
                    <a:pt x="467" y="139"/>
                  </a:lnTo>
                  <a:lnTo>
                    <a:pt x="465" y="151"/>
                  </a:lnTo>
                  <a:lnTo>
                    <a:pt x="455" y="152"/>
                  </a:lnTo>
                  <a:lnTo>
                    <a:pt x="440" y="149"/>
                  </a:lnTo>
                  <a:lnTo>
                    <a:pt x="425" y="157"/>
                  </a:lnTo>
                  <a:lnTo>
                    <a:pt x="417" y="159"/>
                  </a:lnTo>
                  <a:lnTo>
                    <a:pt x="406" y="177"/>
                  </a:lnTo>
                  <a:lnTo>
                    <a:pt x="404" y="178"/>
                  </a:lnTo>
                  <a:lnTo>
                    <a:pt x="393" y="194"/>
                  </a:lnTo>
                  <a:lnTo>
                    <a:pt x="393" y="199"/>
                  </a:lnTo>
                  <a:lnTo>
                    <a:pt x="397" y="206"/>
                  </a:lnTo>
                  <a:lnTo>
                    <a:pt x="397" y="228"/>
                  </a:lnTo>
                  <a:lnTo>
                    <a:pt x="377" y="228"/>
                  </a:lnTo>
                  <a:lnTo>
                    <a:pt x="369" y="238"/>
                  </a:lnTo>
                  <a:lnTo>
                    <a:pt x="364" y="234"/>
                  </a:lnTo>
                  <a:lnTo>
                    <a:pt x="360" y="242"/>
                  </a:lnTo>
                  <a:lnTo>
                    <a:pt x="364" y="257"/>
                  </a:lnTo>
                  <a:lnTo>
                    <a:pt x="359" y="270"/>
                  </a:lnTo>
                  <a:lnTo>
                    <a:pt x="351" y="284"/>
                  </a:lnTo>
                  <a:lnTo>
                    <a:pt x="349" y="295"/>
                  </a:lnTo>
                  <a:lnTo>
                    <a:pt x="373" y="292"/>
                  </a:lnTo>
                  <a:lnTo>
                    <a:pt x="374" y="301"/>
                  </a:lnTo>
                  <a:lnTo>
                    <a:pt x="377" y="304"/>
                  </a:lnTo>
                  <a:lnTo>
                    <a:pt x="389" y="304"/>
                  </a:lnTo>
                  <a:lnTo>
                    <a:pt x="401" y="306"/>
                  </a:lnTo>
                  <a:lnTo>
                    <a:pt x="413" y="308"/>
                  </a:lnTo>
                  <a:lnTo>
                    <a:pt x="416" y="309"/>
                  </a:lnTo>
                  <a:lnTo>
                    <a:pt x="422" y="316"/>
                  </a:lnTo>
                  <a:lnTo>
                    <a:pt x="425" y="322"/>
                  </a:lnTo>
                  <a:lnTo>
                    <a:pt x="441" y="322"/>
                  </a:lnTo>
                  <a:lnTo>
                    <a:pt x="452" y="316"/>
                  </a:lnTo>
                  <a:lnTo>
                    <a:pt x="461" y="318"/>
                  </a:lnTo>
                  <a:lnTo>
                    <a:pt x="467" y="320"/>
                  </a:lnTo>
                  <a:lnTo>
                    <a:pt x="479" y="320"/>
                  </a:lnTo>
                  <a:lnTo>
                    <a:pt x="477" y="300"/>
                  </a:lnTo>
                  <a:lnTo>
                    <a:pt x="477" y="292"/>
                  </a:lnTo>
                  <a:lnTo>
                    <a:pt x="479" y="286"/>
                  </a:lnTo>
                  <a:lnTo>
                    <a:pt x="483" y="283"/>
                  </a:lnTo>
                  <a:lnTo>
                    <a:pt x="489" y="284"/>
                  </a:lnTo>
                  <a:lnTo>
                    <a:pt x="499" y="286"/>
                  </a:lnTo>
                  <a:lnTo>
                    <a:pt x="510" y="287"/>
                  </a:lnTo>
                  <a:lnTo>
                    <a:pt x="518" y="286"/>
                  </a:lnTo>
                  <a:lnTo>
                    <a:pt x="522" y="276"/>
                  </a:lnTo>
                  <a:lnTo>
                    <a:pt x="538" y="272"/>
                  </a:lnTo>
                  <a:lnTo>
                    <a:pt x="541" y="262"/>
                  </a:lnTo>
                  <a:lnTo>
                    <a:pt x="544" y="259"/>
                  </a:lnTo>
                  <a:lnTo>
                    <a:pt x="547" y="263"/>
                  </a:lnTo>
                  <a:lnTo>
                    <a:pt x="548" y="271"/>
                  </a:lnTo>
                  <a:lnTo>
                    <a:pt x="558" y="260"/>
                  </a:lnTo>
                  <a:lnTo>
                    <a:pt x="555" y="255"/>
                  </a:lnTo>
                  <a:lnTo>
                    <a:pt x="551" y="255"/>
                  </a:lnTo>
                  <a:lnTo>
                    <a:pt x="552" y="249"/>
                  </a:lnTo>
                  <a:lnTo>
                    <a:pt x="560" y="249"/>
                  </a:lnTo>
                  <a:lnTo>
                    <a:pt x="561" y="231"/>
                  </a:lnTo>
                  <a:lnTo>
                    <a:pt x="550" y="228"/>
                  </a:lnTo>
                  <a:lnTo>
                    <a:pt x="545" y="223"/>
                  </a:lnTo>
                  <a:lnTo>
                    <a:pt x="535" y="220"/>
                  </a:lnTo>
                  <a:lnTo>
                    <a:pt x="527" y="203"/>
                  </a:lnTo>
                  <a:lnTo>
                    <a:pt x="535" y="192"/>
                  </a:lnTo>
                  <a:lnTo>
                    <a:pt x="545" y="192"/>
                  </a:lnTo>
                  <a:lnTo>
                    <a:pt x="550" y="186"/>
                  </a:lnTo>
                  <a:lnTo>
                    <a:pt x="556" y="186"/>
                  </a:lnTo>
                  <a:lnTo>
                    <a:pt x="567" y="185"/>
                  </a:lnTo>
                  <a:lnTo>
                    <a:pt x="579" y="192"/>
                  </a:lnTo>
                  <a:lnTo>
                    <a:pt x="607" y="202"/>
                  </a:lnTo>
                  <a:lnTo>
                    <a:pt x="622" y="204"/>
                  </a:lnTo>
                  <a:lnTo>
                    <a:pt x="629" y="200"/>
                  </a:lnTo>
                  <a:lnTo>
                    <a:pt x="639" y="198"/>
                  </a:lnTo>
                  <a:lnTo>
                    <a:pt x="647" y="193"/>
                  </a:lnTo>
                  <a:lnTo>
                    <a:pt x="659" y="175"/>
                  </a:lnTo>
                  <a:lnTo>
                    <a:pt x="665" y="172"/>
                  </a:lnTo>
                  <a:lnTo>
                    <a:pt x="672" y="166"/>
                  </a:lnTo>
                  <a:lnTo>
                    <a:pt x="680" y="163"/>
                  </a:lnTo>
                  <a:lnTo>
                    <a:pt x="688" y="159"/>
                  </a:lnTo>
                  <a:lnTo>
                    <a:pt x="693" y="152"/>
                  </a:lnTo>
                  <a:lnTo>
                    <a:pt x="696" y="141"/>
                  </a:lnTo>
                  <a:lnTo>
                    <a:pt x="699" y="139"/>
                  </a:lnTo>
                  <a:lnTo>
                    <a:pt x="722" y="141"/>
                  </a:lnTo>
                  <a:lnTo>
                    <a:pt x="725" y="149"/>
                  </a:lnTo>
                  <a:lnTo>
                    <a:pt x="747" y="166"/>
                  </a:lnTo>
                  <a:lnTo>
                    <a:pt x="768" y="172"/>
                  </a:lnTo>
                  <a:lnTo>
                    <a:pt x="767" y="174"/>
                  </a:lnTo>
                  <a:lnTo>
                    <a:pt x="765" y="182"/>
                  </a:lnTo>
                  <a:lnTo>
                    <a:pt x="763" y="184"/>
                  </a:lnTo>
                  <a:lnTo>
                    <a:pt x="756" y="188"/>
                  </a:lnTo>
                  <a:lnTo>
                    <a:pt x="754" y="190"/>
                  </a:lnTo>
                  <a:lnTo>
                    <a:pt x="753" y="191"/>
                  </a:lnTo>
                  <a:lnTo>
                    <a:pt x="752" y="194"/>
                  </a:lnTo>
                  <a:lnTo>
                    <a:pt x="752" y="198"/>
                  </a:lnTo>
                  <a:lnTo>
                    <a:pt x="754" y="200"/>
                  </a:lnTo>
                  <a:lnTo>
                    <a:pt x="757" y="201"/>
                  </a:lnTo>
                  <a:lnTo>
                    <a:pt x="761" y="201"/>
                  </a:lnTo>
                  <a:lnTo>
                    <a:pt x="761" y="206"/>
                  </a:lnTo>
                  <a:lnTo>
                    <a:pt x="760" y="210"/>
                  </a:lnTo>
                  <a:lnTo>
                    <a:pt x="754" y="217"/>
                  </a:lnTo>
                  <a:lnTo>
                    <a:pt x="751" y="218"/>
                  </a:lnTo>
                  <a:lnTo>
                    <a:pt x="744" y="222"/>
                  </a:lnTo>
                  <a:lnTo>
                    <a:pt x="739" y="229"/>
                  </a:lnTo>
                  <a:lnTo>
                    <a:pt x="737" y="235"/>
                  </a:lnTo>
                  <a:lnTo>
                    <a:pt x="737" y="237"/>
                  </a:lnTo>
                  <a:lnTo>
                    <a:pt x="738" y="239"/>
                  </a:lnTo>
                  <a:lnTo>
                    <a:pt x="743" y="244"/>
                  </a:lnTo>
                  <a:lnTo>
                    <a:pt x="745" y="245"/>
                  </a:lnTo>
                  <a:lnTo>
                    <a:pt x="748" y="252"/>
                  </a:lnTo>
                  <a:lnTo>
                    <a:pt x="750" y="257"/>
                  </a:lnTo>
                  <a:lnTo>
                    <a:pt x="750" y="259"/>
                  </a:lnTo>
                  <a:lnTo>
                    <a:pt x="747" y="267"/>
                  </a:lnTo>
                  <a:lnTo>
                    <a:pt x="745" y="271"/>
                  </a:lnTo>
                  <a:lnTo>
                    <a:pt x="743" y="274"/>
                  </a:lnTo>
                  <a:lnTo>
                    <a:pt x="743" y="276"/>
                  </a:lnTo>
                  <a:lnTo>
                    <a:pt x="739" y="278"/>
                  </a:lnTo>
                  <a:lnTo>
                    <a:pt x="737" y="280"/>
                  </a:lnTo>
                  <a:lnTo>
                    <a:pt x="735" y="283"/>
                  </a:lnTo>
                  <a:lnTo>
                    <a:pt x="732" y="282"/>
                  </a:lnTo>
                  <a:lnTo>
                    <a:pt x="730" y="284"/>
                  </a:lnTo>
                  <a:lnTo>
                    <a:pt x="729" y="286"/>
                  </a:lnTo>
                  <a:lnTo>
                    <a:pt x="725" y="286"/>
                  </a:lnTo>
                  <a:lnTo>
                    <a:pt x="722" y="284"/>
                  </a:lnTo>
                  <a:lnTo>
                    <a:pt x="717" y="286"/>
                  </a:lnTo>
                  <a:lnTo>
                    <a:pt x="715" y="287"/>
                  </a:lnTo>
                  <a:lnTo>
                    <a:pt x="714" y="290"/>
                  </a:lnTo>
                  <a:lnTo>
                    <a:pt x="713" y="298"/>
                  </a:lnTo>
                  <a:lnTo>
                    <a:pt x="707" y="305"/>
                  </a:lnTo>
                  <a:lnTo>
                    <a:pt x="707" y="308"/>
                  </a:lnTo>
                  <a:lnTo>
                    <a:pt x="707" y="311"/>
                  </a:lnTo>
                  <a:lnTo>
                    <a:pt x="699" y="323"/>
                  </a:lnTo>
                  <a:lnTo>
                    <a:pt x="696" y="327"/>
                  </a:lnTo>
                  <a:lnTo>
                    <a:pt x="695" y="329"/>
                  </a:lnTo>
                  <a:lnTo>
                    <a:pt x="686" y="336"/>
                  </a:lnTo>
                  <a:lnTo>
                    <a:pt x="684" y="338"/>
                  </a:lnTo>
                  <a:lnTo>
                    <a:pt x="683" y="342"/>
                  </a:lnTo>
                  <a:lnTo>
                    <a:pt x="680" y="348"/>
                  </a:lnTo>
                  <a:lnTo>
                    <a:pt x="675" y="352"/>
                  </a:lnTo>
                  <a:lnTo>
                    <a:pt x="672" y="358"/>
                  </a:lnTo>
                  <a:lnTo>
                    <a:pt x="669" y="364"/>
                  </a:lnTo>
                  <a:lnTo>
                    <a:pt x="663" y="369"/>
                  </a:lnTo>
                  <a:lnTo>
                    <a:pt x="660" y="375"/>
                  </a:lnTo>
                  <a:lnTo>
                    <a:pt x="661" y="378"/>
                  </a:lnTo>
                  <a:lnTo>
                    <a:pt x="663" y="384"/>
                  </a:lnTo>
                  <a:lnTo>
                    <a:pt x="664" y="386"/>
                  </a:lnTo>
                  <a:lnTo>
                    <a:pt x="665" y="390"/>
                  </a:lnTo>
                  <a:lnTo>
                    <a:pt x="667" y="392"/>
                  </a:lnTo>
                  <a:lnTo>
                    <a:pt x="672" y="400"/>
                  </a:lnTo>
                  <a:lnTo>
                    <a:pt x="680" y="401"/>
                  </a:lnTo>
                  <a:lnTo>
                    <a:pt x="678" y="408"/>
                  </a:lnTo>
                  <a:lnTo>
                    <a:pt x="674" y="410"/>
                  </a:lnTo>
                  <a:lnTo>
                    <a:pt x="672" y="412"/>
                  </a:lnTo>
                  <a:lnTo>
                    <a:pt x="672" y="417"/>
                  </a:lnTo>
                  <a:lnTo>
                    <a:pt x="672" y="419"/>
                  </a:lnTo>
                  <a:lnTo>
                    <a:pt x="667" y="423"/>
                  </a:lnTo>
                  <a:lnTo>
                    <a:pt x="659" y="434"/>
                  </a:lnTo>
                  <a:lnTo>
                    <a:pt x="659" y="440"/>
                  </a:lnTo>
                  <a:lnTo>
                    <a:pt x="656" y="446"/>
                  </a:lnTo>
                  <a:lnTo>
                    <a:pt x="650" y="448"/>
                  </a:lnTo>
                  <a:lnTo>
                    <a:pt x="649" y="450"/>
                  </a:lnTo>
                  <a:lnTo>
                    <a:pt x="644" y="453"/>
                  </a:lnTo>
                  <a:lnTo>
                    <a:pt x="623" y="459"/>
                  </a:lnTo>
                  <a:lnTo>
                    <a:pt x="615" y="455"/>
                  </a:lnTo>
                  <a:lnTo>
                    <a:pt x="610" y="457"/>
                  </a:lnTo>
                  <a:lnTo>
                    <a:pt x="605" y="459"/>
                  </a:lnTo>
                  <a:lnTo>
                    <a:pt x="603" y="460"/>
                  </a:lnTo>
                  <a:lnTo>
                    <a:pt x="594" y="458"/>
                  </a:lnTo>
                  <a:lnTo>
                    <a:pt x="577" y="467"/>
                  </a:lnTo>
                  <a:lnTo>
                    <a:pt x="577" y="470"/>
                  </a:lnTo>
                  <a:lnTo>
                    <a:pt x="561" y="472"/>
                  </a:lnTo>
                  <a:lnTo>
                    <a:pt x="559" y="478"/>
                  </a:lnTo>
                  <a:lnTo>
                    <a:pt x="553" y="478"/>
                  </a:lnTo>
                  <a:lnTo>
                    <a:pt x="549" y="478"/>
                  </a:lnTo>
                  <a:lnTo>
                    <a:pt x="546" y="477"/>
                  </a:lnTo>
                  <a:lnTo>
                    <a:pt x="545" y="477"/>
                  </a:lnTo>
                  <a:lnTo>
                    <a:pt x="539" y="480"/>
                  </a:lnTo>
                  <a:lnTo>
                    <a:pt x="503" y="488"/>
                  </a:lnTo>
                  <a:lnTo>
                    <a:pt x="499" y="495"/>
                  </a:lnTo>
                  <a:lnTo>
                    <a:pt x="483" y="494"/>
                  </a:lnTo>
                  <a:lnTo>
                    <a:pt x="485" y="500"/>
                  </a:lnTo>
                  <a:lnTo>
                    <a:pt x="483" y="502"/>
                  </a:lnTo>
                  <a:lnTo>
                    <a:pt x="488" y="514"/>
                  </a:lnTo>
                  <a:lnTo>
                    <a:pt x="482" y="520"/>
                  </a:lnTo>
                  <a:lnTo>
                    <a:pt x="485" y="524"/>
                  </a:lnTo>
                  <a:lnTo>
                    <a:pt x="489" y="526"/>
                  </a:lnTo>
                  <a:lnTo>
                    <a:pt x="493" y="523"/>
                  </a:lnTo>
                  <a:lnTo>
                    <a:pt x="499" y="520"/>
                  </a:lnTo>
                  <a:lnTo>
                    <a:pt x="503" y="525"/>
                  </a:lnTo>
                  <a:lnTo>
                    <a:pt x="509" y="527"/>
                  </a:lnTo>
                  <a:lnTo>
                    <a:pt x="518" y="526"/>
                  </a:lnTo>
                  <a:lnTo>
                    <a:pt x="526" y="528"/>
                  </a:lnTo>
                  <a:lnTo>
                    <a:pt x="533" y="533"/>
                  </a:lnTo>
                  <a:lnTo>
                    <a:pt x="537" y="539"/>
                  </a:lnTo>
                  <a:lnTo>
                    <a:pt x="538" y="543"/>
                  </a:lnTo>
                  <a:lnTo>
                    <a:pt x="538" y="547"/>
                  </a:lnTo>
                  <a:lnTo>
                    <a:pt x="535" y="556"/>
                  </a:lnTo>
                  <a:lnTo>
                    <a:pt x="529" y="557"/>
                  </a:lnTo>
                  <a:lnTo>
                    <a:pt x="523" y="564"/>
                  </a:lnTo>
                  <a:lnTo>
                    <a:pt x="523" y="570"/>
                  </a:lnTo>
                  <a:lnTo>
                    <a:pt x="526" y="578"/>
                  </a:lnTo>
                  <a:lnTo>
                    <a:pt x="529" y="586"/>
                  </a:lnTo>
                  <a:lnTo>
                    <a:pt x="526" y="588"/>
                  </a:lnTo>
                  <a:lnTo>
                    <a:pt x="527" y="591"/>
                  </a:lnTo>
                  <a:lnTo>
                    <a:pt x="535" y="592"/>
                  </a:lnTo>
                  <a:lnTo>
                    <a:pt x="540" y="592"/>
                  </a:lnTo>
                  <a:lnTo>
                    <a:pt x="543" y="595"/>
                  </a:lnTo>
                  <a:lnTo>
                    <a:pt x="543" y="598"/>
                  </a:lnTo>
                  <a:lnTo>
                    <a:pt x="543" y="599"/>
                  </a:lnTo>
                  <a:lnTo>
                    <a:pt x="545" y="609"/>
                  </a:lnTo>
                  <a:lnTo>
                    <a:pt x="541" y="612"/>
                  </a:lnTo>
                  <a:lnTo>
                    <a:pt x="543" y="616"/>
                  </a:lnTo>
                  <a:lnTo>
                    <a:pt x="558" y="610"/>
                  </a:lnTo>
                  <a:lnTo>
                    <a:pt x="569" y="605"/>
                  </a:lnTo>
                  <a:lnTo>
                    <a:pt x="574" y="618"/>
                  </a:lnTo>
                  <a:lnTo>
                    <a:pt x="578" y="622"/>
                  </a:lnTo>
                  <a:lnTo>
                    <a:pt x="577" y="629"/>
                  </a:lnTo>
                  <a:lnTo>
                    <a:pt x="574" y="632"/>
                  </a:lnTo>
                  <a:lnTo>
                    <a:pt x="570" y="635"/>
                  </a:lnTo>
                  <a:lnTo>
                    <a:pt x="562" y="649"/>
                  </a:lnTo>
                  <a:lnTo>
                    <a:pt x="558" y="654"/>
                  </a:lnTo>
                  <a:lnTo>
                    <a:pt x="558" y="661"/>
                  </a:lnTo>
                  <a:lnTo>
                    <a:pt x="552" y="663"/>
                  </a:lnTo>
                  <a:lnTo>
                    <a:pt x="543" y="662"/>
                  </a:lnTo>
                  <a:lnTo>
                    <a:pt x="529" y="661"/>
                  </a:lnTo>
                  <a:lnTo>
                    <a:pt x="523" y="664"/>
                  </a:lnTo>
                  <a:lnTo>
                    <a:pt x="515" y="668"/>
                  </a:lnTo>
                  <a:lnTo>
                    <a:pt x="510" y="673"/>
                  </a:lnTo>
                  <a:lnTo>
                    <a:pt x="501" y="677"/>
                  </a:lnTo>
                  <a:lnTo>
                    <a:pt x="499" y="679"/>
                  </a:lnTo>
                  <a:lnTo>
                    <a:pt x="495" y="688"/>
                  </a:lnTo>
                  <a:lnTo>
                    <a:pt x="482" y="696"/>
                  </a:lnTo>
                  <a:lnTo>
                    <a:pt x="480" y="696"/>
                  </a:lnTo>
                  <a:lnTo>
                    <a:pt x="473" y="701"/>
                  </a:lnTo>
                  <a:lnTo>
                    <a:pt x="467" y="705"/>
                  </a:lnTo>
                  <a:lnTo>
                    <a:pt x="462" y="705"/>
                  </a:lnTo>
                  <a:lnTo>
                    <a:pt x="459" y="709"/>
                  </a:lnTo>
                  <a:lnTo>
                    <a:pt x="453" y="714"/>
                  </a:lnTo>
                  <a:lnTo>
                    <a:pt x="447" y="716"/>
                  </a:lnTo>
                  <a:lnTo>
                    <a:pt x="444" y="716"/>
                  </a:lnTo>
                  <a:lnTo>
                    <a:pt x="435" y="709"/>
                  </a:lnTo>
                  <a:lnTo>
                    <a:pt x="425" y="727"/>
                  </a:lnTo>
                  <a:lnTo>
                    <a:pt x="409" y="728"/>
                  </a:lnTo>
                  <a:lnTo>
                    <a:pt x="401" y="731"/>
                  </a:lnTo>
                  <a:lnTo>
                    <a:pt x="394" y="732"/>
                  </a:lnTo>
                  <a:lnTo>
                    <a:pt x="383" y="735"/>
                  </a:lnTo>
                  <a:lnTo>
                    <a:pt x="380" y="735"/>
                  </a:lnTo>
                  <a:lnTo>
                    <a:pt x="383" y="733"/>
                  </a:lnTo>
                  <a:lnTo>
                    <a:pt x="385" y="731"/>
                  </a:lnTo>
                  <a:lnTo>
                    <a:pt x="386" y="729"/>
                  </a:lnTo>
                  <a:lnTo>
                    <a:pt x="387" y="727"/>
                  </a:lnTo>
                  <a:lnTo>
                    <a:pt x="390" y="726"/>
                  </a:lnTo>
                  <a:lnTo>
                    <a:pt x="394" y="724"/>
                  </a:lnTo>
                  <a:lnTo>
                    <a:pt x="394" y="722"/>
                  </a:lnTo>
                  <a:lnTo>
                    <a:pt x="393" y="721"/>
                  </a:lnTo>
                  <a:lnTo>
                    <a:pt x="394" y="718"/>
                  </a:lnTo>
                  <a:lnTo>
                    <a:pt x="394" y="716"/>
                  </a:lnTo>
                  <a:lnTo>
                    <a:pt x="392" y="709"/>
                  </a:lnTo>
                  <a:lnTo>
                    <a:pt x="391" y="708"/>
                  </a:lnTo>
                  <a:lnTo>
                    <a:pt x="389" y="707"/>
                  </a:lnTo>
                  <a:lnTo>
                    <a:pt x="389" y="704"/>
                  </a:lnTo>
                  <a:lnTo>
                    <a:pt x="391" y="700"/>
                  </a:lnTo>
                  <a:lnTo>
                    <a:pt x="391" y="696"/>
                  </a:lnTo>
                  <a:lnTo>
                    <a:pt x="391" y="694"/>
                  </a:lnTo>
                  <a:lnTo>
                    <a:pt x="393" y="690"/>
                  </a:lnTo>
                  <a:lnTo>
                    <a:pt x="394" y="687"/>
                  </a:lnTo>
                  <a:lnTo>
                    <a:pt x="395" y="686"/>
                  </a:lnTo>
                  <a:lnTo>
                    <a:pt x="394" y="680"/>
                  </a:lnTo>
                  <a:lnTo>
                    <a:pt x="393" y="677"/>
                  </a:lnTo>
                  <a:lnTo>
                    <a:pt x="395" y="674"/>
                  </a:lnTo>
                  <a:lnTo>
                    <a:pt x="395" y="671"/>
                  </a:lnTo>
                  <a:lnTo>
                    <a:pt x="395" y="668"/>
                  </a:lnTo>
                  <a:lnTo>
                    <a:pt x="396" y="666"/>
                  </a:lnTo>
                  <a:lnTo>
                    <a:pt x="396" y="663"/>
                  </a:lnTo>
                  <a:lnTo>
                    <a:pt x="397" y="659"/>
                  </a:lnTo>
                  <a:lnTo>
                    <a:pt x="399" y="654"/>
                  </a:lnTo>
                  <a:lnTo>
                    <a:pt x="397" y="652"/>
                  </a:lnTo>
                  <a:lnTo>
                    <a:pt x="394" y="651"/>
                  </a:lnTo>
                  <a:lnTo>
                    <a:pt x="393" y="648"/>
                  </a:lnTo>
                  <a:lnTo>
                    <a:pt x="393" y="646"/>
                  </a:lnTo>
                  <a:lnTo>
                    <a:pt x="392" y="644"/>
                  </a:lnTo>
                  <a:lnTo>
                    <a:pt x="389" y="642"/>
                  </a:lnTo>
                  <a:lnTo>
                    <a:pt x="386" y="636"/>
                  </a:lnTo>
                  <a:lnTo>
                    <a:pt x="385" y="635"/>
                  </a:lnTo>
                  <a:lnTo>
                    <a:pt x="384" y="633"/>
                  </a:lnTo>
                  <a:lnTo>
                    <a:pt x="382" y="629"/>
                  </a:lnTo>
                  <a:lnTo>
                    <a:pt x="380" y="627"/>
                  </a:lnTo>
                  <a:lnTo>
                    <a:pt x="379" y="624"/>
                  </a:lnTo>
                  <a:lnTo>
                    <a:pt x="378" y="621"/>
                  </a:lnTo>
                  <a:lnTo>
                    <a:pt x="378" y="620"/>
                  </a:lnTo>
                  <a:lnTo>
                    <a:pt x="378" y="618"/>
                  </a:lnTo>
                  <a:lnTo>
                    <a:pt x="377" y="616"/>
                  </a:lnTo>
                  <a:lnTo>
                    <a:pt x="375" y="614"/>
                  </a:lnTo>
                  <a:lnTo>
                    <a:pt x="373" y="614"/>
                  </a:lnTo>
                  <a:lnTo>
                    <a:pt x="371" y="616"/>
                  </a:lnTo>
                  <a:lnTo>
                    <a:pt x="367" y="620"/>
                  </a:lnTo>
                  <a:lnTo>
                    <a:pt x="364" y="621"/>
                  </a:lnTo>
                  <a:lnTo>
                    <a:pt x="361" y="622"/>
                  </a:lnTo>
                  <a:lnTo>
                    <a:pt x="360" y="624"/>
                  </a:lnTo>
                  <a:lnTo>
                    <a:pt x="358" y="629"/>
                  </a:lnTo>
                  <a:lnTo>
                    <a:pt x="356" y="630"/>
                  </a:lnTo>
                  <a:lnTo>
                    <a:pt x="353" y="631"/>
                  </a:lnTo>
                  <a:lnTo>
                    <a:pt x="350" y="632"/>
                  </a:lnTo>
                  <a:lnTo>
                    <a:pt x="347" y="634"/>
                  </a:lnTo>
                  <a:lnTo>
                    <a:pt x="343" y="636"/>
                  </a:lnTo>
                  <a:lnTo>
                    <a:pt x="340" y="638"/>
                  </a:lnTo>
                  <a:lnTo>
                    <a:pt x="337" y="638"/>
                  </a:lnTo>
                  <a:lnTo>
                    <a:pt x="331" y="636"/>
                  </a:lnTo>
                  <a:lnTo>
                    <a:pt x="326" y="634"/>
                  </a:lnTo>
                  <a:lnTo>
                    <a:pt x="319" y="632"/>
                  </a:lnTo>
                  <a:lnTo>
                    <a:pt x="314" y="632"/>
                  </a:lnTo>
                  <a:lnTo>
                    <a:pt x="307" y="629"/>
                  </a:lnTo>
                  <a:lnTo>
                    <a:pt x="303" y="629"/>
                  </a:lnTo>
                  <a:lnTo>
                    <a:pt x="300" y="628"/>
                  </a:lnTo>
                  <a:lnTo>
                    <a:pt x="297" y="628"/>
                  </a:lnTo>
                  <a:lnTo>
                    <a:pt x="295" y="629"/>
                  </a:lnTo>
                  <a:lnTo>
                    <a:pt x="294" y="631"/>
                  </a:lnTo>
                  <a:lnTo>
                    <a:pt x="293" y="632"/>
                  </a:lnTo>
                  <a:lnTo>
                    <a:pt x="289" y="639"/>
                  </a:lnTo>
                  <a:lnTo>
                    <a:pt x="287" y="641"/>
                  </a:lnTo>
                  <a:lnTo>
                    <a:pt x="289" y="642"/>
                  </a:lnTo>
                  <a:lnTo>
                    <a:pt x="289" y="648"/>
                  </a:lnTo>
                  <a:lnTo>
                    <a:pt x="286" y="650"/>
                  </a:lnTo>
                  <a:lnTo>
                    <a:pt x="285" y="652"/>
                  </a:lnTo>
                  <a:lnTo>
                    <a:pt x="283" y="654"/>
                  </a:lnTo>
                  <a:lnTo>
                    <a:pt x="281" y="655"/>
                  </a:lnTo>
                  <a:lnTo>
                    <a:pt x="281" y="656"/>
                  </a:lnTo>
                  <a:lnTo>
                    <a:pt x="269" y="661"/>
                  </a:lnTo>
                  <a:lnTo>
                    <a:pt x="267" y="662"/>
                  </a:lnTo>
                  <a:lnTo>
                    <a:pt x="264" y="663"/>
                  </a:lnTo>
                  <a:lnTo>
                    <a:pt x="259" y="663"/>
                  </a:lnTo>
                  <a:lnTo>
                    <a:pt x="256" y="664"/>
                  </a:lnTo>
                  <a:lnTo>
                    <a:pt x="255" y="666"/>
                  </a:lnTo>
                  <a:lnTo>
                    <a:pt x="252" y="668"/>
                  </a:lnTo>
                  <a:lnTo>
                    <a:pt x="249" y="668"/>
                  </a:lnTo>
                  <a:lnTo>
                    <a:pt x="247" y="669"/>
                  </a:lnTo>
                  <a:lnTo>
                    <a:pt x="244" y="669"/>
                  </a:lnTo>
                  <a:lnTo>
                    <a:pt x="241" y="670"/>
                  </a:lnTo>
                  <a:lnTo>
                    <a:pt x="238" y="670"/>
                  </a:lnTo>
                  <a:lnTo>
                    <a:pt x="235" y="669"/>
                  </a:lnTo>
                  <a:lnTo>
                    <a:pt x="233" y="671"/>
                  </a:lnTo>
                  <a:lnTo>
                    <a:pt x="231" y="673"/>
                  </a:lnTo>
                  <a:lnTo>
                    <a:pt x="229" y="674"/>
                  </a:lnTo>
                  <a:lnTo>
                    <a:pt x="229" y="678"/>
                  </a:lnTo>
                  <a:lnTo>
                    <a:pt x="225" y="678"/>
                  </a:lnTo>
                  <a:lnTo>
                    <a:pt x="224" y="677"/>
                  </a:lnTo>
                  <a:lnTo>
                    <a:pt x="221" y="675"/>
                  </a:lnTo>
                  <a:lnTo>
                    <a:pt x="217" y="675"/>
                  </a:lnTo>
                  <a:lnTo>
                    <a:pt x="215" y="676"/>
                  </a:lnTo>
                  <a:lnTo>
                    <a:pt x="213" y="678"/>
                  </a:lnTo>
                  <a:lnTo>
                    <a:pt x="212" y="681"/>
                  </a:lnTo>
                  <a:lnTo>
                    <a:pt x="212" y="684"/>
                  </a:lnTo>
                  <a:lnTo>
                    <a:pt x="210" y="686"/>
                  </a:lnTo>
                  <a:lnTo>
                    <a:pt x="207" y="687"/>
                  </a:lnTo>
                  <a:lnTo>
                    <a:pt x="202" y="687"/>
                  </a:lnTo>
                  <a:lnTo>
                    <a:pt x="198" y="687"/>
                  </a:lnTo>
                  <a:lnTo>
                    <a:pt x="197" y="690"/>
                  </a:lnTo>
                  <a:lnTo>
                    <a:pt x="197" y="691"/>
                  </a:lnTo>
                  <a:lnTo>
                    <a:pt x="183" y="687"/>
                  </a:lnTo>
                  <a:lnTo>
                    <a:pt x="180" y="687"/>
                  </a:lnTo>
                  <a:lnTo>
                    <a:pt x="180" y="685"/>
                  </a:lnTo>
                  <a:lnTo>
                    <a:pt x="181" y="682"/>
                  </a:lnTo>
                  <a:lnTo>
                    <a:pt x="187" y="682"/>
                  </a:lnTo>
                  <a:lnTo>
                    <a:pt x="188" y="680"/>
                  </a:lnTo>
                  <a:lnTo>
                    <a:pt x="188" y="677"/>
                  </a:lnTo>
                  <a:lnTo>
                    <a:pt x="185" y="675"/>
                  </a:lnTo>
                  <a:lnTo>
                    <a:pt x="183" y="676"/>
                  </a:lnTo>
                  <a:lnTo>
                    <a:pt x="181" y="678"/>
                  </a:lnTo>
                  <a:lnTo>
                    <a:pt x="179" y="678"/>
                  </a:lnTo>
                  <a:lnTo>
                    <a:pt x="177" y="677"/>
                  </a:lnTo>
                  <a:lnTo>
                    <a:pt x="175" y="679"/>
                  </a:lnTo>
                  <a:lnTo>
                    <a:pt x="172" y="680"/>
                  </a:lnTo>
                  <a:lnTo>
                    <a:pt x="169" y="681"/>
                  </a:lnTo>
                  <a:lnTo>
                    <a:pt x="169" y="678"/>
                  </a:lnTo>
                  <a:lnTo>
                    <a:pt x="171" y="674"/>
                  </a:lnTo>
                  <a:lnTo>
                    <a:pt x="169" y="671"/>
                  </a:lnTo>
                  <a:lnTo>
                    <a:pt x="171" y="670"/>
                  </a:lnTo>
                  <a:lnTo>
                    <a:pt x="172" y="668"/>
                  </a:lnTo>
                  <a:lnTo>
                    <a:pt x="169" y="664"/>
                  </a:lnTo>
                  <a:lnTo>
                    <a:pt x="167" y="664"/>
                  </a:lnTo>
                  <a:lnTo>
                    <a:pt x="164" y="664"/>
                  </a:lnTo>
                  <a:lnTo>
                    <a:pt x="164" y="668"/>
                  </a:lnTo>
                  <a:lnTo>
                    <a:pt x="161" y="668"/>
                  </a:lnTo>
                  <a:lnTo>
                    <a:pt x="160" y="669"/>
                  </a:lnTo>
                  <a:lnTo>
                    <a:pt x="158" y="670"/>
                  </a:lnTo>
                  <a:lnTo>
                    <a:pt x="153" y="666"/>
                  </a:lnTo>
                  <a:lnTo>
                    <a:pt x="153" y="665"/>
                  </a:lnTo>
                  <a:lnTo>
                    <a:pt x="149" y="666"/>
                  </a:lnTo>
                  <a:lnTo>
                    <a:pt x="141" y="664"/>
                  </a:lnTo>
                  <a:lnTo>
                    <a:pt x="138" y="663"/>
                  </a:lnTo>
                  <a:lnTo>
                    <a:pt x="137" y="662"/>
                  </a:lnTo>
                  <a:lnTo>
                    <a:pt x="136" y="659"/>
                  </a:lnTo>
                  <a:lnTo>
                    <a:pt x="137" y="657"/>
                  </a:lnTo>
                  <a:lnTo>
                    <a:pt x="137" y="654"/>
                  </a:lnTo>
                  <a:lnTo>
                    <a:pt x="131" y="646"/>
                  </a:lnTo>
                  <a:lnTo>
                    <a:pt x="129" y="645"/>
                  </a:lnTo>
                  <a:lnTo>
                    <a:pt x="127" y="645"/>
                  </a:lnTo>
                  <a:lnTo>
                    <a:pt x="124" y="644"/>
                  </a:lnTo>
                  <a:lnTo>
                    <a:pt x="122" y="644"/>
                  </a:lnTo>
                  <a:lnTo>
                    <a:pt x="122" y="642"/>
                  </a:lnTo>
                  <a:lnTo>
                    <a:pt x="123" y="640"/>
                  </a:lnTo>
                  <a:lnTo>
                    <a:pt x="121" y="638"/>
                  </a:lnTo>
                  <a:lnTo>
                    <a:pt x="120" y="635"/>
                  </a:lnTo>
                  <a:lnTo>
                    <a:pt x="119" y="632"/>
                  </a:lnTo>
                  <a:lnTo>
                    <a:pt x="117" y="632"/>
                  </a:lnTo>
                  <a:lnTo>
                    <a:pt x="114" y="630"/>
                  </a:lnTo>
                  <a:lnTo>
                    <a:pt x="113" y="628"/>
                  </a:lnTo>
                  <a:lnTo>
                    <a:pt x="112" y="626"/>
                  </a:lnTo>
                  <a:lnTo>
                    <a:pt x="110" y="626"/>
                  </a:lnTo>
                  <a:lnTo>
                    <a:pt x="108" y="623"/>
                  </a:lnTo>
                  <a:lnTo>
                    <a:pt x="109" y="620"/>
                  </a:lnTo>
                  <a:lnTo>
                    <a:pt x="110" y="618"/>
                  </a:lnTo>
                  <a:lnTo>
                    <a:pt x="110" y="616"/>
                  </a:lnTo>
                  <a:lnTo>
                    <a:pt x="107" y="610"/>
                  </a:lnTo>
                  <a:lnTo>
                    <a:pt x="105" y="608"/>
                  </a:lnTo>
                  <a:lnTo>
                    <a:pt x="103" y="607"/>
                  </a:lnTo>
                  <a:lnTo>
                    <a:pt x="99" y="607"/>
                  </a:lnTo>
                  <a:lnTo>
                    <a:pt x="99" y="610"/>
                  </a:lnTo>
                  <a:lnTo>
                    <a:pt x="91" y="601"/>
                  </a:lnTo>
                  <a:lnTo>
                    <a:pt x="91" y="596"/>
                  </a:lnTo>
                  <a:lnTo>
                    <a:pt x="89" y="596"/>
                  </a:lnTo>
                  <a:lnTo>
                    <a:pt x="85" y="595"/>
                  </a:lnTo>
                  <a:lnTo>
                    <a:pt x="83" y="595"/>
                  </a:lnTo>
                  <a:lnTo>
                    <a:pt x="81" y="596"/>
                  </a:lnTo>
                  <a:lnTo>
                    <a:pt x="77" y="590"/>
                  </a:lnTo>
                  <a:lnTo>
                    <a:pt x="72" y="586"/>
                  </a:lnTo>
                  <a:lnTo>
                    <a:pt x="72" y="584"/>
                  </a:lnTo>
                  <a:lnTo>
                    <a:pt x="72" y="580"/>
                  </a:lnTo>
                  <a:lnTo>
                    <a:pt x="69" y="580"/>
                  </a:lnTo>
                  <a:lnTo>
                    <a:pt x="66" y="580"/>
                  </a:lnTo>
                  <a:lnTo>
                    <a:pt x="66" y="578"/>
                  </a:lnTo>
                  <a:lnTo>
                    <a:pt x="65" y="574"/>
                  </a:lnTo>
                  <a:lnTo>
                    <a:pt x="63" y="571"/>
                  </a:lnTo>
                  <a:lnTo>
                    <a:pt x="61" y="570"/>
                  </a:lnTo>
                  <a:lnTo>
                    <a:pt x="59" y="567"/>
                  </a:lnTo>
                  <a:lnTo>
                    <a:pt x="59" y="565"/>
                  </a:lnTo>
                  <a:lnTo>
                    <a:pt x="56" y="562"/>
                  </a:lnTo>
                  <a:lnTo>
                    <a:pt x="54" y="557"/>
                  </a:lnTo>
                  <a:lnTo>
                    <a:pt x="32" y="524"/>
                  </a:lnTo>
                  <a:lnTo>
                    <a:pt x="31" y="520"/>
                  </a:lnTo>
                  <a:lnTo>
                    <a:pt x="25" y="514"/>
                  </a:lnTo>
                  <a:lnTo>
                    <a:pt x="23" y="493"/>
                  </a:lnTo>
                  <a:lnTo>
                    <a:pt x="21" y="490"/>
                  </a:lnTo>
                  <a:lnTo>
                    <a:pt x="19" y="488"/>
                  </a:lnTo>
                  <a:lnTo>
                    <a:pt x="17" y="486"/>
                  </a:lnTo>
                  <a:lnTo>
                    <a:pt x="17" y="483"/>
                  </a:lnTo>
                  <a:lnTo>
                    <a:pt x="15" y="480"/>
                  </a:lnTo>
                  <a:lnTo>
                    <a:pt x="10" y="476"/>
                  </a:lnTo>
                  <a:lnTo>
                    <a:pt x="2" y="462"/>
                  </a:lnTo>
                  <a:lnTo>
                    <a:pt x="2" y="456"/>
                  </a:lnTo>
                  <a:lnTo>
                    <a:pt x="0" y="454"/>
                  </a:lnTo>
                  <a:lnTo>
                    <a:pt x="2" y="450"/>
                  </a:lnTo>
                  <a:lnTo>
                    <a:pt x="4" y="449"/>
                  </a:lnTo>
                  <a:lnTo>
                    <a:pt x="5" y="448"/>
                  </a:lnTo>
                  <a:lnTo>
                    <a:pt x="5" y="446"/>
                  </a:lnTo>
                  <a:lnTo>
                    <a:pt x="7" y="444"/>
                  </a:lnTo>
                  <a:lnTo>
                    <a:pt x="13" y="439"/>
                  </a:lnTo>
                  <a:lnTo>
                    <a:pt x="15" y="437"/>
                  </a:lnTo>
                  <a:lnTo>
                    <a:pt x="19" y="436"/>
                  </a:lnTo>
                  <a:lnTo>
                    <a:pt x="25" y="434"/>
                  </a:lnTo>
                  <a:lnTo>
                    <a:pt x="37" y="433"/>
                  </a:lnTo>
                  <a:lnTo>
                    <a:pt x="41" y="434"/>
                  </a:lnTo>
                  <a:lnTo>
                    <a:pt x="43" y="433"/>
                  </a:lnTo>
                  <a:lnTo>
                    <a:pt x="52" y="433"/>
                  </a:lnTo>
                  <a:lnTo>
                    <a:pt x="56" y="432"/>
                  </a:lnTo>
                  <a:lnTo>
                    <a:pt x="57" y="432"/>
                  </a:lnTo>
                  <a:lnTo>
                    <a:pt x="60" y="433"/>
                  </a:lnTo>
                  <a:lnTo>
                    <a:pt x="62" y="430"/>
                  </a:lnTo>
                  <a:lnTo>
                    <a:pt x="65" y="429"/>
                  </a:lnTo>
                  <a:lnTo>
                    <a:pt x="67" y="429"/>
                  </a:lnTo>
                  <a:lnTo>
                    <a:pt x="72" y="424"/>
                  </a:lnTo>
                  <a:lnTo>
                    <a:pt x="72" y="421"/>
                  </a:lnTo>
                  <a:lnTo>
                    <a:pt x="75" y="421"/>
                  </a:lnTo>
                  <a:lnTo>
                    <a:pt x="78" y="418"/>
                  </a:lnTo>
                  <a:lnTo>
                    <a:pt x="80" y="415"/>
                  </a:lnTo>
                  <a:lnTo>
                    <a:pt x="80" y="407"/>
                  </a:lnTo>
                  <a:lnTo>
                    <a:pt x="78" y="404"/>
                  </a:lnTo>
                  <a:lnTo>
                    <a:pt x="72" y="396"/>
                  </a:lnTo>
                  <a:lnTo>
                    <a:pt x="75" y="389"/>
                  </a:lnTo>
                  <a:lnTo>
                    <a:pt x="83" y="385"/>
                  </a:lnTo>
                  <a:lnTo>
                    <a:pt x="85" y="383"/>
                  </a:lnTo>
                  <a:lnTo>
                    <a:pt x="89" y="375"/>
                  </a:lnTo>
                  <a:lnTo>
                    <a:pt x="103" y="353"/>
                  </a:lnTo>
                  <a:lnTo>
                    <a:pt x="109" y="347"/>
                  </a:lnTo>
                  <a:lnTo>
                    <a:pt x="115" y="345"/>
                  </a:lnTo>
                  <a:lnTo>
                    <a:pt x="119" y="341"/>
                  </a:lnTo>
                  <a:lnTo>
                    <a:pt x="123" y="344"/>
                  </a:lnTo>
                  <a:lnTo>
                    <a:pt x="131" y="345"/>
                  </a:lnTo>
                  <a:lnTo>
                    <a:pt x="138" y="342"/>
                  </a:lnTo>
                  <a:lnTo>
                    <a:pt x="149" y="338"/>
                  </a:lnTo>
                  <a:lnTo>
                    <a:pt x="150" y="333"/>
                  </a:lnTo>
                  <a:lnTo>
                    <a:pt x="157" y="329"/>
                  </a:lnTo>
                  <a:lnTo>
                    <a:pt x="169" y="327"/>
                  </a:lnTo>
                  <a:lnTo>
                    <a:pt x="178" y="329"/>
                  </a:lnTo>
                  <a:lnTo>
                    <a:pt x="193" y="342"/>
                  </a:lnTo>
                  <a:lnTo>
                    <a:pt x="200" y="346"/>
                  </a:lnTo>
                  <a:lnTo>
                    <a:pt x="208" y="344"/>
                  </a:lnTo>
                  <a:lnTo>
                    <a:pt x="230" y="367"/>
                  </a:lnTo>
                  <a:lnTo>
                    <a:pt x="237" y="368"/>
                  </a:lnTo>
                  <a:lnTo>
                    <a:pt x="244" y="379"/>
                  </a:lnTo>
                  <a:lnTo>
                    <a:pt x="261" y="392"/>
                  </a:lnTo>
                  <a:lnTo>
                    <a:pt x="259" y="371"/>
                  </a:lnTo>
                  <a:lnTo>
                    <a:pt x="265" y="361"/>
                  </a:lnTo>
                  <a:lnTo>
                    <a:pt x="267" y="344"/>
                  </a:lnTo>
                  <a:lnTo>
                    <a:pt x="272" y="337"/>
                  </a:lnTo>
                  <a:lnTo>
                    <a:pt x="269" y="326"/>
                  </a:lnTo>
                  <a:lnTo>
                    <a:pt x="273" y="315"/>
                  </a:lnTo>
                  <a:lnTo>
                    <a:pt x="268" y="309"/>
                  </a:lnTo>
                  <a:lnTo>
                    <a:pt x="267" y="300"/>
                  </a:lnTo>
                  <a:lnTo>
                    <a:pt x="273" y="295"/>
                  </a:lnTo>
                  <a:lnTo>
                    <a:pt x="298" y="293"/>
                  </a:lnTo>
                  <a:lnTo>
                    <a:pt x="313" y="284"/>
                  </a:lnTo>
                  <a:lnTo>
                    <a:pt x="317" y="262"/>
                  </a:lnTo>
                  <a:lnTo>
                    <a:pt x="274" y="231"/>
                  </a:lnTo>
                  <a:lnTo>
                    <a:pt x="283" y="217"/>
                  </a:lnTo>
                  <a:lnTo>
                    <a:pt x="279" y="200"/>
                  </a:lnTo>
                  <a:lnTo>
                    <a:pt x="282" y="181"/>
                  </a:lnTo>
                  <a:lnTo>
                    <a:pt x="259" y="164"/>
                  </a:lnTo>
                  <a:lnTo>
                    <a:pt x="245" y="132"/>
                  </a:lnTo>
                  <a:lnTo>
                    <a:pt x="253" y="100"/>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6" name="Freeform 77"/>
            <p:cNvSpPr>
              <a:spLocks/>
            </p:cNvSpPr>
            <p:nvPr/>
          </p:nvSpPr>
          <p:spPr bwMode="auto">
            <a:xfrm>
              <a:off x="4676952" y="5776589"/>
              <a:ext cx="162665" cy="107999"/>
            </a:xfrm>
            <a:custGeom>
              <a:avLst/>
              <a:gdLst/>
              <a:ahLst/>
              <a:cxnLst>
                <a:cxn ang="0">
                  <a:pos x="28" y="153"/>
                </a:cxn>
                <a:cxn ang="0">
                  <a:pos x="20" y="150"/>
                </a:cxn>
                <a:cxn ang="0">
                  <a:pos x="4" y="134"/>
                </a:cxn>
                <a:cxn ang="0">
                  <a:pos x="0" y="124"/>
                </a:cxn>
                <a:cxn ang="0">
                  <a:pos x="1" y="98"/>
                </a:cxn>
                <a:cxn ang="0">
                  <a:pos x="4" y="86"/>
                </a:cxn>
                <a:cxn ang="0">
                  <a:pos x="11" y="75"/>
                </a:cxn>
                <a:cxn ang="0">
                  <a:pos x="21" y="67"/>
                </a:cxn>
                <a:cxn ang="0">
                  <a:pos x="42" y="56"/>
                </a:cxn>
                <a:cxn ang="0">
                  <a:pos x="44" y="54"/>
                </a:cxn>
                <a:cxn ang="0">
                  <a:pos x="46" y="53"/>
                </a:cxn>
                <a:cxn ang="0">
                  <a:pos x="53" y="46"/>
                </a:cxn>
                <a:cxn ang="0">
                  <a:pos x="60" y="35"/>
                </a:cxn>
                <a:cxn ang="0">
                  <a:pos x="66" y="31"/>
                </a:cxn>
                <a:cxn ang="0">
                  <a:pos x="71" y="34"/>
                </a:cxn>
                <a:cxn ang="0">
                  <a:pos x="84" y="28"/>
                </a:cxn>
                <a:cxn ang="0">
                  <a:pos x="91" y="23"/>
                </a:cxn>
                <a:cxn ang="0">
                  <a:pos x="92" y="22"/>
                </a:cxn>
                <a:cxn ang="0">
                  <a:pos x="97" y="20"/>
                </a:cxn>
                <a:cxn ang="0">
                  <a:pos x="106" y="20"/>
                </a:cxn>
                <a:cxn ang="0">
                  <a:pos x="110" y="17"/>
                </a:cxn>
                <a:cxn ang="0">
                  <a:pos x="124" y="0"/>
                </a:cxn>
                <a:cxn ang="0">
                  <a:pos x="129" y="2"/>
                </a:cxn>
                <a:cxn ang="0">
                  <a:pos x="132" y="10"/>
                </a:cxn>
                <a:cxn ang="0">
                  <a:pos x="134" y="10"/>
                </a:cxn>
                <a:cxn ang="0">
                  <a:pos x="138" y="18"/>
                </a:cxn>
                <a:cxn ang="0">
                  <a:pos x="142" y="20"/>
                </a:cxn>
                <a:cxn ang="0">
                  <a:pos x="153" y="22"/>
                </a:cxn>
                <a:cxn ang="0">
                  <a:pos x="154" y="30"/>
                </a:cxn>
                <a:cxn ang="0">
                  <a:pos x="161" y="42"/>
                </a:cxn>
                <a:cxn ang="0">
                  <a:pos x="170" y="51"/>
                </a:cxn>
                <a:cxn ang="0">
                  <a:pos x="171" y="60"/>
                </a:cxn>
                <a:cxn ang="0">
                  <a:pos x="168" y="70"/>
                </a:cxn>
                <a:cxn ang="0">
                  <a:pos x="173" y="75"/>
                </a:cxn>
                <a:cxn ang="0">
                  <a:pos x="180" y="78"/>
                </a:cxn>
                <a:cxn ang="0">
                  <a:pos x="188" y="87"/>
                </a:cxn>
                <a:cxn ang="0">
                  <a:pos x="189" y="89"/>
                </a:cxn>
                <a:cxn ang="0">
                  <a:pos x="197" y="91"/>
                </a:cxn>
                <a:cxn ang="0">
                  <a:pos x="194" y="102"/>
                </a:cxn>
                <a:cxn ang="0">
                  <a:pos x="189" y="109"/>
                </a:cxn>
                <a:cxn ang="0">
                  <a:pos x="181" y="113"/>
                </a:cxn>
                <a:cxn ang="0">
                  <a:pos x="173" y="116"/>
                </a:cxn>
                <a:cxn ang="0">
                  <a:pos x="166" y="122"/>
                </a:cxn>
                <a:cxn ang="0">
                  <a:pos x="160" y="125"/>
                </a:cxn>
                <a:cxn ang="0">
                  <a:pos x="148" y="143"/>
                </a:cxn>
                <a:cxn ang="0">
                  <a:pos x="140" y="148"/>
                </a:cxn>
                <a:cxn ang="0">
                  <a:pos x="130" y="150"/>
                </a:cxn>
                <a:cxn ang="0">
                  <a:pos x="123" y="154"/>
                </a:cxn>
                <a:cxn ang="0">
                  <a:pos x="108" y="152"/>
                </a:cxn>
                <a:cxn ang="0">
                  <a:pos x="80" y="142"/>
                </a:cxn>
                <a:cxn ang="0">
                  <a:pos x="68" y="135"/>
                </a:cxn>
                <a:cxn ang="0">
                  <a:pos x="57" y="136"/>
                </a:cxn>
                <a:cxn ang="0">
                  <a:pos x="51" y="136"/>
                </a:cxn>
                <a:cxn ang="0">
                  <a:pos x="46" y="142"/>
                </a:cxn>
                <a:cxn ang="0">
                  <a:pos x="36" y="142"/>
                </a:cxn>
                <a:cxn ang="0">
                  <a:pos x="28" y="153"/>
                </a:cxn>
              </a:cxnLst>
              <a:rect l="0" t="0" r="r" b="b"/>
              <a:pathLst>
                <a:path w="198" h="155">
                  <a:moveTo>
                    <a:pt x="28" y="153"/>
                  </a:moveTo>
                  <a:lnTo>
                    <a:pt x="20" y="150"/>
                  </a:lnTo>
                  <a:lnTo>
                    <a:pt x="4" y="134"/>
                  </a:lnTo>
                  <a:lnTo>
                    <a:pt x="0" y="124"/>
                  </a:lnTo>
                  <a:lnTo>
                    <a:pt x="1" y="98"/>
                  </a:lnTo>
                  <a:lnTo>
                    <a:pt x="4" y="86"/>
                  </a:lnTo>
                  <a:lnTo>
                    <a:pt x="11" y="75"/>
                  </a:lnTo>
                  <a:lnTo>
                    <a:pt x="21" y="67"/>
                  </a:lnTo>
                  <a:lnTo>
                    <a:pt x="42" y="56"/>
                  </a:lnTo>
                  <a:lnTo>
                    <a:pt x="44" y="54"/>
                  </a:lnTo>
                  <a:lnTo>
                    <a:pt x="46" y="53"/>
                  </a:lnTo>
                  <a:lnTo>
                    <a:pt x="53" y="46"/>
                  </a:lnTo>
                  <a:lnTo>
                    <a:pt x="60" y="35"/>
                  </a:lnTo>
                  <a:lnTo>
                    <a:pt x="66" y="31"/>
                  </a:lnTo>
                  <a:lnTo>
                    <a:pt x="71" y="34"/>
                  </a:lnTo>
                  <a:lnTo>
                    <a:pt x="84" y="28"/>
                  </a:lnTo>
                  <a:lnTo>
                    <a:pt x="91" y="23"/>
                  </a:lnTo>
                  <a:lnTo>
                    <a:pt x="92" y="22"/>
                  </a:lnTo>
                  <a:lnTo>
                    <a:pt x="97" y="20"/>
                  </a:lnTo>
                  <a:lnTo>
                    <a:pt x="106" y="20"/>
                  </a:lnTo>
                  <a:lnTo>
                    <a:pt x="110" y="17"/>
                  </a:lnTo>
                  <a:lnTo>
                    <a:pt x="124" y="0"/>
                  </a:lnTo>
                  <a:lnTo>
                    <a:pt x="129" y="2"/>
                  </a:lnTo>
                  <a:lnTo>
                    <a:pt x="132" y="10"/>
                  </a:lnTo>
                  <a:lnTo>
                    <a:pt x="134" y="10"/>
                  </a:lnTo>
                  <a:lnTo>
                    <a:pt x="138" y="18"/>
                  </a:lnTo>
                  <a:lnTo>
                    <a:pt x="142" y="20"/>
                  </a:lnTo>
                  <a:lnTo>
                    <a:pt x="153" y="22"/>
                  </a:lnTo>
                  <a:lnTo>
                    <a:pt x="154" y="30"/>
                  </a:lnTo>
                  <a:lnTo>
                    <a:pt x="161" y="42"/>
                  </a:lnTo>
                  <a:lnTo>
                    <a:pt x="170" y="51"/>
                  </a:lnTo>
                  <a:lnTo>
                    <a:pt x="171" y="60"/>
                  </a:lnTo>
                  <a:lnTo>
                    <a:pt x="168" y="70"/>
                  </a:lnTo>
                  <a:lnTo>
                    <a:pt x="173" y="75"/>
                  </a:lnTo>
                  <a:lnTo>
                    <a:pt x="180" y="78"/>
                  </a:lnTo>
                  <a:lnTo>
                    <a:pt x="188" y="87"/>
                  </a:lnTo>
                  <a:lnTo>
                    <a:pt x="189" y="89"/>
                  </a:lnTo>
                  <a:lnTo>
                    <a:pt x="197" y="91"/>
                  </a:lnTo>
                  <a:lnTo>
                    <a:pt x="194" y="102"/>
                  </a:lnTo>
                  <a:lnTo>
                    <a:pt x="189" y="109"/>
                  </a:lnTo>
                  <a:lnTo>
                    <a:pt x="181" y="113"/>
                  </a:lnTo>
                  <a:lnTo>
                    <a:pt x="173" y="116"/>
                  </a:lnTo>
                  <a:lnTo>
                    <a:pt x="166" y="122"/>
                  </a:lnTo>
                  <a:lnTo>
                    <a:pt x="160" y="125"/>
                  </a:lnTo>
                  <a:lnTo>
                    <a:pt x="148" y="143"/>
                  </a:lnTo>
                  <a:lnTo>
                    <a:pt x="140" y="148"/>
                  </a:lnTo>
                  <a:lnTo>
                    <a:pt x="130" y="150"/>
                  </a:lnTo>
                  <a:lnTo>
                    <a:pt x="123" y="154"/>
                  </a:lnTo>
                  <a:lnTo>
                    <a:pt x="108" y="152"/>
                  </a:lnTo>
                  <a:lnTo>
                    <a:pt x="80" y="142"/>
                  </a:lnTo>
                  <a:lnTo>
                    <a:pt x="68" y="135"/>
                  </a:lnTo>
                  <a:lnTo>
                    <a:pt x="57" y="136"/>
                  </a:lnTo>
                  <a:lnTo>
                    <a:pt x="51" y="136"/>
                  </a:lnTo>
                  <a:lnTo>
                    <a:pt x="46" y="142"/>
                  </a:lnTo>
                  <a:lnTo>
                    <a:pt x="36" y="142"/>
                  </a:lnTo>
                  <a:lnTo>
                    <a:pt x="28" y="153"/>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7" name="Freeform 78"/>
            <p:cNvSpPr>
              <a:spLocks/>
            </p:cNvSpPr>
            <p:nvPr/>
          </p:nvSpPr>
          <p:spPr bwMode="auto">
            <a:xfrm>
              <a:off x="4801415" y="5857059"/>
              <a:ext cx="362299" cy="254116"/>
            </a:xfrm>
            <a:custGeom>
              <a:avLst/>
              <a:gdLst/>
              <a:ahLst/>
              <a:cxnLst>
                <a:cxn ang="0">
                  <a:pos x="104" y="24"/>
                </a:cxn>
                <a:cxn ang="0">
                  <a:pos x="111" y="35"/>
                </a:cxn>
                <a:cxn ang="0">
                  <a:pos x="89" y="63"/>
                </a:cxn>
                <a:cxn ang="0">
                  <a:pos x="98" y="86"/>
                </a:cxn>
                <a:cxn ang="0">
                  <a:pos x="93" y="110"/>
                </a:cxn>
                <a:cxn ang="0">
                  <a:pos x="79" y="120"/>
                </a:cxn>
                <a:cxn ang="0">
                  <a:pos x="63" y="132"/>
                </a:cxn>
                <a:cxn ang="0">
                  <a:pos x="45" y="163"/>
                </a:cxn>
                <a:cxn ang="0">
                  <a:pos x="22" y="192"/>
                </a:cxn>
                <a:cxn ang="0">
                  <a:pos x="14" y="220"/>
                </a:cxn>
                <a:cxn ang="0">
                  <a:pos x="24" y="244"/>
                </a:cxn>
                <a:cxn ang="0">
                  <a:pos x="9" y="274"/>
                </a:cxn>
                <a:cxn ang="0">
                  <a:pos x="10" y="283"/>
                </a:cxn>
                <a:cxn ang="0">
                  <a:pos x="19" y="288"/>
                </a:cxn>
                <a:cxn ang="0">
                  <a:pos x="33" y="290"/>
                </a:cxn>
                <a:cxn ang="0">
                  <a:pos x="38" y="305"/>
                </a:cxn>
                <a:cxn ang="0">
                  <a:pos x="63" y="314"/>
                </a:cxn>
                <a:cxn ang="0">
                  <a:pos x="81" y="310"/>
                </a:cxn>
                <a:cxn ang="0">
                  <a:pos x="95" y="294"/>
                </a:cxn>
                <a:cxn ang="0">
                  <a:pos x="125" y="295"/>
                </a:cxn>
                <a:cxn ang="0">
                  <a:pos x="127" y="323"/>
                </a:cxn>
                <a:cxn ang="0">
                  <a:pos x="131" y="342"/>
                </a:cxn>
                <a:cxn ang="0">
                  <a:pos x="151" y="352"/>
                </a:cxn>
                <a:cxn ang="0">
                  <a:pos x="167" y="342"/>
                </a:cxn>
                <a:cxn ang="0">
                  <a:pos x="189" y="340"/>
                </a:cxn>
                <a:cxn ang="0">
                  <a:pos x="203" y="336"/>
                </a:cxn>
                <a:cxn ang="0">
                  <a:pos x="229" y="345"/>
                </a:cxn>
                <a:cxn ang="0">
                  <a:pos x="246" y="358"/>
                </a:cxn>
                <a:cxn ang="0">
                  <a:pos x="270" y="357"/>
                </a:cxn>
                <a:cxn ang="0">
                  <a:pos x="291" y="357"/>
                </a:cxn>
                <a:cxn ang="0">
                  <a:pos x="312" y="353"/>
                </a:cxn>
                <a:cxn ang="0">
                  <a:pos x="341" y="331"/>
                </a:cxn>
                <a:cxn ang="0">
                  <a:pos x="345" y="312"/>
                </a:cxn>
                <a:cxn ang="0">
                  <a:pos x="325" y="291"/>
                </a:cxn>
                <a:cxn ang="0">
                  <a:pos x="313" y="281"/>
                </a:cxn>
                <a:cxn ang="0">
                  <a:pos x="302" y="263"/>
                </a:cxn>
                <a:cxn ang="0">
                  <a:pos x="298" y="241"/>
                </a:cxn>
                <a:cxn ang="0">
                  <a:pos x="283" y="220"/>
                </a:cxn>
                <a:cxn ang="0">
                  <a:pos x="283" y="189"/>
                </a:cxn>
                <a:cxn ang="0">
                  <a:pos x="299" y="170"/>
                </a:cxn>
                <a:cxn ang="0">
                  <a:pos x="329" y="167"/>
                </a:cxn>
                <a:cxn ang="0">
                  <a:pos x="350" y="161"/>
                </a:cxn>
                <a:cxn ang="0">
                  <a:pos x="369" y="164"/>
                </a:cxn>
                <a:cxn ang="0">
                  <a:pos x="373" y="138"/>
                </a:cxn>
                <a:cxn ang="0">
                  <a:pos x="385" y="114"/>
                </a:cxn>
                <a:cxn ang="0">
                  <a:pos x="406" y="121"/>
                </a:cxn>
                <a:cxn ang="0">
                  <a:pos x="438" y="105"/>
                </a:cxn>
                <a:cxn ang="0">
                  <a:pos x="425" y="94"/>
                </a:cxn>
                <a:cxn ang="0">
                  <a:pos x="421" y="78"/>
                </a:cxn>
                <a:cxn ang="0">
                  <a:pos x="397" y="65"/>
                </a:cxn>
                <a:cxn ang="0">
                  <a:pos x="376" y="58"/>
                </a:cxn>
                <a:cxn ang="0">
                  <a:pos x="355" y="44"/>
                </a:cxn>
                <a:cxn ang="0">
                  <a:pos x="333" y="36"/>
                </a:cxn>
                <a:cxn ang="0">
                  <a:pos x="293" y="41"/>
                </a:cxn>
                <a:cxn ang="0">
                  <a:pos x="280" y="64"/>
                </a:cxn>
                <a:cxn ang="0">
                  <a:pos x="248" y="52"/>
                </a:cxn>
                <a:cxn ang="0">
                  <a:pos x="218" y="34"/>
                </a:cxn>
                <a:cxn ang="0">
                  <a:pos x="201" y="16"/>
                </a:cxn>
                <a:cxn ang="0">
                  <a:pos x="151" y="7"/>
                </a:cxn>
                <a:cxn ang="0">
                  <a:pos x="118" y="6"/>
                </a:cxn>
              </a:cxnLst>
              <a:rect l="0" t="0" r="r" b="b"/>
              <a:pathLst>
                <a:path w="442" h="361">
                  <a:moveTo>
                    <a:pt x="118" y="6"/>
                  </a:moveTo>
                  <a:lnTo>
                    <a:pt x="117" y="8"/>
                  </a:lnTo>
                  <a:lnTo>
                    <a:pt x="115" y="16"/>
                  </a:lnTo>
                  <a:lnTo>
                    <a:pt x="113" y="18"/>
                  </a:lnTo>
                  <a:lnTo>
                    <a:pt x="106" y="22"/>
                  </a:lnTo>
                  <a:lnTo>
                    <a:pt x="104" y="24"/>
                  </a:lnTo>
                  <a:lnTo>
                    <a:pt x="103" y="25"/>
                  </a:lnTo>
                  <a:lnTo>
                    <a:pt x="102" y="28"/>
                  </a:lnTo>
                  <a:lnTo>
                    <a:pt x="102" y="32"/>
                  </a:lnTo>
                  <a:lnTo>
                    <a:pt x="104" y="34"/>
                  </a:lnTo>
                  <a:lnTo>
                    <a:pt x="107" y="35"/>
                  </a:lnTo>
                  <a:lnTo>
                    <a:pt x="111" y="35"/>
                  </a:lnTo>
                  <a:lnTo>
                    <a:pt x="111" y="40"/>
                  </a:lnTo>
                  <a:lnTo>
                    <a:pt x="110" y="44"/>
                  </a:lnTo>
                  <a:lnTo>
                    <a:pt x="104" y="51"/>
                  </a:lnTo>
                  <a:lnTo>
                    <a:pt x="101" y="52"/>
                  </a:lnTo>
                  <a:lnTo>
                    <a:pt x="94" y="56"/>
                  </a:lnTo>
                  <a:lnTo>
                    <a:pt x="89" y="63"/>
                  </a:lnTo>
                  <a:lnTo>
                    <a:pt x="87" y="69"/>
                  </a:lnTo>
                  <a:lnTo>
                    <a:pt x="87" y="71"/>
                  </a:lnTo>
                  <a:lnTo>
                    <a:pt x="88" y="73"/>
                  </a:lnTo>
                  <a:lnTo>
                    <a:pt x="93" y="78"/>
                  </a:lnTo>
                  <a:lnTo>
                    <a:pt x="95" y="79"/>
                  </a:lnTo>
                  <a:lnTo>
                    <a:pt x="98" y="86"/>
                  </a:lnTo>
                  <a:lnTo>
                    <a:pt x="100" y="91"/>
                  </a:lnTo>
                  <a:lnTo>
                    <a:pt x="100" y="93"/>
                  </a:lnTo>
                  <a:lnTo>
                    <a:pt x="97" y="101"/>
                  </a:lnTo>
                  <a:lnTo>
                    <a:pt x="95" y="105"/>
                  </a:lnTo>
                  <a:lnTo>
                    <a:pt x="93" y="108"/>
                  </a:lnTo>
                  <a:lnTo>
                    <a:pt x="93" y="110"/>
                  </a:lnTo>
                  <a:lnTo>
                    <a:pt x="89" y="112"/>
                  </a:lnTo>
                  <a:lnTo>
                    <a:pt x="87" y="114"/>
                  </a:lnTo>
                  <a:lnTo>
                    <a:pt x="85" y="117"/>
                  </a:lnTo>
                  <a:lnTo>
                    <a:pt x="82" y="116"/>
                  </a:lnTo>
                  <a:lnTo>
                    <a:pt x="80" y="118"/>
                  </a:lnTo>
                  <a:lnTo>
                    <a:pt x="79" y="120"/>
                  </a:lnTo>
                  <a:lnTo>
                    <a:pt x="75" y="120"/>
                  </a:lnTo>
                  <a:lnTo>
                    <a:pt x="72" y="118"/>
                  </a:lnTo>
                  <a:lnTo>
                    <a:pt x="67" y="120"/>
                  </a:lnTo>
                  <a:lnTo>
                    <a:pt x="65" y="121"/>
                  </a:lnTo>
                  <a:lnTo>
                    <a:pt x="64" y="124"/>
                  </a:lnTo>
                  <a:lnTo>
                    <a:pt x="63" y="132"/>
                  </a:lnTo>
                  <a:lnTo>
                    <a:pt x="57" y="139"/>
                  </a:lnTo>
                  <a:lnTo>
                    <a:pt x="57" y="142"/>
                  </a:lnTo>
                  <a:lnTo>
                    <a:pt x="57" y="145"/>
                  </a:lnTo>
                  <a:lnTo>
                    <a:pt x="49" y="157"/>
                  </a:lnTo>
                  <a:lnTo>
                    <a:pt x="46" y="161"/>
                  </a:lnTo>
                  <a:lnTo>
                    <a:pt x="45" y="163"/>
                  </a:lnTo>
                  <a:lnTo>
                    <a:pt x="36" y="170"/>
                  </a:lnTo>
                  <a:lnTo>
                    <a:pt x="34" y="172"/>
                  </a:lnTo>
                  <a:lnTo>
                    <a:pt x="33" y="176"/>
                  </a:lnTo>
                  <a:lnTo>
                    <a:pt x="30" y="182"/>
                  </a:lnTo>
                  <a:lnTo>
                    <a:pt x="25" y="186"/>
                  </a:lnTo>
                  <a:lnTo>
                    <a:pt x="22" y="192"/>
                  </a:lnTo>
                  <a:lnTo>
                    <a:pt x="19" y="198"/>
                  </a:lnTo>
                  <a:lnTo>
                    <a:pt x="13" y="203"/>
                  </a:lnTo>
                  <a:lnTo>
                    <a:pt x="10" y="209"/>
                  </a:lnTo>
                  <a:lnTo>
                    <a:pt x="11" y="212"/>
                  </a:lnTo>
                  <a:lnTo>
                    <a:pt x="13" y="218"/>
                  </a:lnTo>
                  <a:lnTo>
                    <a:pt x="14" y="220"/>
                  </a:lnTo>
                  <a:lnTo>
                    <a:pt x="15" y="224"/>
                  </a:lnTo>
                  <a:lnTo>
                    <a:pt x="17" y="226"/>
                  </a:lnTo>
                  <a:lnTo>
                    <a:pt x="22" y="234"/>
                  </a:lnTo>
                  <a:lnTo>
                    <a:pt x="30" y="235"/>
                  </a:lnTo>
                  <a:lnTo>
                    <a:pt x="28" y="242"/>
                  </a:lnTo>
                  <a:lnTo>
                    <a:pt x="24" y="244"/>
                  </a:lnTo>
                  <a:lnTo>
                    <a:pt x="22" y="246"/>
                  </a:lnTo>
                  <a:lnTo>
                    <a:pt x="22" y="251"/>
                  </a:lnTo>
                  <a:lnTo>
                    <a:pt x="22" y="253"/>
                  </a:lnTo>
                  <a:lnTo>
                    <a:pt x="17" y="257"/>
                  </a:lnTo>
                  <a:lnTo>
                    <a:pt x="9" y="268"/>
                  </a:lnTo>
                  <a:lnTo>
                    <a:pt x="9" y="274"/>
                  </a:lnTo>
                  <a:lnTo>
                    <a:pt x="6" y="280"/>
                  </a:lnTo>
                  <a:lnTo>
                    <a:pt x="0" y="282"/>
                  </a:lnTo>
                  <a:lnTo>
                    <a:pt x="3" y="282"/>
                  </a:lnTo>
                  <a:lnTo>
                    <a:pt x="5" y="282"/>
                  </a:lnTo>
                  <a:lnTo>
                    <a:pt x="6" y="284"/>
                  </a:lnTo>
                  <a:lnTo>
                    <a:pt x="10" y="283"/>
                  </a:lnTo>
                  <a:lnTo>
                    <a:pt x="13" y="282"/>
                  </a:lnTo>
                  <a:lnTo>
                    <a:pt x="13" y="280"/>
                  </a:lnTo>
                  <a:lnTo>
                    <a:pt x="17" y="281"/>
                  </a:lnTo>
                  <a:lnTo>
                    <a:pt x="16" y="284"/>
                  </a:lnTo>
                  <a:lnTo>
                    <a:pt x="17" y="286"/>
                  </a:lnTo>
                  <a:lnTo>
                    <a:pt x="19" y="288"/>
                  </a:lnTo>
                  <a:lnTo>
                    <a:pt x="22" y="287"/>
                  </a:lnTo>
                  <a:lnTo>
                    <a:pt x="24" y="280"/>
                  </a:lnTo>
                  <a:lnTo>
                    <a:pt x="27" y="280"/>
                  </a:lnTo>
                  <a:lnTo>
                    <a:pt x="34" y="282"/>
                  </a:lnTo>
                  <a:lnTo>
                    <a:pt x="35" y="283"/>
                  </a:lnTo>
                  <a:lnTo>
                    <a:pt x="33" y="290"/>
                  </a:lnTo>
                  <a:lnTo>
                    <a:pt x="36" y="291"/>
                  </a:lnTo>
                  <a:lnTo>
                    <a:pt x="38" y="294"/>
                  </a:lnTo>
                  <a:lnTo>
                    <a:pt x="39" y="294"/>
                  </a:lnTo>
                  <a:lnTo>
                    <a:pt x="36" y="299"/>
                  </a:lnTo>
                  <a:lnTo>
                    <a:pt x="38" y="302"/>
                  </a:lnTo>
                  <a:lnTo>
                    <a:pt x="38" y="305"/>
                  </a:lnTo>
                  <a:lnTo>
                    <a:pt x="41" y="308"/>
                  </a:lnTo>
                  <a:lnTo>
                    <a:pt x="43" y="310"/>
                  </a:lnTo>
                  <a:lnTo>
                    <a:pt x="48" y="312"/>
                  </a:lnTo>
                  <a:lnTo>
                    <a:pt x="54" y="308"/>
                  </a:lnTo>
                  <a:lnTo>
                    <a:pt x="56" y="311"/>
                  </a:lnTo>
                  <a:lnTo>
                    <a:pt x="63" y="314"/>
                  </a:lnTo>
                  <a:lnTo>
                    <a:pt x="64" y="313"/>
                  </a:lnTo>
                  <a:lnTo>
                    <a:pt x="67" y="312"/>
                  </a:lnTo>
                  <a:lnTo>
                    <a:pt x="71" y="314"/>
                  </a:lnTo>
                  <a:lnTo>
                    <a:pt x="73" y="313"/>
                  </a:lnTo>
                  <a:lnTo>
                    <a:pt x="75" y="313"/>
                  </a:lnTo>
                  <a:lnTo>
                    <a:pt x="81" y="310"/>
                  </a:lnTo>
                  <a:lnTo>
                    <a:pt x="82" y="308"/>
                  </a:lnTo>
                  <a:lnTo>
                    <a:pt x="86" y="306"/>
                  </a:lnTo>
                  <a:lnTo>
                    <a:pt x="89" y="303"/>
                  </a:lnTo>
                  <a:lnTo>
                    <a:pt x="93" y="300"/>
                  </a:lnTo>
                  <a:lnTo>
                    <a:pt x="93" y="296"/>
                  </a:lnTo>
                  <a:lnTo>
                    <a:pt x="95" y="294"/>
                  </a:lnTo>
                  <a:lnTo>
                    <a:pt x="99" y="296"/>
                  </a:lnTo>
                  <a:lnTo>
                    <a:pt x="102" y="294"/>
                  </a:lnTo>
                  <a:lnTo>
                    <a:pt x="117" y="294"/>
                  </a:lnTo>
                  <a:lnTo>
                    <a:pt x="121" y="290"/>
                  </a:lnTo>
                  <a:lnTo>
                    <a:pt x="123" y="293"/>
                  </a:lnTo>
                  <a:lnTo>
                    <a:pt x="125" y="295"/>
                  </a:lnTo>
                  <a:lnTo>
                    <a:pt x="126" y="308"/>
                  </a:lnTo>
                  <a:lnTo>
                    <a:pt x="127" y="310"/>
                  </a:lnTo>
                  <a:lnTo>
                    <a:pt x="127" y="312"/>
                  </a:lnTo>
                  <a:lnTo>
                    <a:pt x="127" y="316"/>
                  </a:lnTo>
                  <a:lnTo>
                    <a:pt x="127" y="320"/>
                  </a:lnTo>
                  <a:lnTo>
                    <a:pt x="127" y="323"/>
                  </a:lnTo>
                  <a:lnTo>
                    <a:pt x="127" y="327"/>
                  </a:lnTo>
                  <a:lnTo>
                    <a:pt x="126" y="331"/>
                  </a:lnTo>
                  <a:lnTo>
                    <a:pt x="127" y="333"/>
                  </a:lnTo>
                  <a:lnTo>
                    <a:pt x="131" y="335"/>
                  </a:lnTo>
                  <a:lnTo>
                    <a:pt x="131" y="340"/>
                  </a:lnTo>
                  <a:lnTo>
                    <a:pt x="131" y="342"/>
                  </a:lnTo>
                  <a:lnTo>
                    <a:pt x="139" y="345"/>
                  </a:lnTo>
                  <a:lnTo>
                    <a:pt x="141" y="345"/>
                  </a:lnTo>
                  <a:lnTo>
                    <a:pt x="143" y="347"/>
                  </a:lnTo>
                  <a:lnTo>
                    <a:pt x="145" y="349"/>
                  </a:lnTo>
                  <a:lnTo>
                    <a:pt x="148" y="352"/>
                  </a:lnTo>
                  <a:lnTo>
                    <a:pt x="151" y="352"/>
                  </a:lnTo>
                  <a:lnTo>
                    <a:pt x="154" y="350"/>
                  </a:lnTo>
                  <a:lnTo>
                    <a:pt x="155" y="349"/>
                  </a:lnTo>
                  <a:lnTo>
                    <a:pt x="157" y="349"/>
                  </a:lnTo>
                  <a:lnTo>
                    <a:pt x="159" y="348"/>
                  </a:lnTo>
                  <a:lnTo>
                    <a:pt x="163" y="345"/>
                  </a:lnTo>
                  <a:lnTo>
                    <a:pt x="167" y="342"/>
                  </a:lnTo>
                  <a:lnTo>
                    <a:pt x="171" y="341"/>
                  </a:lnTo>
                  <a:lnTo>
                    <a:pt x="177" y="337"/>
                  </a:lnTo>
                  <a:lnTo>
                    <a:pt x="181" y="337"/>
                  </a:lnTo>
                  <a:lnTo>
                    <a:pt x="183" y="338"/>
                  </a:lnTo>
                  <a:lnTo>
                    <a:pt x="186" y="338"/>
                  </a:lnTo>
                  <a:lnTo>
                    <a:pt x="189" y="340"/>
                  </a:lnTo>
                  <a:lnTo>
                    <a:pt x="191" y="341"/>
                  </a:lnTo>
                  <a:lnTo>
                    <a:pt x="193" y="338"/>
                  </a:lnTo>
                  <a:lnTo>
                    <a:pt x="195" y="336"/>
                  </a:lnTo>
                  <a:lnTo>
                    <a:pt x="199" y="338"/>
                  </a:lnTo>
                  <a:lnTo>
                    <a:pt x="201" y="338"/>
                  </a:lnTo>
                  <a:lnTo>
                    <a:pt x="203" y="336"/>
                  </a:lnTo>
                  <a:lnTo>
                    <a:pt x="209" y="336"/>
                  </a:lnTo>
                  <a:lnTo>
                    <a:pt x="211" y="335"/>
                  </a:lnTo>
                  <a:lnTo>
                    <a:pt x="216" y="334"/>
                  </a:lnTo>
                  <a:lnTo>
                    <a:pt x="219" y="333"/>
                  </a:lnTo>
                  <a:lnTo>
                    <a:pt x="225" y="335"/>
                  </a:lnTo>
                  <a:lnTo>
                    <a:pt x="229" y="345"/>
                  </a:lnTo>
                  <a:lnTo>
                    <a:pt x="229" y="349"/>
                  </a:lnTo>
                  <a:lnTo>
                    <a:pt x="231" y="351"/>
                  </a:lnTo>
                  <a:lnTo>
                    <a:pt x="231" y="354"/>
                  </a:lnTo>
                  <a:lnTo>
                    <a:pt x="233" y="356"/>
                  </a:lnTo>
                  <a:lnTo>
                    <a:pt x="239" y="358"/>
                  </a:lnTo>
                  <a:lnTo>
                    <a:pt x="246" y="358"/>
                  </a:lnTo>
                  <a:lnTo>
                    <a:pt x="249" y="359"/>
                  </a:lnTo>
                  <a:lnTo>
                    <a:pt x="252" y="358"/>
                  </a:lnTo>
                  <a:lnTo>
                    <a:pt x="254" y="358"/>
                  </a:lnTo>
                  <a:lnTo>
                    <a:pt x="259" y="360"/>
                  </a:lnTo>
                  <a:lnTo>
                    <a:pt x="265" y="358"/>
                  </a:lnTo>
                  <a:lnTo>
                    <a:pt x="270" y="357"/>
                  </a:lnTo>
                  <a:lnTo>
                    <a:pt x="274" y="358"/>
                  </a:lnTo>
                  <a:lnTo>
                    <a:pt x="279" y="358"/>
                  </a:lnTo>
                  <a:lnTo>
                    <a:pt x="282" y="358"/>
                  </a:lnTo>
                  <a:lnTo>
                    <a:pt x="284" y="358"/>
                  </a:lnTo>
                  <a:lnTo>
                    <a:pt x="287" y="357"/>
                  </a:lnTo>
                  <a:lnTo>
                    <a:pt x="291" y="357"/>
                  </a:lnTo>
                  <a:lnTo>
                    <a:pt x="294" y="356"/>
                  </a:lnTo>
                  <a:lnTo>
                    <a:pt x="297" y="356"/>
                  </a:lnTo>
                  <a:lnTo>
                    <a:pt x="301" y="358"/>
                  </a:lnTo>
                  <a:lnTo>
                    <a:pt x="303" y="356"/>
                  </a:lnTo>
                  <a:lnTo>
                    <a:pt x="306" y="355"/>
                  </a:lnTo>
                  <a:lnTo>
                    <a:pt x="312" y="353"/>
                  </a:lnTo>
                  <a:lnTo>
                    <a:pt x="313" y="350"/>
                  </a:lnTo>
                  <a:lnTo>
                    <a:pt x="325" y="341"/>
                  </a:lnTo>
                  <a:lnTo>
                    <a:pt x="327" y="336"/>
                  </a:lnTo>
                  <a:lnTo>
                    <a:pt x="329" y="335"/>
                  </a:lnTo>
                  <a:lnTo>
                    <a:pt x="336" y="334"/>
                  </a:lnTo>
                  <a:lnTo>
                    <a:pt x="341" y="331"/>
                  </a:lnTo>
                  <a:lnTo>
                    <a:pt x="343" y="329"/>
                  </a:lnTo>
                  <a:lnTo>
                    <a:pt x="343" y="322"/>
                  </a:lnTo>
                  <a:lnTo>
                    <a:pt x="341" y="322"/>
                  </a:lnTo>
                  <a:lnTo>
                    <a:pt x="341" y="318"/>
                  </a:lnTo>
                  <a:lnTo>
                    <a:pt x="343" y="314"/>
                  </a:lnTo>
                  <a:lnTo>
                    <a:pt x="345" y="312"/>
                  </a:lnTo>
                  <a:lnTo>
                    <a:pt x="345" y="311"/>
                  </a:lnTo>
                  <a:lnTo>
                    <a:pt x="340" y="305"/>
                  </a:lnTo>
                  <a:lnTo>
                    <a:pt x="337" y="305"/>
                  </a:lnTo>
                  <a:lnTo>
                    <a:pt x="334" y="298"/>
                  </a:lnTo>
                  <a:lnTo>
                    <a:pt x="331" y="297"/>
                  </a:lnTo>
                  <a:lnTo>
                    <a:pt x="325" y="291"/>
                  </a:lnTo>
                  <a:lnTo>
                    <a:pt x="327" y="289"/>
                  </a:lnTo>
                  <a:lnTo>
                    <a:pt x="325" y="287"/>
                  </a:lnTo>
                  <a:lnTo>
                    <a:pt x="323" y="284"/>
                  </a:lnTo>
                  <a:lnTo>
                    <a:pt x="320" y="284"/>
                  </a:lnTo>
                  <a:lnTo>
                    <a:pt x="317" y="283"/>
                  </a:lnTo>
                  <a:lnTo>
                    <a:pt x="313" y="281"/>
                  </a:lnTo>
                  <a:lnTo>
                    <a:pt x="309" y="278"/>
                  </a:lnTo>
                  <a:lnTo>
                    <a:pt x="308" y="274"/>
                  </a:lnTo>
                  <a:lnTo>
                    <a:pt x="305" y="272"/>
                  </a:lnTo>
                  <a:lnTo>
                    <a:pt x="303" y="268"/>
                  </a:lnTo>
                  <a:lnTo>
                    <a:pt x="302" y="266"/>
                  </a:lnTo>
                  <a:lnTo>
                    <a:pt x="302" y="263"/>
                  </a:lnTo>
                  <a:lnTo>
                    <a:pt x="301" y="259"/>
                  </a:lnTo>
                  <a:lnTo>
                    <a:pt x="301" y="255"/>
                  </a:lnTo>
                  <a:lnTo>
                    <a:pt x="296" y="248"/>
                  </a:lnTo>
                  <a:lnTo>
                    <a:pt x="297" y="245"/>
                  </a:lnTo>
                  <a:lnTo>
                    <a:pt x="297" y="243"/>
                  </a:lnTo>
                  <a:lnTo>
                    <a:pt x="298" y="241"/>
                  </a:lnTo>
                  <a:lnTo>
                    <a:pt x="299" y="238"/>
                  </a:lnTo>
                  <a:lnTo>
                    <a:pt x="299" y="235"/>
                  </a:lnTo>
                  <a:lnTo>
                    <a:pt x="296" y="234"/>
                  </a:lnTo>
                  <a:lnTo>
                    <a:pt x="292" y="233"/>
                  </a:lnTo>
                  <a:lnTo>
                    <a:pt x="289" y="231"/>
                  </a:lnTo>
                  <a:lnTo>
                    <a:pt x="283" y="220"/>
                  </a:lnTo>
                  <a:lnTo>
                    <a:pt x="282" y="218"/>
                  </a:lnTo>
                  <a:lnTo>
                    <a:pt x="282" y="215"/>
                  </a:lnTo>
                  <a:lnTo>
                    <a:pt x="281" y="212"/>
                  </a:lnTo>
                  <a:lnTo>
                    <a:pt x="281" y="201"/>
                  </a:lnTo>
                  <a:lnTo>
                    <a:pt x="284" y="192"/>
                  </a:lnTo>
                  <a:lnTo>
                    <a:pt x="283" y="189"/>
                  </a:lnTo>
                  <a:lnTo>
                    <a:pt x="291" y="181"/>
                  </a:lnTo>
                  <a:lnTo>
                    <a:pt x="291" y="178"/>
                  </a:lnTo>
                  <a:lnTo>
                    <a:pt x="293" y="171"/>
                  </a:lnTo>
                  <a:lnTo>
                    <a:pt x="295" y="169"/>
                  </a:lnTo>
                  <a:lnTo>
                    <a:pt x="297" y="169"/>
                  </a:lnTo>
                  <a:lnTo>
                    <a:pt x="299" y="170"/>
                  </a:lnTo>
                  <a:lnTo>
                    <a:pt x="302" y="171"/>
                  </a:lnTo>
                  <a:lnTo>
                    <a:pt x="304" y="174"/>
                  </a:lnTo>
                  <a:lnTo>
                    <a:pt x="314" y="176"/>
                  </a:lnTo>
                  <a:lnTo>
                    <a:pt x="327" y="172"/>
                  </a:lnTo>
                  <a:lnTo>
                    <a:pt x="329" y="170"/>
                  </a:lnTo>
                  <a:lnTo>
                    <a:pt x="329" y="167"/>
                  </a:lnTo>
                  <a:lnTo>
                    <a:pt x="329" y="159"/>
                  </a:lnTo>
                  <a:lnTo>
                    <a:pt x="332" y="156"/>
                  </a:lnTo>
                  <a:lnTo>
                    <a:pt x="334" y="156"/>
                  </a:lnTo>
                  <a:lnTo>
                    <a:pt x="338" y="158"/>
                  </a:lnTo>
                  <a:lnTo>
                    <a:pt x="346" y="160"/>
                  </a:lnTo>
                  <a:lnTo>
                    <a:pt x="350" y="161"/>
                  </a:lnTo>
                  <a:lnTo>
                    <a:pt x="352" y="168"/>
                  </a:lnTo>
                  <a:lnTo>
                    <a:pt x="355" y="167"/>
                  </a:lnTo>
                  <a:lnTo>
                    <a:pt x="360" y="170"/>
                  </a:lnTo>
                  <a:lnTo>
                    <a:pt x="362" y="169"/>
                  </a:lnTo>
                  <a:lnTo>
                    <a:pt x="363" y="167"/>
                  </a:lnTo>
                  <a:lnTo>
                    <a:pt x="369" y="164"/>
                  </a:lnTo>
                  <a:lnTo>
                    <a:pt x="370" y="163"/>
                  </a:lnTo>
                  <a:lnTo>
                    <a:pt x="370" y="158"/>
                  </a:lnTo>
                  <a:lnTo>
                    <a:pt x="369" y="154"/>
                  </a:lnTo>
                  <a:lnTo>
                    <a:pt x="369" y="142"/>
                  </a:lnTo>
                  <a:lnTo>
                    <a:pt x="372" y="140"/>
                  </a:lnTo>
                  <a:lnTo>
                    <a:pt x="373" y="138"/>
                  </a:lnTo>
                  <a:lnTo>
                    <a:pt x="378" y="132"/>
                  </a:lnTo>
                  <a:lnTo>
                    <a:pt x="378" y="129"/>
                  </a:lnTo>
                  <a:lnTo>
                    <a:pt x="380" y="124"/>
                  </a:lnTo>
                  <a:lnTo>
                    <a:pt x="380" y="118"/>
                  </a:lnTo>
                  <a:lnTo>
                    <a:pt x="382" y="113"/>
                  </a:lnTo>
                  <a:lnTo>
                    <a:pt x="385" y="114"/>
                  </a:lnTo>
                  <a:lnTo>
                    <a:pt x="390" y="112"/>
                  </a:lnTo>
                  <a:lnTo>
                    <a:pt x="395" y="112"/>
                  </a:lnTo>
                  <a:lnTo>
                    <a:pt x="395" y="113"/>
                  </a:lnTo>
                  <a:lnTo>
                    <a:pt x="395" y="116"/>
                  </a:lnTo>
                  <a:lnTo>
                    <a:pt x="401" y="117"/>
                  </a:lnTo>
                  <a:lnTo>
                    <a:pt x="406" y="121"/>
                  </a:lnTo>
                  <a:lnTo>
                    <a:pt x="410" y="122"/>
                  </a:lnTo>
                  <a:lnTo>
                    <a:pt x="419" y="120"/>
                  </a:lnTo>
                  <a:lnTo>
                    <a:pt x="425" y="114"/>
                  </a:lnTo>
                  <a:lnTo>
                    <a:pt x="425" y="112"/>
                  </a:lnTo>
                  <a:lnTo>
                    <a:pt x="431" y="110"/>
                  </a:lnTo>
                  <a:lnTo>
                    <a:pt x="438" y="105"/>
                  </a:lnTo>
                  <a:lnTo>
                    <a:pt x="441" y="102"/>
                  </a:lnTo>
                  <a:lnTo>
                    <a:pt x="441" y="95"/>
                  </a:lnTo>
                  <a:lnTo>
                    <a:pt x="437" y="96"/>
                  </a:lnTo>
                  <a:lnTo>
                    <a:pt x="430" y="96"/>
                  </a:lnTo>
                  <a:lnTo>
                    <a:pt x="427" y="95"/>
                  </a:lnTo>
                  <a:lnTo>
                    <a:pt x="425" y="94"/>
                  </a:lnTo>
                  <a:lnTo>
                    <a:pt x="425" y="91"/>
                  </a:lnTo>
                  <a:lnTo>
                    <a:pt x="425" y="89"/>
                  </a:lnTo>
                  <a:lnTo>
                    <a:pt x="425" y="86"/>
                  </a:lnTo>
                  <a:lnTo>
                    <a:pt x="425" y="82"/>
                  </a:lnTo>
                  <a:lnTo>
                    <a:pt x="423" y="79"/>
                  </a:lnTo>
                  <a:lnTo>
                    <a:pt x="421" y="78"/>
                  </a:lnTo>
                  <a:lnTo>
                    <a:pt x="421" y="74"/>
                  </a:lnTo>
                  <a:lnTo>
                    <a:pt x="421" y="69"/>
                  </a:lnTo>
                  <a:lnTo>
                    <a:pt x="415" y="65"/>
                  </a:lnTo>
                  <a:lnTo>
                    <a:pt x="413" y="64"/>
                  </a:lnTo>
                  <a:lnTo>
                    <a:pt x="408" y="65"/>
                  </a:lnTo>
                  <a:lnTo>
                    <a:pt x="397" y="65"/>
                  </a:lnTo>
                  <a:lnTo>
                    <a:pt x="390" y="61"/>
                  </a:lnTo>
                  <a:lnTo>
                    <a:pt x="389" y="61"/>
                  </a:lnTo>
                  <a:lnTo>
                    <a:pt x="386" y="63"/>
                  </a:lnTo>
                  <a:lnTo>
                    <a:pt x="381" y="59"/>
                  </a:lnTo>
                  <a:lnTo>
                    <a:pt x="378" y="59"/>
                  </a:lnTo>
                  <a:lnTo>
                    <a:pt x="376" y="58"/>
                  </a:lnTo>
                  <a:lnTo>
                    <a:pt x="376" y="56"/>
                  </a:lnTo>
                  <a:lnTo>
                    <a:pt x="374" y="53"/>
                  </a:lnTo>
                  <a:lnTo>
                    <a:pt x="370" y="51"/>
                  </a:lnTo>
                  <a:lnTo>
                    <a:pt x="364" y="49"/>
                  </a:lnTo>
                  <a:lnTo>
                    <a:pt x="362" y="47"/>
                  </a:lnTo>
                  <a:lnTo>
                    <a:pt x="355" y="44"/>
                  </a:lnTo>
                  <a:lnTo>
                    <a:pt x="355" y="42"/>
                  </a:lnTo>
                  <a:lnTo>
                    <a:pt x="349" y="38"/>
                  </a:lnTo>
                  <a:lnTo>
                    <a:pt x="341" y="34"/>
                  </a:lnTo>
                  <a:lnTo>
                    <a:pt x="339" y="35"/>
                  </a:lnTo>
                  <a:lnTo>
                    <a:pt x="337" y="35"/>
                  </a:lnTo>
                  <a:lnTo>
                    <a:pt x="333" y="36"/>
                  </a:lnTo>
                  <a:lnTo>
                    <a:pt x="329" y="36"/>
                  </a:lnTo>
                  <a:lnTo>
                    <a:pt x="327" y="37"/>
                  </a:lnTo>
                  <a:lnTo>
                    <a:pt x="315" y="33"/>
                  </a:lnTo>
                  <a:lnTo>
                    <a:pt x="299" y="37"/>
                  </a:lnTo>
                  <a:lnTo>
                    <a:pt x="297" y="40"/>
                  </a:lnTo>
                  <a:lnTo>
                    <a:pt x="293" y="41"/>
                  </a:lnTo>
                  <a:lnTo>
                    <a:pt x="291" y="44"/>
                  </a:lnTo>
                  <a:lnTo>
                    <a:pt x="290" y="48"/>
                  </a:lnTo>
                  <a:lnTo>
                    <a:pt x="290" y="52"/>
                  </a:lnTo>
                  <a:lnTo>
                    <a:pt x="289" y="56"/>
                  </a:lnTo>
                  <a:lnTo>
                    <a:pt x="284" y="62"/>
                  </a:lnTo>
                  <a:lnTo>
                    <a:pt x="280" y="64"/>
                  </a:lnTo>
                  <a:lnTo>
                    <a:pt x="276" y="64"/>
                  </a:lnTo>
                  <a:lnTo>
                    <a:pt x="273" y="62"/>
                  </a:lnTo>
                  <a:lnTo>
                    <a:pt x="267" y="62"/>
                  </a:lnTo>
                  <a:lnTo>
                    <a:pt x="257" y="60"/>
                  </a:lnTo>
                  <a:lnTo>
                    <a:pt x="251" y="57"/>
                  </a:lnTo>
                  <a:lnTo>
                    <a:pt x="248" y="52"/>
                  </a:lnTo>
                  <a:lnTo>
                    <a:pt x="243" y="47"/>
                  </a:lnTo>
                  <a:lnTo>
                    <a:pt x="239" y="42"/>
                  </a:lnTo>
                  <a:lnTo>
                    <a:pt x="235" y="41"/>
                  </a:lnTo>
                  <a:lnTo>
                    <a:pt x="231" y="43"/>
                  </a:lnTo>
                  <a:lnTo>
                    <a:pt x="229" y="40"/>
                  </a:lnTo>
                  <a:lnTo>
                    <a:pt x="218" y="34"/>
                  </a:lnTo>
                  <a:lnTo>
                    <a:pt x="216" y="31"/>
                  </a:lnTo>
                  <a:lnTo>
                    <a:pt x="215" y="28"/>
                  </a:lnTo>
                  <a:lnTo>
                    <a:pt x="213" y="26"/>
                  </a:lnTo>
                  <a:lnTo>
                    <a:pt x="211" y="26"/>
                  </a:lnTo>
                  <a:lnTo>
                    <a:pt x="209" y="24"/>
                  </a:lnTo>
                  <a:lnTo>
                    <a:pt x="201" y="16"/>
                  </a:lnTo>
                  <a:lnTo>
                    <a:pt x="196" y="17"/>
                  </a:lnTo>
                  <a:lnTo>
                    <a:pt x="191" y="17"/>
                  </a:lnTo>
                  <a:lnTo>
                    <a:pt x="185" y="18"/>
                  </a:lnTo>
                  <a:lnTo>
                    <a:pt x="176" y="18"/>
                  </a:lnTo>
                  <a:lnTo>
                    <a:pt x="154" y="12"/>
                  </a:lnTo>
                  <a:lnTo>
                    <a:pt x="151" y="7"/>
                  </a:lnTo>
                  <a:lnTo>
                    <a:pt x="151" y="4"/>
                  </a:lnTo>
                  <a:lnTo>
                    <a:pt x="149" y="2"/>
                  </a:lnTo>
                  <a:lnTo>
                    <a:pt x="146" y="0"/>
                  </a:lnTo>
                  <a:lnTo>
                    <a:pt x="136" y="0"/>
                  </a:lnTo>
                  <a:lnTo>
                    <a:pt x="131" y="2"/>
                  </a:lnTo>
                  <a:lnTo>
                    <a:pt x="118" y="6"/>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8" name="Freeform 79"/>
            <p:cNvSpPr>
              <a:spLocks/>
            </p:cNvSpPr>
            <p:nvPr/>
          </p:nvSpPr>
          <p:spPr bwMode="auto">
            <a:xfrm>
              <a:off x="4764446" y="5488591"/>
              <a:ext cx="606296" cy="443644"/>
            </a:xfrm>
            <a:custGeom>
              <a:avLst/>
              <a:gdLst/>
              <a:ahLst/>
              <a:cxnLst>
                <a:cxn ang="0">
                  <a:pos x="17" y="309"/>
                </a:cxn>
                <a:cxn ang="0">
                  <a:pos x="0" y="258"/>
                </a:cxn>
                <a:cxn ang="0">
                  <a:pos x="28" y="232"/>
                </a:cxn>
                <a:cxn ang="0">
                  <a:pos x="93" y="217"/>
                </a:cxn>
                <a:cxn ang="0">
                  <a:pos x="161" y="150"/>
                </a:cxn>
                <a:cxn ang="0">
                  <a:pos x="190" y="85"/>
                </a:cxn>
                <a:cxn ang="0">
                  <a:pos x="216" y="73"/>
                </a:cxn>
                <a:cxn ang="0">
                  <a:pos x="241" y="30"/>
                </a:cxn>
                <a:cxn ang="0">
                  <a:pos x="254" y="4"/>
                </a:cxn>
                <a:cxn ang="0">
                  <a:pos x="304" y="62"/>
                </a:cxn>
                <a:cxn ang="0">
                  <a:pos x="332" y="184"/>
                </a:cxn>
                <a:cxn ang="0">
                  <a:pos x="332" y="262"/>
                </a:cxn>
                <a:cxn ang="0">
                  <a:pos x="408" y="268"/>
                </a:cxn>
                <a:cxn ang="0">
                  <a:pos x="433" y="312"/>
                </a:cxn>
                <a:cxn ang="0">
                  <a:pos x="501" y="370"/>
                </a:cxn>
                <a:cxn ang="0">
                  <a:pos x="536" y="361"/>
                </a:cxn>
                <a:cxn ang="0">
                  <a:pos x="570" y="410"/>
                </a:cxn>
                <a:cxn ang="0">
                  <a:pos x="637" y="418"/>
                </a:cxn>
                <a:cxn ang="0">
                  <a:pos x="692" y="418"/>
                </a:cxn>
                <a:cxn ang="0">
                  <a:pos x="732" y="434"/>
                </a:cxn>
                <a:cxn ang="0">
                  <a:pos x="720" y="458"/>
                </a:cxn>
                <a:cxn ang="0">
                  <a:pos x="710" y="486"/>
                </a:cxn>
                <a:cxn ang="0">
                  <a:pos x="708" y="497"/>
                </a:cxn>
                <a:cxn ang="0">
                  <a:pos x="715" y="521"/>
                </a:cxn>
                <a:cxn ang="0">
                  <a:pos x="697" y="547"/>
                </a:cxn>
                <a:cxn ang="0">
                  <a:pos x="697" y="569"/>
                </a:cxn>
                <a:cxn ang="0">
                  <a:pos x="701" y="593"/>
                </a:cxn>
                <a:cxn ang="0">
                  <a:pos x="693" y="614"/>
                </a:cxn>
                <a:cxn ang="0">
                  <a:pos x="680" y="630"/>
                </a:cxn>
                <a:cxn ang="0">
                  <a:pos x="648" y="627"/>
                </a:cxn>
                <a:cxn ang="0">
                  <a:pos x="618" y="613"/>
                </a:cxn>
                <a:cxn ang="0">
                  <a:pos x="586" y="590"/>
                </a:cxn>
                <a:cxn ang="0">
                  <a:pos x="577" y="557"/>
                </a:cxn>
                <a:cxn ang="0">
                  <a:pos x="557" y="558"/>
                </a:cxn>
                <a:cxn ang="0">
                  <a:pos x="541" y="584"/>
                </a:cxn>
                <a:cxn ang="0">
                  <a:pos x="526" y="590"/>
                </a:cxn>
                <a:cxn ang="0">
                  <a:pos x="483" y="571"/>
                </a:cxn>
                <a:cxn ang="0">
                  <a:pos x="458" y="588"/>
                </a:cxn>
                <a:cxn ang="0">
                  <a:pos x="426" y="583"/>
                </a:cxn>
                <a:cxn ang="0">
                  <a:pos x="409" y="573"/>
                </a:cxn>
                <a:cxn ang="0">
                  <a:pos x="384" y="559"/>
                </a:cxn>
                <a:cxn ang="0">
                  <a:pos x="344" y="561"/>
                </a:cxn>
                <a:cxn ang="0">
                  <a:pos x="334" y="580"/>
                </a:cxn>
                <a:cxn ang="0">
                  <a:pos x="302" y="584"/>
                </a:cxn>
                <a:cxn ang="0">
                  <a:pos x="276" y="567"/>
                </a:cxn>
                <a:cxn ang="0">
                  <a:pos x="256" y="550"/>
                </a:cxn>
                <a:cxn ang="0">
                  <a:pos x="221" y="542"/>
                </a:cxn>
                <a:cxn ang="0">
                  <a:pos x="181" y="524"/>
                </a:cxn>
                <a:cxn ang="0">
                  <a:pos x="176" y="526"/>
                </a:cxn>
                <a:cxn ang="0">
                  <a:pos x="181" y="461"/>
                </a:cxn>
                <a:cxn ang="0">
                  <a:pos x="181" y="434"/>
                </a:cxn>
                <a:cxn ang="0">
                  <a:pos x="175" y="406"/>
                </a:cxn>
                <a:cxn ang="0">
                  <a:pos x="180" y="362"/>
                </a:cxn>
                <a:cxn ang="0">
                  <a:pos x="156" y="346"/>
                </a:cxn>
                <a:cxn ang="0">
                  <a:pos x="134" y="383"/>
                </a:cxn>
                <a:cxn ang="0">
                  <a:pos x="106" y="386"/>
                </a:cxn>
                <a:cxn ang="0">
                  <a:pos x="89" y="379"/>
                </a:cxn>
                <a:cxn ang="0">
                  <a:pos x="61" y="357"/>
                </a:cxn>
                <a:cxn ang="0">
                  <a:pos x="32" y="336"/>
                </a:cxn>
              </a:cxnLst>
              <a:rect l="0" t="0" r="r" b="b"/>
              <a:pathLst>
                <a:path w="740" h="631">
                  <a:moveTo>
                    <a:pt x="32" y="336"/>
                  </a:moveTo>
                  <a:lnTo>
                    <a:pt x="28" y="330"/>
                  </a:lnTo>
                  <a:lnTo>
                    <a:pt x="24" y="324"/>
                  </a:lnTo>
                  <a:lnTo>
                    <a:pt x="21" y="316"/>
                  </a:lnTo>
                  <a:lnTo>
                    <a:pt x="18" y="313"/>
                  </a:lnTo>
                  <a:lnTo>
                    <a:pt x="17" y="309"/>
                  </a:lnTo>
                  <a:lnTo>
                    <a:pt x="17" y="289"/>
                  </a:lnTo>
                  <a:lnTo>
                    <a:pt x="18" y="281"/>
                  </a:lnTo>
                  <a:lnTo>
                    <a:pt x="16" y="268"/>
                  </a:lnTo>
                  <a:lnTo>
                    <a:pt x="11" y="264"/>
                  </a:lnTo>
                  <a:lnTo>
                    <a:pt x="5" y="260"/>
                  </a:lnTo>
                  <a:lnTo>
                    <a:pt x="0" y="258"/>
                  </a:lnTo>
                  <a:lnTo>
                    <a:pt x="0" y="254"/>
                  </a:lnTo>
                  <a:lnTo>
                    <a:pt x="7" y="244"/>
                  </a:lnTo>
                  <a:lnTo>
                    <a:pt x="13" y="241"/>
                  </a:lnTo>
                  <a:lnTo>
                    <a:pt x="19" y="240"/>
                  </a:lnTo>
                  <a:lnTo>
                    <a:pt x="23" y="236"/>
                  </a:lnTo>
                  <a:lnTo>
                    <a:pt x="28" y="232"/>
                  </a:lnTo>
                  <a:lnTo>
                    <a:pt x="44" y="226"/>
                  </a:lnTo>
                  <a:lnTo>
                    <a:pt x="53" y="225"/>
                  </a:lnTo>
                  <a:lnTo>
                    <a:pt x="60" y="225"/>
                  </a:lnTo>
                  <a:lnTo>
                    <a:pt x="70" y="223"/>
                  </a:lnTo>
                  <a:lnTo>
                    <a:pt x="81" y="220"/>
                  </a:lnTo>
                  <a:lnTo>
                    <a:pt x="93" y="217"/>
                  </a:lnTo>
                  <a:lnTo>
                    <a:pt x="103" y="214"/>
                  </a:lnTo>
                  <a:lnTo>
                    <a:pt x="110" y="208"/>
                  </a:lnTo>
                  <a:lnTo>
                    <a:pt x="124" y="191"/>
                  </a:lnTo>
                  <a:lnTo>
                    <a:pt x="138" y="176"/>
                  </a:lnTo>
                  <a:lnTo>
                    <a:pt x="146" y="170"/>
                  </a:lnTo>
                  <a:lnTo>
                    <a:pt x="161" y="150"/>
                  </a:lnTo>
                  <a:lnTo>
                    <a:pt x="173" y="138"/>
                  </a:lnTo>
                  <a:lnTo>
                    <a:pt x="197" y="114"/>
                  </a:lnTo>
                  <a:lnTo>
                    <a:pt x="196" y="111"/>
                  </a:lnTo>
                  <a:lnTo>
                    <a:pt x="193" y="95"/>
                  </a:lnTo>
                  <a:lnTo>
                    <a:pt x="191" y="93"/>
                  </a:lnTo>
                  <a:lnTo>
                    <a:pt x="190" y="85"/>
                  </a:lnTo>
                  <a:lnTo>
                    <a:pt x="191" y="78"/>
                  </a:lnTo>
                  <a:lnTo>
                    <a:pt x="193" y="73"/>
                  </a:lnTo>
                  <a:lnTo>
                    <a:pt x="196" y="70"/>
                  </a:lnTo>
                  <a:lnTo>
                    <a:pt x="206" y="70"/>
                  </a:lnTo>
                  <a:lnTo>
                    <a:pt x="212" y="73"/>
                  </a:lnTo>
                  <a:lnTo>
                    <a:pt x="216" y="73"/>
                  </a:lnTo>
                  <a:lnTo>
                    <a:pt x="224" y="63"/>
                  </a:lnTo>
                  <a:lnTo>
                    <a:pt x="224" y="55"/>
                  </a:lnTo>
                  <a:lnTo>
                    <a:pt x="227" y="48"/>
                  </a:lnTo>
                  <a:lnTo>
                    <a:pt x="229" y="41"/>
                  </a:lnTo>
                  <a:lnTo>
                    <a:pt x="234" y="33"/>
                  </a:lnTo>
                  <a:lnTo>
                    <a:pt x="241" y="30"/>
                  </a:lnTo>
                  <a:lnTo>
                    <a:pt x="257" y="21"/>
                  </a:lnTo>
                  <a:lnTo>
                    <a:pt x="260" y="18"/>
                  </a:lnTo>
                  <a:lnTo>
                    <a:pt x="260" y="14"/>
                  </a:lnTo>
                  <a:lnTo>
                    <a:pt x="256" y="11"/>
                  </a:lnTo>
                  <a:lnTo>
                    <a:pt x="252" y="8"/>
                  </a:lnTo>
                  <a:lnTo>
                    <a:pt x="254" y="4"/>
                  </a:lnTo>
                  <a:lnTo>
                    <a:pt x="257" y="0"/>
                  </a:lnTo>
                  <a:lnTo>
                    <a:pt x="260" y="0"/>
                  </a:lnTo>
                  <a:lnTo>
                    <a:pt x="270" y="10"/>
                  </a:lnTo>
                  <a:lnTo>
                    <a:pt x="276" y="16"/>
                  </a:lnTo>
                  <a:lnTo>
                    <a:pt x="302" y="49"/>
                  </a:lnTo>
                  <a:lnTo>
                    <a:pt x="304" y="62"/>
                  </a:lnTo>
                  <a:lnTo>
                    <a:pt x="303" y="82"/>
                  </a:lnTo>
                  <a:lnTo>
                    <a:pt x="302" y="84"/>
                  </a:lnTo>
                  <a:lnTo>
                    <a:pt x="302" y="107"/>
                  </a:lnTo>
                  <a:lnTo>
                    <a:pt x="326" y="144"/>
                  </a:lnTo>
                  <a:lnTo>
                    <a:pt x="332" y="168"/>
                  </a:lnTo>
                  <a:lnTo>
                    <a:pt x="332" y="184"/>
                  </a:lnTo>
                  <a:lnTo>
                    <a:pt x="330" y="196"/>
                  </a:lnTo>
                  <a:lnTo>
                    <a:pt x="333" y="207"/>
                  </a:lnTo>
                  <a:lnTo>
                    <a:pt x="327" y="222"/>
                  </a:lnTo>
                  <a:lnTo>
                    <a:pt x="330" y="238"/>
                  </a:lnTo>
                  <a:lnTo>
                    <a:pt x="327" y="249"/>
                  </a:lnTo>
                  <a:lnTo>
                    <a:pt x="332" y="262"/>
                  </a:lnTo>
                  <a:lnTo>
                    <a:pt x="361" y="265"/>
                  </a:lnTo>
                  <a:lnTo>
                    <a:pt x="362" y="256"/>
                  </a:lnTo>
                  <a:lnTo>
                    <a:pt x="397" y="256"/>
                  </a:lnTo>
                  <a:lnTo>
                    <a:pt x="397" y="265"/>
                  </a:lnTo>
                  <a:lnTo>
                    <a:pt x="403" y="272"/>
                  </a:lnTo>
                  <a:lnTo>
                    <a:pt x="408" y="268"/>
                  </a:lnTo>
                  <a:lnTo>
                    <a:pt x="418" y="266"/>
                  </a:lnTo>
                  <a:lnTo>
                    <a:pt x="421" y="272"/>
                  </a:lnTo>
                  <a:lnTo>
                    <a:pt x="422" y="281"/>
                  </a:lnTo>
                  <a:lnTo>
                    <a:pt x="435" y="290"/>
                  </a:lnTo>
                  <a:lnTo>
                    <a:pt x="436" y="299"/>
                  </a:lnTo>
                  <a:lnTo>
                    <a:pt x="433" y="312"/>
                  </a:lnTo>
                  <a:lnTo>
                    <a:pt x="426" y="313"/>
                  </a:lnTo>
                  <a:lnTo>
                    <a:pt x="421" y="316"/>
                  </a:lnTo>
                  <a:lnTo>
                    <a:pt x="417" y="336"/>
                  </a:lnTo>
                  <a:lnTo>
                    <a:pt x="421" y="344"/>
                  </a:lnTo>
                  <a:lnTo>
                    <a:pt x="438" y="348"/>
                  </a:lnTo>
                  <a:lnTo>
                    <a:pt x="501" y="370"/>
                  </a:lnTo>
                  <a:lnTo>
                    <a:pt x="514" y="372"/>
                  </a:lnTo>
                  <a:lnTo>
                    <a:pt x="515" y="367"/>
                  </a:lnTo>
                  <a:lnTo>
                    <a:pt x="510" y="358"/>
                  </a:lnTo>
                  <a:lnTo>
                    <a:pt x="510" y="354"/>
                  </a:lnTo>
                  <a:lnTo>
                    <a:pt x="525" y="356"/>
                  </a:lnTo>
                  <a:lnTo>
                    <a:pt x="536" y="361"/>
                  </a:lnTo>
                  <a:lnTo>
                    <a:pt x="546" y="368"/>
                  </a:lnTo>
                  <a:lnTo>
                    <a:pt x="548" y="370"/>
                  </a:lnTo>
                  <a:lnTo>
                    <a:pt x="553" y="380"/>
                  </a:lnTo>
                  <a:lnTo>
                    <a:pt x="558" y="397"/>
                  </a:lnTo>
                  <a:lnTo>
                    <a:pt x="563" y="405"/>
                  </a:lnTo>
                  <a:lnTo>
                    <a:pt x="570" y="410"/>
                  </a:lnTo>
                  <a:lnTo>
                    <a:pt x="578" y="410"/>
                  </a:lnTo>
                  <a:lnTo>
                    <a:pt x="593" y="412"/>
                  </a:lnTo>
                  <a:lnTo>
                    <a:pt x="611" y="417"/>
                  </a:lnTo>
                  <a:lnTo>
                    <a:pt x="617" y="418"/>
                  </a:lnTo>
                  <a:lnTo>
                    <a:pt x="626" y="418"/>
                  </a:lnTo>
                  <a:lnTo>
                    <a:pt x="637" y="418"/>
                  </a:lnTo>
                  <a:lnTo>
                    <a:pt x="647" y="416"/>
                  </a:lnTo>
                  <a:lnTo>
                    <a:pt x="664" y="412"/>
                  </a:lnTo>
                  <a:lnTo>
                    <a:pt x="664" y="418"/>
                  </a:lnTo>
                  <a:lnTo>
                    <a:pt x="682" y="418"/>
                  </a:lnTo>
                  <a:lnTo>
                    <a:pt x="686" y="418"/>
                  </a:lnTo>
                  <a:lnTo>
                    <a:pt x="692" y="418"/>
                  </a:lnTo>
                  <a:lnTo>
                    <a:pt x="694" y="418"/>
                  </a:lnTo>
                  <a:lnTo>
                    <a:pt x="700" y="418"/>
                  </a:lnTo>
                  <a:lnTo>
                    <a:pt x="702" y="418"/>
                  </a:lnTo>
                  <a:lnTo>
                    <a:pt x="710" y="422"/>
                  </a:lnTo>
                  <a:lnTo>
                    <a:pt x="716" y="427"/>
                  </a:lnTo>
                  <a:lnTo>
                    <a:pt x="732" y="434"/>
                  </a:lnTo>
                  <a:lnTo>
                    <a:pt x="737" y="439"/>
                  </a:lnTo>
                  <a:lnTo>
                    <a:pt x="739" y="445"/>
                  </a:lnTo>
                  <a:lnTo>
                    <a:pt x="734" y="448"/>
                  </a:lnTo>
                  <a:lnTo>
                    <a:pt x="725" y="454"/>
                  </a:lnTo>
                  <a:lnTo>
                    <a:pt x="721" y="455"/>
                  </a:lnTo>
                  <a:lnTo>
                    <a:pt x="720" y="458"/>
                  </a:lnTo>
                  <a:lnTo>
                    <a:pt x="723" y="463"/>
                  </a:lnTo>
                  <a:lnTo>
                    <a:pt x="724" y="467"/>
                  </a:lnTo>
                  <a:lnTo>
                    <a:pt x="722" y="472"/>
                  </a:lnTo>
                  <a:lnTo>
                    <a:pt x="718" y="482"/>
                  </a:lnTo>
                  <a:lnTo>
                    <a:pt x="717" y="485"/>
                  </a:lnTo>
                  <a:lnTo>
                    <a:pt x="710" y="486"/>
                  </a:lnTo>
                  <a:lnTo>
                    <a:pt x="706" y="485"/>
                  </a:lnTo>
                  <a:lnTo>
                    <a:pt x="702" y="485"/>
                  </a:lnTo>
                  <a:lnTo>
                    <a:pt x="700" y="488"/>
                  </a:lnTo>
                  <a:lnTo>
                    <a:pt x="701" y="491"/>
                  </a:lnTo>
                  <a:lnTo>
                    <a:pt x="708" y="494"/>
                  </a:lnTo>
                  <a:lnTo>
                    <a:pt x="708" y="497"/>
                  </a:lnTo>
                  <a:lnTo>
                    <a:pt x="707" y="500"/>
                  </a:lnTo>
                  <a:lnTo>
                    <a:pt x="707" y="510"/>
                  </a:lnTo>
                  <a:lnTo>
                    <a:pt x="709" y="513"/>
                  </a:lnTo>
                  <a:lnTo>
                    <a:pt x="713" y="516"/>
                  </a:lnTo>
                  <a:lnTo>
                    <a:pt x="715" y="517"/>
                  </a:lnTo>
                  <a:lnTo>
                    <a:pt x="715" y="521"/>
                  </a:lnTo>
                  <a:lnTo>
                    <a:pt x="715" y="526"/>
                  </a:lnTo>
                  <a:lnTo>
                    <a:pt x="714" y="532"/>
                  </a:lnTo>
                  <a:lnTo>
                    <a:pt x="706" y="536"/>
                  </a:lnTo>
                  <a:lnTo>
                    <a:pt x="700" y="544"/>
                  </a:lnTo>
                  <a:lnTo>
                    <a:pt x="699" y="545"/>
                  </a:lnTo>
                  <a:lnTo>
                    <a:pt x="697" y="547"/>
                  </a:lnTo>
                  <a:lnTo>
                    <a:pt x="696" y="552"/>
                  </a:lnTo>
                  <a:lnTo>
                    <a:pt x="694" y="555"/>
                  </a:lnTo>
                  <a:lnTo>
                    <a:pt x="693" y="561"/>
                  </a:lnTo>
                  <a:lnTo>
                    <a:pt x="696" y="563"/>
                  </a:lnTo>
                  <a:lnTo>
                    <a:pt x="697" y="566"/>
                  </a:lnTo>
                  <a:lnTo>
                    <a:pt x="697" y="569"/>
                  </a:lnTo>
                  <a:lnTo>
                    <a:pt x="700" y="573"/>
                  </a:lnTo>
                  <a:lnTo>
                    <a:pt x="708" y="579"/>
                  </a:lnTo>
                  <a:lnTo>
                    <a:pt x="710" y="583"/>
                  </a:lnTo>
                  <a:lnTo>
                    <a:pt x="708" y="588"/>
                  </a:lnTo>
                  <a:lnTo>
                    <a:pt x="704" y="590"/>
                  </a:lnTo>
                  <a:lnTo>
                    <a:pt x="701" y="593"/>
                  </a:lnTo>
                  <a:lnTo>
                    <a:pt x="695" y="594"/>
                  </a:lnTo>
                  <a:lnTo>
                    <a:pt x="690" y="596"/>
                  </a:lnTo>
                  <a:lnTo>
                    <a:pt x="688" y="600"/>
                  </a:lnTo>
                  <a:lnTo>
                    <a:pt x="690" y="604"/>
                  </a:lnTo>
                  <a:lnTo>
                    <a:pt x="692" y="609"/>
                  </a:lnTo>
                  <a:lnTo>
                    <a:pt x="693" y="614"/>
                  </a:lnTo>
                  <a:lnTo>
                    <a:pt x="693" y="618"/>
                  </a:lnTo>
                  <a:lnTo>
                    <a:pt x="694" y="622"/>
                  </a:lnTo>
                  <a:lnTo>
                    <a:pt x="693" y="628"/>
                  </a:lnTo>
                  <a:lnTo>
                    <a:pt x="688" y="630"/>
                  </a:lnTo>
                  <a:lnTo>
                    <a:pt x="686" y="630"/>
                  </a:lnTo>
                  <a:lnTo>
                    <a:pt x="680" y="630"/>
                  </a:lnTo>
                  <a:lnTo>
                    <a:pt x="676" y="629"/>
                  </a:lnTo>
                  <a:lnTo>
                    <a:pt x="672" y="629"/>
                  </a:lnTo>
                  <a:lnTo>
                    <a:pt x="667" y="627"/>
                  </a:lnTo>
                  <a:lnTo>
                    <a:pt x="660" y="628"/>
                  </a:lnTo>
                  <a:lnTo>
                    <a:pt x="654" y="627"/>
                  </a:lnTo>
                  <a:lnTo>
                    <a:pt x="648" y="627"/>
                  </a:lnTo>
                  <a:lnTo>
                    <a:pt x="639" y="627"/>
                  </a:lnTo>
                  <a:lnTo>
                    <a:pt x="637" y="626"/>
                  </a:lnTo>
                  <a:lnTo>
                    <a:pt x="633" y="623"/>
                  </a:lnTo>
                  <a:lnTo>
                    <a:pt x="632" y="620"/>
                  </a:lnTo>
                  <a:lnTo>
                    <a:pt x="627" y="615"/>
                  </a:lnTo>
                  <a:lnTo>
                    <a:pt x="618" y="613"/>
                  </a:lnTo>
                  <a:lnTo>
                    <a:pt x="611" y="615"/>
                  </a:lnTo>
                  <a:lnTo>
                    <a:pt x="608" y="617"/>
                  </a:lnTo>
                  <a:lnTo>
                    <a:pt x="605" y="620"/>
                  </a:lnTo>
                  <a:lnTo>
                    <a:pt x="605" y="624"/>
                  </a:lnTo>
                  <a:lnTo>
                    <a:pt x="589" y="593"/>
                  </a:lnTo>
                  <a:lnTo>
                    <a:pt x="586" y="590"/>
                  </a:lnTo>
                  <a:lnTo>
                    <a:pt x="586" y="588"/>
                  </a:lnTo>
                  <a:lnTo>
                    <a:pt x="584" y="580"/>
                  </a:lnTo>
                  <a:lnTo>
                    <a:pt x="580" y="574"/>
                  </a:lnTo>
                  <a:lnTo>
                    <a:pt x="578" y="567"/>
                  </a:lnTo>
                  <a:lnTo>
                    <a:pt x="578" y="566"/>
                  </a:lnTo>
                  <a:lnTo>
                    <a:pt x="577" y="557"/>
                  </a:lnTo>
                  <a:lnTo>
                    <a:pt x="575" y="559"/>
                  </a:lnTo>
                  <a:lnTo>
                    <a:pt x="573" y="555"/>
                  </a:lnTo>
                  <a:lnTo>
                    <a:pt x="570" y="552"/>
                  </a:lnTo>
                  <a:lnTo>
                    <a:pt x="562" y="552"/>
                  </a:lnTo>
                  <a:lnTo>
                    <a:pt x="562" y="553"/>
                  </a:lnTo>
                  <a:lnTo>
                    <a:pt x="557" y="558"/>
                  </a:lnTo>
                  <a:lnTo>
                    <a:pt x="552" y="561"/>
                  </a:lnTo>
                  <a:lnTo>
                    <a:pt x="548" y="564"/>
                  </a:lnTo>
                  <a:lnTo>
                    <a:pt x="544" y="570"/>
                  </a:lnTo>
                  <a:lnTo>
                    <a:pt x="541" y="576"/>
                  </a:lnTo>
                  <a:lnTo>
                    <a:pt x="542" y="580"/>
                  </a:lnTo>
                  <a:lnTo>
                    <a:pt x="541" y="584"/>
                  </a:lnTo>
                  <a:lnTo>
                    <a:pt x="542" y="589"/>
                  </a:lnTo>
                  <a:lnTo>
                    <a:pt x="541" y="593"/>
                  </a:lnTo>
                  <a:lnTo>
                    <a:pt x="538" y="596"/>
                  </a:lnTo>
                  <a:lnTo>
                    <a:pt x="534" y="596"/>
                  </a:lnTo>
                  <a:lnTo>
                    <a:pt x="531" y="593"/>
                  </a:lnTo>
                  <a:lnTo>
                    <a:pt x="526" y="590"/>
                  </a:lnTo>
                  <a:lnTo>
                    <a:pt x="524" y="591"/>
                  </a:lnTo>
                  <a:lnTo>
                    <a:pt x="521" y="593"/>
                  </a:lnTo>
                  <a:lnTo>
                    <a:pt x="509" y="589"/>
                  </a:lnTo>
                  <a:lnTo>
                    <a:pt x="492" y="576"/>
                  </a:lnTo>
                  <a:lnTo>
                    <a:pt x="487" y="575"/>
                  </a:lnTo>
                  <a:lnTo>
                    <a:pt x="483" y="571"/>
                  </a:lnTo>
                  <a:lnTo>
                    <a:pt x="480" y="570"/>
                  </a:lnTo>
                  <a:lnTo>
                    <a:pt x="478" y="570"/>
                  </a:lnTo>
                  <a:lnTo>
                    <a:pt x="473" y="574"/>
                  </a:lnTo>
                  <a:lnTo>
                    <a:pt x="466" y="593"/>
                  </a:lnTo>
                  <a:lnTo>
                    <a:pt x="460" y="589"/>
                  </a:lnTo>
                  <a:lnTo>
                    <a:pt x="458" y="588"/>
                  </a:lnTo>
                  <a:lnTo>
                    <a:pt x="453" y="589"/>
                  </a:lnTo>
                  <a:lnTo>
                    <a:pt x="442" y="589"/>
                  </a:lnTo>
                  <a:lnTo>
                    <a:pt x="435" y="585"/>
                  </a:lnTo>
                  <a:lnTo>
                    <a:pt x="434" y="585"/>
                  </a:lnTo>
                  <a:lnTo>
                    <a:pt x="431" y="587"/>
                  </a:lnTo>
                  <a:lnTo>
                    <a:pt x="426" y="583"/>
                  </a:lnTo>
                  <a:lnTo>
                    <a:pt x="423" y="583"/>
                  </a:lnTo>
                  <a:lnTo>
                    <a:pt x="421" y="582"/>
                  </a:lnTo>
                  <a:lnTo>
                    <a:pt x="421" y="580"/>
                  </a:lnTo>
                  <a:lnTo>
                    <a:pt x="419" y="577"/>
                  </a:lnTo>
                  <a:lnTo>
                    <a:pt x="415" y="575"/>
                  </a:lnTo>
                  <a:lnTo>
                    <a:pt x="409" y="573"/>
                  </a:lnTo>
                  <a:lnTo>
                    <a:pt x="407" y="571"/>
                  </a:lnTo>
                  <a:lnTo>
                    <a:pt x="400" y="568"/>
                  </a:lnTo>
                  <a:lnTo>
                    <a:pt x="400" y="566"/>
                  </a:lnTo>
                  <a:lnTo>
                    <a:pt x="394" y="562"/>
                  </a:lnTo>
                  <a:lnTo>
                    <a:pt x="386" y="558"/>
                  </a:lnTo>
                  <a:lnTo>
                    <a:pt x="384" y="559"/>
                  </a:lnTo>
                  <a:lnTo>
                    <a:pt x="382" y="559"/>
                  </a:lnTo>
                  <a:lnTo>
                    <a:pt x="378" y="560"/>
                  </a:lnTo>
                  <a:lnTo>
                    <a:pt x="374" y="560"/>
                  </a:lnTo>
                  <a:lnTo>
                    <a:pt x="372" y="561"/>
                  </a:lnTo>
                  <a:lnTo>
                    <a:pt x="360" y="557"/>
                  </a:lnTo>
                  <a:lnTo>
                    <a:pt x="344" y="561"/>
                  </a:lnTo>
                  <a:lnTo>
                    <a:pt x="342" y="564"/>
                  </a:lnTo>
                  <a:lnTo>
                    <a:pt x="338" y="565"/>
                  </a:lnTo>
                  <a:lnTo>
                    <a:pt x="336" y="568"/>
                  </a:lnTo>
                  <a:lnTo>
                    <a:pt x="335" y="572"/>
                  </a:lnTo>
                  <a:lnTo>
                    <a:pt x="335" y="576"/>
                  </a:lnTo>
                  <a:lnTo>
                    <a:pt x="334" y="580"/>
                  </a:lnTo>
                  <a:lnTo>
                    <a:pt x="329" y="586"/>
                  </a:lnTo>
                  <a:lnTo>
                    <a:pt x="325" y="588"/>
                  </a:lnTo>
                  <a:lnTo>
                    <a:pt x="321" y="588"/>
                  </a:lnTo>
                  <a:lnTo>
                    <a:pt x="318" y="586"/>
                  </a:lnTo>
                  <a:lnTo>
                    <a:pt x="312" y="586"/>
                  </a:lnTo>
                  <a:lnTo>
                    <a:pt x="302" y="584"/>
                  </a:lnTo>
                  <a:lnTo>
                    <a:pt x="296" y="581"/>
                  </a:lnTo>
                  <a:lnTo>
                    <a:pt x="293" y="576"/>
                  </a:lnTo>
                  <a:lnTo>
                    <a:pt x="288" y="571"/>
                  </a:lnTo>
                  <a:lnTo>
                    <a:pt x="284" y="566"/>
                  </a:lnTo>
                  <a:lnTo>
                    <a:pt x="280" y="565"/>
                  </a:lnTo>
                  <a:lnTo>
                    <a:pt x="276" y="567"/>
                  </a:lnTo>
                  <a:lnTo>
                    <a:pt x="274" y="564"/>
                  </a:lnTo>
                  <a:lnTo>
                    <a:pt x="263" y="558"/>
                  </a:lnTo>
                  <a:lnTo>
                    <a:pt x="261" y="555"/>
                  </a:lnTo>
                  <a:lnTo>
                    <a:pt x="260" y="552"/>
                  </a:lnTo>
                  <a:lnTo>
                    <a:pt x="258" y="550"/>
                  </a:lnTo>
                  <a:lnTo>
                    <a:pt x="256" y="550"/>
                  </a:lnTo>
                  <a:lnTo>
                    <a:pt x="254" y="548"/>
                  </a:lnTo>
                  <a:lnTo>
                    <a:pt x="246" y="540"/>
                  </a:lnTo>
                  <a:lnTo>
                    <a:pt x="241" y="541"/>
                  </a:lnTo>
                  <a:lnTo>
                    <a:pt x="236" y="541"/>
                  </a:lnTo>
                  <a:lnTo>
                    <a:pt x="230" y="542"/>
                  </a:lnTo>
                  <a:lnTo>
                    <a:pt x="221" y="542"/>
                  </a:lnTo>
                  <a:lnTo>
                    <a:pt x="199" y="536"/>
                  </a:lnTo>
                  <a:lnTo>
                    <a:pt x="196" y="531"/>
                  </a:lnTo>
                  <a:lnTo>
                    <a:pt x="196" y="528"/>
                  </a:lnTo>
                  <a:lnTo>
                    <a:pt x="194" y="526"/>
                  </a:lnTo>
                  <a:lnTo>
                    <a:pt x="191" y="524"/>
                  </a:lnTo>
                  <a:lnTo>
                    <a:pt x="181" y="524"/>
                  </a:lnTo>
                  <a:lnTo>
                    <a:pt x="176" y="526"/>
                  </a:lnTo>
                  <a:lnTo>
                    <a:pt x="166" y="515"/>
                  </a:lnTo>
                  <a:lnTo>
                    <a:pt x="169" y="521"/>
                  </a:lnTo>
                  <a:lnTo>
                    <a:pt x="170" y="524"/>
                  </a:lnTo>
                  <a:lnTo>
                    <a:pt x="173" y="526"/>
                  </a:lnTo>
                  <a:lnTo>
                    <a:pt x="176" y="526"/>
                  </a:lnTo>
                  <a:lnTo>
                    <a:pt x="166" y="515"/>
                  </a:lnTo>
                  <a:lnTo>
                    <a:pt x="170" y="504"/>
                  </a:lnTo>
                  <a:lnTo>
                    <a:pt x="178" y="494"/>
                  </a:lnTo>
                  <a:lnTo>
                    <a:pt x="180" y="488"/>
                  </a:lnTo>
                  <a:lnTo>
                    <a:pt x="180" y="466"/>
                  </a:lnTo>
                  <a:lnTo>
                    <a:pt x="181" y="461"/>
                  </a:lnTo>
                  <a:lnTo>
                    <a:pt x="183" y="457"/>
                  </a:lnTo>
                  <a:lnTo>
                    <a:pt x="183" y="447"/>
                  </a:lnTo>
                  <a:lnTo>
                    <a:pt x="184" y="443"/>
                  </a:lnTo>
                  <a:lnTo>
                    <a:pt x="183" y="440"/>
                  </a:lnTo>
                  <a:lnTo>
                    <a:pt x="184" y="438"/>
                  </a:lnTo>
                  <a:lnTo>
                    <a:pt x="181" y="434"/>
                  </a:lnTo>
                  <a:lnTo>
                    <a:pt x="180" y="434"/>
                  </a:lnTo>
                  <a:lnTo>
                    <a:pt x="172" y="425"/>
                  </a:lnTo>
                  <a:lnTo>
                    <a:pt x="169" y="420"/>
                  </a:lnTo>
                  <a:lnTo>
                    <a:pt x="168" y="410"/>
                  </a:lnTo>
                  <a:lnTo>
                    <a:pt x="170" y="408"/>
                  </a:lnTo>
                  <a:lnTo>
                    <a:pt x="175" y="406"/>
                  </a:lnTo>
                  <a:lnTo>
                    <a:pt x="182" y="399"/>
                  </a:lnTo>
                  <a:lnTo>
                    <a:pt x="184" y="393"/>
                  </a:lnTo>
                  <a:lnTo>
                    <a:pt x="184" y="381"/>
                  </a:lnTo>
                  <a:lnTo>
                    <a:pt x="182" y="375"/>
                  </a:lnTo>
                  <a:lnTo>
                    <a:pt x="183" y="368"/>
                  </a:lnTo>
                  <a:lnTo>
                    <a:pt x="180" y="362"/>
                  </a:lnTo>
                  <a:lnTo>
                    <a:pt x="175" y="361"/>
                  </a:lnTo>
                  <a:lnTo>
                    <a:pt x="170" y="358"/>
                  </a:lnTo>
                  <a:lnTo>
                    <a:pt x="166" y="351"/>
                  </a:lnTo>
                  <a:lnTo>
                    <a:pt x="163" y="348"/>
                  </a:lnTo>
                  <a:lnTo>
                    <a:pt x="159" y="347"/>
                  </a:lnTo>
                  <a:lnTo>
                    <a:pt x="156" y="346"/>
                  </a:lnTo>
                  <a:lnTo>
                    <a:pt x="154" y="364"/>
                  </a:lnTo>
                  <a:lnTo>
                    <a:pt x="151" y="370"/>
                  </a:lnTo>
                  <a:lnTo>
                    <a:pt x="147" y="373"/>
                  </a:lnTo>
                  <a:lnTo>
                    <a:pt x="140" y="378"/>
                  </a:lnTo>
                  <a:lnTo>
                    <a:pt x="136" y="384"/>
                  </a:lnTo>
                  <a:lnTo>
                    <a:pt x="134" y="383"/>
                  </a:lnTo>
                  <a:lnTo>
                    <a:pt x="131" y="388"/>
                  </a:lnTo>
                  <a:lnTo>
                    <a:pt x="126" y="391"/>
                  </a:lnTo>
                  <a:lnTo>
                    <a:pt x="119" y="391"/>
                  </a:lnTo>
                  <a:lnTo>
                    <a:pt x="112" y="386"/>
                  </a:lnTo>
                  <a:lnTo>
                    <a:pt x="108" y="385"/>
                  </a:lnTo>
                  <a:lnTo>
                    <a:pt x="106" y="386"/>
                  </a:lnTo>
                  <a:lnTo>
                    <a:pt x="104" y="397"/>
                  </a:lnTo>
                  <a:lnTo>
                    <a:pt x="104" y="399"/>
                  </a:lnTo>
                  <a:lnTo>
                    <a:pt x="100" y="400"/>
                  </a:lnTo>
                  <a:lnTo>
                    <a:pt x="99" y="398"/>
                  </a:lnTo>
                  <a:lnTo>
                    <a:pt x="96" y="396"/>
                  </a:lnTo>
                  <a:lnTo>
                    <a:pt x="89" y="379"/>
                  </a:lnTo>
                  <a:lnTo>
                    <a:pt x="84" y="373"/>
                  </a:lnTo>
                  <a:lnTo>
                    <a:pt x="82" y="370"/>
                  </a:lnTo>
                  <a:lnTo>
                    <a:pt x="81" y="368"/>
                  </a:lnTo>
                  <a:lnTo>
                    <a:pt x="78" y="367"/>
                  </a:lnTo>
                  <a:lnTo>
                    <a:pt x="77" y="364"/>
                  </a:lnTo>
                  <a:lnTo>
                    <a:pt x="61" y="357"/>
                  </a:lnTo>
                  <a:lnTo>
                    <a:pt x="58" y="354"/>
                  </a:lnTo>
                  <a:lnTo>
                    <a:pt x="55" y="350"/>
                  </a:lnTo>
                  <a:lnTo>
                    <a:pt x="50" y="350"/>
                  </a:lnTo>
                  <a:lnTo>
                    <a:pt x="41" y="342"/>
                  </a:lnTo>
                  <a:lnTo>
                    <a:pt x="38" y="342"/>
                  </a:lnTo>
                  <a:lnTo>
                    <a:pt x="32" y="336"/>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49" name="Freeform 80"/>
            <p:cNvSpPr>
              <a:spLocks/>
            </p:cNvSpPr>
            <p:nvPr/>
          </p:nvSpPr>
          <p:spPr bwMode="auto">
            <a:xfrm>
              <a:off x="4430490" y="6172586"/>
              <a:ext cx="165130" cy="111176"/>
            </a:xfrm>
            <a:custGeom>
              <a:avLst/>
              <a:gdLst/>
              <a:ahLst/>
              <a:cxnLst>
                <a:cxn ang="0">
                  <a:pos x="188" y="117"/>
                </a:cxn>
                <a:cxn ang="0">
                  <a:pos x="193" y="112"/>
                </a:cxn>
                <a:cxn ang="0">
                  <a:pos x="196" y="107"/>
                </a:cxn>
                <a:cxn ang="0">
                  <a:pos x="195" y="95"/>
                </a:cxn>
                <a:cxn ang="0">
                  <a:pos x="192" y="90"/>
                </a:cxn>
                <a:cxn ang="0">
                  <a:pos x="194" y="80"/>
                </a:cxn>
                <a:cxn ang="0">
                  <a:pos x="198" y="72"/>
                </a:cxn>
                <a:cxn ang="0">
                  <a:pos x="198" y="60"/>
                </a:cxn>
                <a:cxn ang="0">
                  <a:pos x="199" y="52"/>
                </a:cxn>
                <a:cxn ang="0">
                  <a:pos x="202" y="40"/>
                </a:cxn>
                <a:cxn ang="0">
                  <a:pos x="196" y="34"/>
                </a:cxn>
                <a:cxn ang="0">
                  <a:pos x="192" y="28"/>
                </a:cxn>
                <a:cxn ang="0">
                  <a:pos x="187" y="19"/>
                </a:cxn>
                <a:cxn ang="0">
                  <a:pos x="182" y="10"/>
                </a:cxn>
                <a:cxn ang="0">
                  <a:pos x="181" y="4"/>
                </a:cxn>
                <a:cxn ang="0">
                  <a:pos x="176" y="0"/>
                </a:cxn>
                <a:cxn ang="0">
                  <a:pos x="167" y="7"/>
                </a:cxn>
                <a:cxn ang="0">
                  <a:pos x="161" y="15"/>
                </a:cxn>
                <a:cxn ang="0">
                  <a:pos x="153" y="18"/>
                </a:cxn>
                <a:cxn ang="0">
                  <a:pos x="143" y="24"/>
                </a:cxn>
                <a:cxn ang="0">
                  <a:pos x="129" y="20"/>
                </a:cxn>
                <a:cxn ang="0">
                  <a:pos x="110" y="15"/>
                </a:cxn>
                <a:cxn ang="0">
                  <a:pos x="100" y="14"/>
                </a:cxn>
                <a:cxn ang="0">
                  <a:pos x="96" y="18"/>
                </a:cxn>
                <a:cxn ang="0">
                  <a:pos x="92" y="28"/>
                </a:cxn>
                <a:cxn ang="0">
                  <a:pos x="88" y="38"/>
                </a:cxn>
                <a:cxn ang="0">
                  <a:pos x="84" y="42"/>
                </a:cxn>
                <a:cxn ang="0">
                  <a:pos x="67" y="49"/>
                </a:cxn>
                <a:cxn ang="0">
                  <a:pos x="58" y="52"/>
                </a:cxn>
                <a:cxn ang="0">
                  <a:pos x="50" y="55"/>
                </a:cxn>
                <a:cxn ang="0">
                  <a:pos x="41" y="56"/>
                </a:cxn>
                <a:cxn ang="0">
                  <a:pos x="34" y="59"/>
                </a:cxn>
                <a:cxn ang="0">
                  <a:pos x="28" y="64"/>
                </a:cxn>
                <a:cxn ang="0">
                  <a:pos x="20" y="61"/>
                </a:cxn>
                <a:cxn ang="0">
                  <a:pos x="15" y="67"/>
                </a:cxn>
                <a:cxn ang="0">
                  <a:pos x="10" y="73"/>
                </a:cxn>
                <a:cxn ang="0">
                  <a:pos x="0" y="76"/>
                </a:cxn>
                <a:cxn ang="0">
                  <a:pos x="7" y="80"/>
                </a:cxn>
                <a:cxn ang="0">
                  <a:pos x="15" y="80"/>
                </a:cxn>
                <a:cxn ang="0">
                  <a:pos x="23" y="82"/>
                </a:cxn>
                <a:cxn ang="0">
                  <a:pos x="28" y="82"/>
                </a:cxn>
                <a:cxn ang="0">
                  <a:pos x="34" y="88"/>
                </a:cxn>
                <a:cxn ang="0">
                  <a:pos x="42" y="88"/>
                </a:cxn>
                <a:cxn ang="0">
                  <a:pos x="50" y="85"/>
                </a:cxn>
                <a:cxn ang="0">
                  <a:pos x="57" y="88"/>
                </a:cxn>
                <a:cxn ang="0">
                  <a:pos x="61" y="90"/>
                </a:cxn>
                <a:cxn ang="0">
                  <a:pos x="54" y="95"/>
                </a:cxn>
                <a:cxn ang="0">
                  <a:pos x="61" y="102"/>
                </a:cxn>
                <a:cxn ang="0">
                  <a:pos x="69" y="105"/>
                </a:cxn>
                <a:cxn ang="0">
                  <a:pos x="77" y="109"/>
                </a:cxn>
                <a:cxn ang="0">
                  <a:pos x="90" y="113"/>
                </a:cxn>
                <a:cxn ang="0">
                  <a:pos x="102" y="120"/>
                </a:cxn>
                <a:cxn ang="0">
                  <a:pos x="117" y="127"/>
                </a:cxn>
                <a:cxn ang="0">
                  <a:pos x="132" y="140"/>
                </a:cxn>
                <a:cxn ang="0">
                  <a:pos x="139" y="147"/>
                </a:cxn>
                <a:cxn ang="0">
                  <a:pos x="148" y="154"/>
                </a:cxn>
                <a:cxn ang="0">
                  <a:pos x="154" y="154"/>
                </a:cxn>
                <a:cxn ang="0">
                  <a:pos x="159" y="146"/>
                </a:cxn>
                <a:cxn ang="0">
                  <a:pos x="165" y="142"/>
                </a:cxn>
                <a:cxn ang="0">
                  <a:pos x="171" y="133"/>
                </a:cxn>
                <a:cxn ang="0">
                  <a:pos x="171" y="125"/>
                </a:cxn>
                <a:cxn ang="0">
                  <a:pos x="176" y="122"/>
                </a:cxn>
                <a:cxn ang="0">
                  <a:pos x="183" y="121"/>
                </a:cxn>
              </a:cxnLst>
              <a:rect l="0" t="0" r="r" b="b"/>
              <a:pathLst>
                <a:path w="203" h="159">
                  <a:moveTo>
                    <a:pt x="183" y="121"/>
                  </a:moveTo>
                  <a:lnTo>
                    <a:pt x="186" y="119"/>
                  </a:lnTo>
                  <a:lnTo>
                    <a:pt x="188" y="117"/>
                  </a:lnTo>
                  <a:lnTo>
                    <a:pt x="189" y="115"/>
                  </a:lnTo>
                  <a:lnTo>
                    <a:pt x="190" y="113"/>
                  </a:lnTo>
                  <a:lnTo>
                    <a:pt x="193" y="112"/>
                  </a:lnTo>
                  <a:lnTo>
                    <a:pt x="197" y="110"/>
                  </a:lnTo>
                  <a:lnTo>
                    <a:pt x="197" y="108"/>
                  </a:lnTo>
                  <a:lnTo>
                    <a:pt x="196" y="107"/>
                  </a:lnTo>
                  <a:lnTo>
                    <a:pt x="197" y="104"/>
                  </a:lnTo>
                  <a:lnTo>
                    <a:pt x="197" y="102"/>
                  </a:lnTo>
                  <a:lnTo>
                    <a:pt x="195" y="95"/>
                  </a:lnTo>
                  <a:lnTo>
                    <a:pt x="194" y="94"/>
                  </a:lnTo>
                  <a:lnTo>
                    <a:pt x="192" y="93"/>
                  </a:lnTo>
                  <a:lnTo>
                    <a:pt x="192" y="90"/>
                  </a:lnTo>
                  <a:lnTo>
                    <a:pt x="194" y="86"/>
                  </a:lnTo>
                  <a:lnTo>
                    <a:pt x="194" y="82"/>
                  </a:lnTo>
                  <a:lnTo>
                    <a:pt x="194" y="80"/>
                  </a:lnTo>
                  <a:lnTo>
                    <a:pt x="196" y="76"/>
                  </a:lnTo>
                  <a:lnTo>
                    <a:pt x="197" y="73"/>
                  </a:lnTo>
                  <a:lnTo>
                    <a:pt x="198" y="72"/>
                  </a:lnTo>
                  <a:lnTo>
                    <a:pt x="197" y="66"/>
                  </a:lnTo>
                  <a:lnTo>
                    <a:pt x="196" y="63"/>
                  </a:lnTo>
                  <a:lnTo>
                    <a:pt x="198" y="60"/>
                  </a:lnTo>
                  <a:lnTo>
                    <a:pt x="198" y="57"/>
                  </a:lnTo>
                  <a:lnTo>
                    <a:pt x="198" y="54"/>
                  </a:lnTo>
                  <a:lnTo>
                    <a:pt x="199" y="52"/>
                  </a:lnTo>
                  <a:lnTo>
                    <a:pt x="199" y="49"/>
                  </a:lnTo>
                  <a:lnTo>
                    <a:pt x="200" y="45"/>
                  </a:lnTo>
                  <a:lnTo>
                    <a:pt x="202" y="40"/>
                  </a:lnTo>
                  <a:lnTo>
                    <a:pt x="200" y="38"/>
                  </a:lnTo>
                  <a:lnTo>
                    <a:pt x="197" y="37"/>
                  </a:lnTo>
                  <a:lnTo>
                    <a:pt x="196" y="34"/>
                  </a:lnTo>
                  <a:lnTo>
                    <a:pt x="196" y="32"/>
                  </a:lnTo>
                  <a:lnTo>
                    <a:pt x="195" y="30"/>
                  </a:lnTo>
                  <a:lnTo>
                    <a:pt x="192" y="28"/>
                  </a:lnTo>
                  <a:lnTo>
                    <a:pt x="189" y="22"/>
                  </a:lnTo>
                  <a:lnTo>
                    <a:pt x="188" y="21"/>
                  </a:lnTo>
                  <a:lnTo>
                    <a:pt x="187" y="19"/>
                  </a:lnTo>
                  <a:lnTo>
                    <a:pt x="185" y="15"/>
                  </a:lnTo>
                  <a:lnTo>
                    <a:pt x="183" y="13"/>
                  </a:lnTo>
                  <a:lnTo>
                    <a:pt x="182" y="10"/>
                  </a:lnTo>
                  <a:lnTo>
                    <a:pt x="181" y="7"/>
                  </a:lnTo>
                  <a:lnTo>
                    <a:pt x="181" y="6"/>
                  </a:lnTo>
                  <a:lnTo>
                    <a:pt x="181" y="4"/>
                  </a:lnTo>
                  <a:lnTo>
                    <a:pt x="180" y="2"/>
                  </a:lnTo>
                  <a:lnTo>
                    <a:pt x="178" y="0"/>
                  </a:lnTo>
                  <a:lnTo>
                    <a:pt x="176" y="0"/>
                  </a:lnTo>
                  <a:lnTo>
                    <a:pt x="174" y="2"/>
                  </a:lnTo>
                  <a:lnTo>
                    <a:pt x="170" y="6"/>
                  </a:lnTo>
                  <a:lnTo>
                    <a:pt x="167" y="7"/>
                  </a:lnTo>
                  <a:lnTo>
                    <a:pt x="164" y="8"/>
                  </a:lnTo>
                  <a:lnTo>
                    <a:pt x="163" y="10"/>
                  </a:lnTo>
                  <a:lnTo>
                    <a:pt x="161" y="15"/>
                  </a:lnTo>
                  <a:lnTo>
                    <a:pt x="159" y="16"/>
                  </a:lnTo>
                  <a:lnTo>
                    <a:pt x="156" y="17"/>
                  </a:lnTo>
                  <a:lnTo>
                    <a:pt x="153" y="18"/>
                  </a:lnTo>
                  <a:lnTo>
                    <a:pt x="150" y="20"/>
                  </a:lnTo>
                  <a:lnTo>
                    <a:pt x="146" y="22"/>
                  </a:lnTo>
                  <a:lnTo>
                    <a:pt x="143" y="24"/>
                  </a:lnTo>
                  <a:lnTo>
                    <a:pt x="140" y="24"/>
                  </a:lnTo>
                  <a:lnTo>
                    <a:pt x="134" y="22"/>
                  </a:lnTo>
                  <a:lnTo>
                    <a:pt x="129" y="20"/>
                  </a:lnTo>
                  <a:lnTo>
                    <a:pt x="122" y="18"/>
                  </a:lnTo>
                  <a:lnTo>
                    <a:pt x="117" y="18"/>
                  </a:lnTo>
                  <a:lnTo>
                    <a:pt x="110" y="15"/>
                  </a:lnTo>
                  <a:lnTo>
                    <a:pt x="106" y="15"/>
                  </a:lnTo>
                  <a:lnTo>
                    <a:pt x="103" y="14"/>
                  </a:lnTo>
                  <a:lnTo>
                    <a:pt x="100" y="14"/>
                  </a:lnTo>
                  <a:lnTo>
                    <a:pt x="98" y="15"/>
                  </a:lnTo>
                  <a:lnTo>
                    <a:pt x="97" y="17"/>
                  </a:lnTo>
                  <a:lnTo>
                    <a:pt x="96" y="18"/>
                  </a:lnTo>
                  <a:lnTo>
                    <a:pt x="92" y="25"/>
                  </a:lnTo>
                  <a:lnTo>
                    <a:pt x="90" y="27"/>
                  </a:lnTo>
                  <a:lnTo>
                    <a:pt x="92" y="28"/>
                  </a:lnTo>
                  <a:lnTo>
                    <a:pt x="92" y="34"/>
                  </a:lnTo>
                  <a:lnTo>
                    <a:pt x="89" y="36"/>
                  </a:lnTo>
                  <a:lnTo>
                    <a:pt x="88" y="38"/>
                  </a:lnTo>
                  <a:lnTo>
                    <a:pt x="86" y="40"/>
                  </a:lnTo>
                  <a:lnTo>
                    <a:pt x="84" y="41"/>
                  </a:lnTo>
                  <a:lnTo>
                    <a:pt x="84" y="42"/>
                  </a:lnTo>
                  <a:lnTo>
                    <a:pt x="72" y="47"/>
                  </a:lnTo>
                  <a:lnTo>
                    <a:pt x="70" y="48"/>
                  </a:lnTo>
                  <a:lnTo>
                    <a:pt x="67" y="49"/>
                  </a:lnTo>
                  <a:lnTo>
                    <a:pt x="62" y="49"/>
                  </a:lnTo>
                  <a:lnTo>
                    <a:pt x="59" y="50"/>
                  </a:lnTo>
                  <a:lnTo>
                    <a:pt x="58" y="52"/>
                  </a:lnTo>
                  <a:lnTo>
                    <a:pt x="55" y="54"/>
                  </a:lnTo>
                  <a:lnTo>
                    <a:pt x="52" y="54"/>
                  </a:lnTo>
                  <a:lnTo>
                    <a:pt x="50" y="55"/>
                  </a:lnTo>
                  <a:lnTo>
                    <a:pt x="47" y="55"/>
                  </a:lnTo>
                  <a:lnTo>
                    <a:pt x="44" y="56"/>
                  </a:lnTo>
                  <a:lnTo>
                    <a:pt x="41" y="56"/>
                  </a:lnTo>
                  <a:lnTo>
                    <a:pt x="38" y="55"/>
                  </a:lnTo>
                  <a:lnTo>
                    <a:pt x="36" y="57"/>
                  </a:lnTo>
                  <a:lnTo>
                    <a:pt x="34" y="59"/>
                  </a:lnTo>
                  <a:lnTo>
                    <a:pt x="32" y="60"/>
                  </a:lnTo>
                  <a:lnTo>
                    <a:pt x="32" y="64"/>
                  </a:lnTo>
                  <a:lnTo>
                    <a:pt x="28" y="64"/>
                  </a:lnTo>
                  <a:lnTo>
                    <a:pt x="27" y="63"/>
                  </a:lnTo>
                  <a:lnTo>
                    <a:pt x="24" y="61"/>
                  </a:lnTo>
                  <a:lnTo>
                    <a:pt x="20" y="61"/>
                  </a:lnTo>
                  <a:lnTo>
                    <a:pt x="18" y="62"/>
                  </a:lnTo>
                  <a:lnTo>
                    <a:pt x="16" y="64"/>
                  </a:lnTo>
                  <a:lnTo>
                    <a:pt x="15" y="67"/>
                  </a:lnTo>
                  <a:lnTo>
                    <a:pt x="15" y="70"/>
                  </a:lnTo>
                  <a:lnTo>
                    <a:pt x="13" y="72"/>
                  </a:lnTo>
                  <a:lnTo>
                    <a:pt x="10" y="73"/>
                  </a:lnTo>
                  <a:lnTo>
                    <a:pt x="5" y="73"/>
                  </a:lnTo>
                  <a:lnTo>
                    <a:pt x="1" y="73"/>
                  </a:lnTo>
                  <a:lnTo>
                    <a:pt x="0" y="76"/>
                  </a:lnTo>
                  <a:lnTo>
                    <a:pt x="0" y="77"/>
                  </a:lnTo>
                  <a:lnTo>
                    <a:pt x="6" y="77"/>
                  </a:lnTo>
                  <a:lnTo>
                    <a:pt x="7" y="80"/>
                  </a:lnTo>
                  <a:lnTo>
                    <a:pt x="9" y="80"/>
                  </a:lnTo>
                  <a:lnTo>
                    <a:pt x="12" y="80"/>
                  </a:lnTo>
                  <a:lnTo>
                    <a:pt x="15" y="80"/>
                  </a:lnTo>
                  <a:lnTo>
                    <a:pt x="17" y="81"/>
                  </a:lnTo>
                  <a:lnTo>
                    <a:pt x="20" y="82"/>
                  </a:lnTo>
                  <a:lnTo>
                    <a:pt x="23" y="82"/>
                  </a:lnTo>
                  <a:lnTo>
                    <a:pt x="24" y="83"/>
                  </a:lnTo>
                  <a:lnTo>
                    <a:pt x="27" y="82"/>
                  </a:lnTo>
                  <a:lnTo>
                    <a:pt x="28" y="82"/>
                  </a:lnTo>
                  <a:lnTo>
                    <a:pt x="31" y="85"/>
                  </a:lnTo>
                  <a:lnTo>
                    <a:pt x="34" y="86"/>
                  </a:lnTo>
                  <a:lnTo>
                    <a:pt x="34" y="88"/>
                  </a:lnTo>
                  <a:lnTo>
                    <a:pt x="37" y="88"/>
                  </a:lnTo>
                  <a:lnTo>
                    <a:pt x="40" y="88"/>
                  </a:lnTo>
                  <a:lnTo>
                    <a:pt x="42" y="88"/>
                  </a:lnTo>
                  <a:lnTo>
                    <a:pt x="44" y="85"/>
                  </a:lnTo>
                  <a:lnTo>
                    <a:pt x="47" y="84"/>
                  </a:lnTo>
                  <a:lnTo>
                    <a:pt x="50" y="85"/>
                  </a:lnTo>
                  <a:lnTo>
                    <a:pt x="52" y="88"/>
                  </a:lnTo>
                  <a:lnTo>
                    <a:pt x="54" y="87"/>
                  </a:lnTo>
                  <a:lnTo>
                    <a:pt x="57" y="88"/>
                  </a:lnTo>
                  <a:lnTo>
                    <a:pt x="58" y="85"/>
                  </a:lnTo>
                  <a:lnTo>
                    <a:pt x="59" y="88"/>
                  </a:lnTo>
                  <a:lnTo>
                    <a:pt x="61" y="90"/>
                  </a:lnTo>
                  <a:lnTo>
                    <a:pt x="58" y="93"/>
                  </a:lnTo>
                  <a:lnTo>
                    <a:pt x="56" y="94"/>
                  </a:lnTo>
                  <a:lnTo>
                    <a:pt x="54" y="95"/>
                  </a:lnTo>
                  <a:lnTo>
                    <a:pt x="54" y="101"/>
                  </a:lnTo>
                  <a:lnTo>
                    <a:pt x="56" y="102"/>
                  </a:lnTo>
                  <a:lnTo>
                    <a:pt x="61" y="102"/>
                  </a:lnTo>
                  <a:lnTo>
                    <a:pt x="62" y="104"/>
                  </a:lnTo>
                  <a:lnTo>
                    <a:pt x="65" y="105"/>
                  </a:lnTo>
                  <a:lnTo>
                    <a:pt x="69" y="105"/>
                  </a:lnTo>
                  <a:lnTo>
                    <a:pt x="72" y="107"/>
                  </a:lnTo>
                  <a:lnTo>
                    <a:pt x="75" y="108"/>
                  </a:lnTo>
                  <a:lnTo>
                    <a:pt x="77" y="109"/>
                  </a:lnTo>
                  <a:lnTo>
                    <a:pt x="80" y="109"/>
                  </a:lnTo>
                  <a:lnTo>
                    <a:pt x="89" y="112"/>
                  </a:lnTo>
                  <a:lnTo>
                    <a:pt x="90" y="113"/>
                  </a:lnTo>
                  <a:lnTo>
                    <a:pt x="93" y="114"/>
                  </a:lnTo>
                  <a:lnTo>
                    <a:pt x="100" y="118"/>
                  </a:lnTo>
                  <a:lnTo>
                    <a:pt x="102" y="120"/>
                  </a:lnTo>
                  <a:lnTo>
                    <a:pt x="108" y="122"/>
                  </a:lnTo>
                  <a:lnTo>
                    <a:pt x="109" y="124"/>
                  </a:lnTo>
                  <a:lnTo>
                    <a:pt x="117" y="127"/>
                  </a:lnTo>
                  <a:lnTo>
                    <a:pt x="121" y="132"/>
                  </a:lnTo>
                  <a:lnTo>
                    <a:pt x="126" y="135"/>
                  </a:lnTo>
                  <a:lnTo>
                    <a:pt x="132" y="140"/>
                  </a:lnTo>
                  <a:lnTo>
                    <a:pt x="136" y="142"/>
                  </a:lnTo>
                  <a:lnTo>
                    <a:pt x="137" y="144"/>
                  </a:lnTo>
                  <a:lnTo>
                    <a:pt x="139" y="147"/>
                  </a:lnTo>
                  <a:lnTo>
                    <a:pt x="140" y="148"/>
                  </a:lnTo>
                  <a:lnTo>
                    <a:pt x="148" y="152"/>
                  </a:lnTo>
                  <a:lnTo>
                    <a:pt x="148" y="154"/>
                  </a:lnTo>
                  <a:lnTo>
                    <a:pt x="150" y="158"/>
                  </a:lnTo>
                  <a:lnTo>
                    <a:pt x="151" y="156"/>
                  </a:lnTo>
                  <a:lnTo>
                    <a:pt x="154" y="154"/>
                  </a:lnTo>
                  <a:lnTo>
                    <a:pt x="156" y="152"/>
                  </a:lnTo>
                  <a:lnTo>
                    <a:pt x="157" y="149"/>
                  </a:lnTo>
                  <a:lnTo>
                    <a:pt x="159" y="146"/>
                  </a:lnTo>
                  <a:lnTo>
                    <a:pt x="161" y="144"/>
                  </a:lnTo>
                  <a:lnTo>
                    <a:pt x="163" y="142"/>
                  </a:lnTo>
                  <a:lnTo>
                    <a:pt x="165" y="142"/>
                  </a:lnTo>
                  <a:lnTo>
                    <a:pt x="172" y="138"/>
                  </a:lnTo>
                  <a:lnTo>
                    <a:pt x="172" y="136"/>
                  </a:lnTo>
                  <a:lnTo>
                    <a:pt x="171" y="133"/>
                  </a:lnTo>
                  <a:lnTo>
                    <a:pt x="172" y="130"/>
                  </a:lnTo>
                  <a:lnTo>
                    <a:pt x="170" y="127"/>
                  </a:lnTo>
                  <a:lnTo>
                    <a:pt x="171" y="125"/>
                  </a:lnTo>
                  <a:lnTo>
                    <a:pt x="172" y="124"/>
                  </a:lnTo>
                  <a:lnTo>
                    <a:pt x="174" y="122"/>
                  </a:lnTo>
                  <a:lnTo>
                    <a:pt x="176" y="122"/>
                  </a:lnTo>
                  <a:lnTo>
                    <a:pt x="177" y="124"/>
                  </a:lnTo>
                  <a:lnTo>
                    <a:pt x="181" y="124"/>
                  </a:lnTo>
                  <a:lnTo>
                    <a:pt x="183" y="12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0" name="Freeform 81"/>
            <p:cNvSpPr>
              <a:spLocks/>
            </p:cNvSpPr>
            <p:nvPr/>
          </p:nvSpPr>
          <p:spPr bwMode="auto">
            <a:xfrm>
              <a:off x="4552489" y="6055057"/>
              <a:ext cx="563166" cy="341997"/>
            </a:xfrm>
            <a:custGeom>
              <a:avLst/>
              <a:gdLst/>
              <a:ahLst/>
              <a:cxnLst>
                <a:cxn ang="0">
                  <a:pos x="276" y="13"/>
                </a:cxn>
                <a:cxn ang="0">
                  <a:pos x="316" y="2"/>
                </a:cxn>
                <a:cxn ang="0">
                  <a:pos x="330" y="0"/>
                </a:cxn>
                <a:cxn ang="0">
                  <a:pos x="341" y="22"/>
                </a:cxn>
                <a:cxn ang="0">
                  <a:pos x="367" y="33"/>
                </a:cxn>
                <a:cxn ang="0">
                  <a:pos x="392" y="23"/>
                </a:cxn>
                <a:cxn ang="0">
                  <a:pos x="426" y="13"/>
                </a:cxn>
                <a:cxn ang="0">
                  <a:pos x="430" y="47"/>
                </a:cxn>
                <a:cxn ang="0">
                  <a:pos x="446" y="67"/>
                </a:cxn>
                <a:cxn ang="0">
                  <a:pos x="466" y="65"/>
                </a:cxn>
                <a:cxn ang="0">
                  <a:pos x="494" y="61"/>
                </a:cxn>
                <a:cxn ang="0">
                  <a:pos x="519" y="54"/>
                </a:cxn>
                <a:cxn ang="0">
                  <a:pos x="542" y="78"/>
                </a:cxn>
                <a:cxn ang="0">
                  <a:pos x="577" y="78"/>
                </a:cxn>
                <a:cxn ang="0">
                  <a:pos x="604" y="78"/>
                </a:cxn>
                <a:cxn ang="0">
                  <a:pos x="639" y="54"/>
                </a:cxn>
                <a:cxn ang="0">
                  <a:pos x="648" y="31"/>
                </a:cxn>
                <a:cxn ang="0">
                  <a:pos x="665" y="38"/>
                </a:cxn>
                <a:cxn ang="0">
                  <a:pos x="684" y="70"/>
                </a:cxn>
                <a:cxn ang="0">
                  <a:pos x="666" y="128"/>
                </a:cxn>
                <a:cxn ang="0">
                  <a:pos x="663" y="197"/>
                </a:cxn>
                <a:cxn ang="0">
                  <a:pos x="648" y="262"/>
                </a:cxn>
                <a:cxn ang="0">
                  <a:pos x="608" y="306"/>
                </a:cxn>
                <a:cxn ang="0">
                  <a:pos x="584" y="309"/>
                </a:cxn>
                <a:cxn ang="0">
                  <a:pos x="568" y="302"/>
                </a:cxn>
                <a:cxn ang="0">
                  <a:pos x="566" y="326"/>
                </a:cxn>
                <a:cxn ang="0">
                  <a:pos x="566" y="350"/>
                </a:cxn>
                <a:cxn ang="0">
                  <a:pos x="577" y="373"/>
                </a:cxn>
                <a:cxn ang="0">
                  <a:pos x="598" y="394"/>
                </a:cxn>
                <a:cxn ang="0">
                  <a:pos x="579" y="388"/>
                </a:cxn>
                <a:cxn ang="0">
                  <a:pos x="565" y="379"/>
                </a:cxn>
                <a:cxn ang="0">
                  <a:pos x="538" y="372"/>
                </a:cxn>
                <a:cxn ang="0">
                  <a:pos x="516" y="368"/>
                </a:cxn>
                <a:cxn ang="0">
                  <a:pos x="481" y="356"/>
                </a:cxn>
                <a:cxn ang="0">
                  <a:pos x="408" y="360"/>
                </a:cxn>
                <a:cxn ang="0">
                  <a:pos x="359" y="346"/>
                </a:cxn>
                <a:cxn ang="0">
                  <a:pos x="334" y="419"/>
                </a:cxn>
                <a:cxn ang="0">
                  <a:pos x="313" y="479"/>
                </a:cxn>
                <a:cxn ang="0">
                  <a:pos x="302" y="482"/>
                </a:cxn>
                <a:cxn ang="0">
                  <a:pos x="221" y="468"/>
                </a:cxn>
                <a:cxn ang="0">
                  <a:pos x="144" y="434"/>
                </a:cxn>
                <a:cxn ang="0">
                  <a:pos x="74" y="413"/>
                </a:cxn>
                <a:cxn ang="0">
                  <a:pos x="21" y="358"/>
                </a:cxn>
                <a:cxn ang="0">
                  <a:pos x="6" y="328"/>
                </a:cxn>
                <a:cxn ang="0">
                  <a:pos x="13" y="310"/>
                </a:cxn>
                <a:cxn ang="0">
                  <a:pos x="22" y="292"/>
                </a:cxn>
                <a:cxn ang="0">
                  <a:pos x="54" y="285"/>
                </a:cxn>
                <a:cxn ang="0">
                  <a:pos x="115" y="259"/>
                </a:cxn>
                <a:cxn ang="0">
                  <a:pos x="163" y="227"/>
                </a:cxn>
                <a:cxn ang="0">
                  <a:pos x="215" y="203"/>
                </a:cxn>
                <a:cxn ang="0">
                  <a:pos x="196" y="170"/>
                </a:cxn>
                <a:cxn ang="0">
                  <a:pos x="180" y="145"/>
                </a:cxn>
                <a:cxn ang="0">
                  <a:pos x="191" y="101"/>
                </a:cxn>
                <a:cxn ang="0">
                  <a:pos x="152" y="74"/>
                </a:cxn>
                <a:cxn ang="0">
                  <a:pos x="136" y="48"/>
                </a:cxn>
                <a:cxn ang="0">
                  <a:pos x="212" y="32"/>
                </a:cxn>
              </a:cxnLst>
              <a:rect l="0" t="0" r="r" b="b"/>
              <a:pathLst>
                <a:path w="687" h="488">
                  <a:moveTo>
                    <a:pt x="230" y="24"/>
                  </a:moveTo>
                  <a:lnTo>
                    <a:pt x="230" y="21"/>
                  </a:lnTo>
                  <a:lnTo>
                    <a:pt x="247" y="12"/>
                  </a:lnTo>
                  <a:lnTo>
                    <a:pt x="256" y="14"/>
                  </a:lnTo>
                  <a:lnTo>
                    <a:pt x="258" y="13"/>
                  </a:lnTo>
                  <a:lnTo>
                    <a:pt x="263" y="11"/>
                  </a:lnTo>
                  <a:lnTo>
                    <a:pt x="268" y="9"/>
                  </a:lnTo>
                  <a:lnTo>
                    <a:pt x="276" y="13"/>
                  </a:lnTo>
                  <a:lnTo>
                    <a:pt x="297" y="7"/>
                  </a:lnTo>
                  <a:lnTo>
                    <a:pt x="302" y="4"/>
                  </a:lnTo>
                  <a:lnTo>
                    <a:pt x="303" y="2"/>
                  </a:lnTo>
                  <a:lnTo>
                    <a:pt x="306" y="2"/>
                  </a:lnTo>
                  <a:lnTo>
                    <a:pt x="308" y="2"/>
                  </a:lnTo>
                  <a:lnTo>
                    <a:pt x="309" y="4"/>
                  </a:lnTo>
                  <a:lnTo>
                    <a:pt x="313" y="3"/>
                  </a:lnTo>
                  <a:lnTo>
                    <a:pt x="316" y="2"/>
                  </a:lnTo>
                  <a:lnTo>
                    <a:pt x="316" y="0"/>
                  </a:lnTo>
                  <a:lnTo>
                    <a:pt x="320" y="1"/>
                  </a:lnTo>
                  <a:lnTo>
                    <a:pt x="319" y="4"/>
                  </a:lnTo>
                  <a:lnTo>
                    <a:pt x="320" y="6"/>
                  </a:lnTo>
                  <a:lnTo>
                    <a:pt x="322" y="8"/>
                  </a:lnTo>
                  <a:lnTo>
                    <a:pt x="325" y="7"/>
                  </a:lnTo>
                  <a:lnTo>
                    <a:pt x="327" y="0"/>
                  </a:lnTo>
                  <a:lnTo>
                    <a:pt x="330" y="0"/>
                  </a:lnTo>
                  <a:lnTo>
                    <a:pt x="337" y="2"/>
                  </a:lnTo>
                  <a:lnTo>
                    <a:pt x="338" y="3"/>
                  </a:lnTo>
                  <a:lnTo>
                    <a:pt x="336" y="10"/>
                  </a:lnTo>
                  <a:lnTo>
                    <a:pt x="339" y="11"/>
                  </a:lnTo>
                  <a:lnTo>
                    <a:pt x="341" y="14"/>
                  </a:lnTo>
                  <a:lnTo>
                    <a:pt x="342" y="14"/>
                  </a:lnTo>
                  <a:lnTo>
                    <a:pt x="339" y="19"/>
                  </a:lnTo>
                  <a:lnTo>
                    <a:pt x="341" y="22"/>
                  </a:lnTo>
                  <a:lnTo>
                    <a:pt x="341" y="25"/>
                  </a:lnTo>
                  <a:lnTo>
                    <a:pt x="344" y="28"/>
                  </a:lnTo>
                  <a:lnTo>
                    <a:pt x="346" y="30"/>
                  </a:lnTo>
                  <a:lnTo>
                    <a:pt x="351" y="32"/>
                  </a:lnTo>
                  <a:lnTo>
                    <a:pt x="357" y="28"/>
                  </a:lnTo>
                  <a:lnTo>
                    <a:pt x="359" y="31"/>
                  </a:lnTo>
                  <a:lnTo>
                    <a:pt x="366" y="34"/>
                  </a:lnTo>
                  <a:lnTo>
                    <a:pt x="367" y="33"/>
                  </a:lnTo>
                  <a:lnTo>
                    <a:pt x="370" y="32"/>
                  </a:lnTo>
                  <a:lnTo>
                    <a:pt x="374" y="34"/>
                  </a:lnTo>
                  <a:lnTo>
                    <a:pt x="376" y="33"/>
                  </a:lnTo>
                  <a:lnTo>
                    <a:pt x="378" y="33"/>
                  </a:lnTo>
                  <a:lnTo>
                    <a:pt x="384" y="30"/>
                  </a:lnTo>
                  <a:lnTo>
                    <a:pt x="385" y="28"/>
                  </a:lnTo>
                  <a:lnTo>
                    <a:pt x="389" y="26"/>
                  </a:lnTo>
                  <a:lnTo>
                    <a:pt x="392" y="23"/>
                  </a:lnTo>
                  <a:lnTo>
                    <a:pt x="396" y="20"/>
                  </a:lnTo>
                  <a:lnTo>
                    <a:pt x="396" y="16"/>
                  </a:lnTo>
                  <a:lnTo>
                    <a:pt x="398" y="14"/>
                  </a:lnTo>
                  <a:lnTo>
                    <a:pt x="402" y="16"/>
                  </a:lnTo>
                  <a:lnTo>
                    <a:pt x="405" y="14"/>
                  </a:lnTo>
                  <a:lnTo>
                    <a:pt x="420" y="14"/>
                  </a:lnTo>
                  <a:lnTo>
                    <a:pt x="424" y="10"/>
                  </a:lnTo>
                  <a:lnTo>
                    <a:pt x="426" y="13"/>
                  </a:lnTo>
                  <a:lnTo>
                    <a:pt x="428" y="15"/>
                  </a:lnTo>
                  <a:lnTo>
                    <a:pt x="429" y="28"/>
                  </a:lnTo>
                  <a:lnTo>
                    <a:pt x="430" y="30"/>
                  </a:lnTo>
                  <a:lnTo>
                    <a:pt x="430" y="32"/>
                  </a:lnTo>
                  <a:lnTo>
                    <a:pt x="430" y="36"/>
                  </a:lnTo>
                  <a:lnTo>
                    <a:pt x="430" y="40"/>
                  </a:lnTo>
                  <a:lnTo>
                    <a:pt x="430" y="43"/>
                  </a:lnTo>
                  <a:lnTo>
                    <a:pt x="430" y="47"/>
                  </a:lnTo>
                  <a:lnTo>
                    <a:pt x="429" y="51"/>
                  </a:lnTo>
                  <a:lnTo>
                    <a:pt x="430" y="53"/>
                  </a:lnTo>
                  <a:lnTo>
                    <a:pt x="434" y="55"/>
                  </a:lnTo>
                  <a:lnTo>
                    <a:pt x="434" y="60"/>
                  </a:lnTo>
                  <a:lnTo>
                    <a:pt x="434" y="62"/>
                  </a:lnTo>
                  <a:lnTo>
                    <a:pt x="442" y="65"/>
                  </a:lnTo>
                  <a:lnTo>
                    <a:pt x="444" y="65"/>
                  </a:lnTo>
                  <a:lnTo>
                    <a:pt x="446" y="67"/>
                  </a:lnTo>
                  <a:lnTo>
                    <a:pt x="448" y="69"/>
                  </a:lnTo>
                  <a:lnTo>
                    <a:pt x="451" y="72"/>
                  </a:lnTo>
                  <a:lnTo>
                    <a:pt x="454" y="72"/>
                  </a:lnTo>
                  <a:lnTo>
                    <a:pt x="457" y="70"/>
                  </a:lnTo>
                  <a:lnTo>
                    <a:pt x="458" y="69"/>
                  </a:lnTo>
                  <a:lnTo>
                    <a:pt x="460" y="69"/>
                  </a:lnTo>
                  <a:lnTo>
                    <a:pt x="462" y="68"/>
                  </a:lnTo>
                  <a:lnTo>
                    <a:pt x="466" y="65"/>
                  </a:lnTo>
                  <a:lnTo>
                    <a:pt x="470" y="62"/>
                  </a:lnTo>
                  <a:lnTo>
                    <a:pt x="474" y="61"/>
                  </a:lnTo>
                  <a:lnTo>
                    <a:pt x="480" y="57"/>
                  </a:lnTo>
                  <a:lnTo>
                    <a:pt x="484" y="57"/>
                  </a:lnTo>
                  <a:lnTo>
                    <a:pt x="486" y="58"/>
                  </a:lnTo>
                  <a:lnTo>
                    <a:pt x="489" y="58"/>
                  </a:lnTo>
                  <a:lnTo>
                    <a:pt x="492" y="60"/>
                  </a:lnTo>
                  <a:lnTo>
                    <a:pt x="494" y="61"/>
                  </a:lnTo>
                  <a:lnTo>
                    <a:pt x="496" y="58"/>
                  </a:lnTo>
                  <a:lnTo>
                    <a:pt x="498" y="56"/>
                  </a:lnTo>
                  <a:lnTo>
                    <a:pt x="502" y="58"/>
                  </a:lnTo>
                  <a:lnTo>
                    <a:pt x="504" y="58"/>
                  </a:lnTo>
                  <a:lnTo>
                    <a:pt x="506" y="56"/>
                  </a:lnTo>
                  <a:lnTo>
                    <a:pt x="512" y="56"/>
                  </a:lnTo>
                  <a:lnTo>
                    <a:pt x="514" y="55"/>
                  </a:lnTo>
                  <a:lnTo>
                    <a:pt x="519" y="54"/>
                  </a:lnTo>
                  <a:lnTo>
                    <a:pt x="522" y="53"/>
                  </a:lnTo>
                  <a:lnTo>
                    <a:pt x="528" y="55"/>
                  </a:lnTo>
                  <a:lnTo>
                    <a:pt x="532" y="65"/>
                  </a:lnTo>
                  <a:lnTo>
                    <a:pt x="532" y="69"/>
                  </a:lnTo>
                  <a:lnTo>
                    <a:pt x="534" y="71"/>
                  </a:lnTo>
                  <a:lnTo>
                    <a:pt x="534" y="74"/>
                  </a:lnTo>
                  <a:lnTo>
                    <a:pt x="536" y="76"/>
                  </a:lnTo>
                  <a:lnTo>
                    <a:pt x="542" y="78"/>
                  </a:lnTo>
                  <a:lnTo>
                    <a:pt x="549" y="78"/>
                  </a:lnTo>
                  <a:lnTo>
                    <a:pt x="552" y="79"/>
                  </a:lnTo>
                  <a:lnTo>
                    <a:pt x="555" y="78"/>
                  </a:lnTo>
                  <a:lnTo>
                    <a:pt x="557" y="78"/>
                  </a:lnTo>
                  <a:lnTo>
                    <a:pt x="562" y="80"/>
                  </a:lnTo>
                  <a:lnTo>
                    <a:pt x="568" y="78"/>
                  </a:lnTo>
                  <a:lnTo>
                    <a:pt x="573" y="77"/>
                  </a:lnTo>
                  <a:lnTo>
                    <a:pt x="577" y="78"/>
                  </a:lnTo>
                  <a:lnTo>
                    <a:pt x="582" y="78"/>
                  </a:lnTo>
                  <a:lnTo>
                    <a:pt x="585" y="78"/>
                  </a:lnTo>
                  <a:lnTo>
                    <a:pt x="587" y="78"/>
                  </a:lnTo>
                  <a:lnTo>
                    <a:pt x="590" y="77"/>
                  </a:lnTo>
                  <a:lnTo>
                    <a:pt x="594" y="77"/>
                  </a:lnTo>
                  <a:lnTo>
                    <a:pt x="597" y="76"/>
                  </a:lnTo>
                  <a:lnTo>
                    <a:pt x="600" y="76"/>
                  </a:lnTo>
                  <a:lnTo>
                    <a:pt x="604" y="78"/>
                  </a:lnTo>
                  <a:lnTo>
                    <a:pt x="606" y="76"/>
                  </a:lnTo>
                  <a:lnTo>
                    <a:pt x="609" y="75"/>
                  </a:lnTo>
                  <a:lnTo>
                    <a:pt x="615" y="73"/>
                  </a:lnTo>
                  <a:lnTo>
                    <a:pt x="616" y="70"/>
                  </a:lnTo>
                  <a:lnTo>
                    <a:pt x="628" y="61"/>
                  </a:lnTo>
                  <a:lnTo>
                    <a:pt x="630" y="56"/>
                  </a:lnTo>
                  <a:lnTo>
                    <a:pt x="632" y="55"/>
                  </a:lnTo>
                  <a:lnTo>
                    <a:pt x="639" y="54"/>
                  </a:lnTo>
                  <a:lnTo>
                    <a:pt x="644" y="51"/>
                  </a:lnTo>
                  <a:lnTo>
                    <a:pt x="646" y="49"/>
                  </a:lnTo>
                  <a:lnTo>
                    <a:pt x="646" y="42"/>
                  </a:lnTo>
                  <a:lnTo>
                    <a:pt x="644" y="42"/>
                  </a:lnTo>
                  <a:lnTo>
                    <a:pt x="644" y="38"/>
                  </a:lnTo>
                  <a:lnTo>
                    <a:pt x="646" y="34"/>
                  </a:lnTo>
                  <a:lnTo>
                    <a:pt x="648" y="32"/>
                  </a:lnTo>
                  <a:lnTo>
                    <a:pt x="648" y="31"/>
                  </a:lnTo>
                  <a:lnTo>
                    <a:pt x="643" y="25"/>
                  </a:lnTo>
                  <a:lnTo>
                    <a:pt x="640" y="25"/>
                  </a:lnTo>
                  <a:lnTo>
                    <a:pt x="637" y="18"/>
                  </a:lnTo>
                  <a:lnTo>
                    <a:pt x="648" y="24"/>
                  </a:lnTo>
                  <a:lnTo>
                    <a:pt x="651" y="24"/>
                  </a:lnTo>
                  <a:lnTo>
                    <a:pt x="655" y="25"/>
                  </a:lnTo>
                  <a:lnTo>
                    <a:pt x="663" y="35"/>
                  </a:lnTo>
                  <a:lnTo>
                    <a:pt x="665" y="38"/>
                  </a:lnTo>
                  <a:lnTo>
                    <a:pt x="665" y="43"/>
                  </a:lnTo>
                  <a:lnTo>
                    <a:pt x="664" y="47"/>
                  </a:lnTo>
                  <a:lnTo>
                    <a:pt x="665" y="48"/>
                  </a:lnTo>
                  <a:lnTo>
                    <a:pt x="668" y="52"/>
                  </a:lnTo>
                  <a:lnTo>
                    <a:pt x="675" y="56"/>
                  </a:lnTo>
                  <a:lnTo>
                    <a:pt x="679" y="61"/>
                  </a:lnTo>
                  <a:lnTo>
                    <a:pt x="684" y="64"/>
                  </a:lnTo>
                  <a:lnTo>
                    <a:pt x="684" y="70"/>
                  </a:lnTo>
                  <a:lnTo>
                    <a:pt x="685" y="73"/>
                  </a:lnTo>
                  <a:lnTo>
                    <a:pt x="685" y="76"/>
                  </a:lnTo>
                  <a:lnTo>
                    <a:pt x="686" y="78"/>
                  </a:lnTo>
                  <a:lnTo>
                    <a:pt x="686" y="90"/>
                  </a:lnTo>
                  <a:lnTo>
                    <a:pt x="684" y="101"/>
                  </a:lnTo>
                  <a:lnTo>
                    <a:pt x="672" y="124"/>
                  </a:lnTo>
                  <a:lnTo>
                    <a:pt x="666" y="126"/>
                  </a:lnTo>
                  <a:lnTo>
                    <a:pt x="666" y="128"/>
                  </a:lnTo>
                  <a:lnTo>
                    <a:pt x="664" y="134"/>
                  </a:lnTo>
                  <a:lnTo>
                    <a:pt x="665" y="136"/>
                  </a:lnTo>
                  <a:lnTo>
                    <a:pt x="663" y="152"/>
                  </a:lnTo>
                  <a:lnTo>
                    <a:pt x="663" y="168"/>
                  </a:lnTo>
                  <a:lnTo>
                    <a:pt x="661" y="174"/>
                  </a:lnTo>
                  <a:lnTo>
                    <a:pt x="661" y="181"/>
                  </a:lnTo>
                  <a:lnTo>
                    <a:pt x="663" y="189"/>
                  </a:lnTo>
                  <a:lnTo>
                    <a:pt x="663" y="197"/>
                  </a:lnTo>
                  <a:lnTo>
                    <a:pt x="662" y="199"/>
                  </a:lnTo>
                  <a:lnTo>
                    <a:pt x="659" y="212"/>
                  </a:lnTo>
                  <a:lnTo>
                    <a:pt x="658" y="231"/>
                  </a:lnTo>
                  <a:lnTo>
                    <a:pt x="654" y="243"/>
                  </a:lnTo>
                  <a:lnTo>
                    <a:pt x="649" y="251"/>
                  </a:lnTo>
                  <a:lnTo>
                    <a:pt x="649" y="253"/>
                  </a:lnTo>
                  <a:lnTo>
                    <a:pt x="649" y="255"/>
                  </a:lnTo>
                  <a:lnTo>
                    <a:pt x="648" y="262"/>
                  </a:lnTo>
                  <a:lnTo>
                    <a:pt x="648" y="266"/>
                  </a:lnTo>
                  <a:lnTo>
                    <a:pt x="646" y="267"/>
                  </a:lnTo>
                  <a:lnTo>
                    <a:pt x="639" y="273"/>
                  </a:lnTo>
                  <a:lnTo>
                    <a:pt x="638" y="276"/>
                  </a:lnTo>
                  <a:lnTo>
                    <a:pt x="634" y="283"/>
                  </a:lnTo>
                  <a:lnTo>
                    <a:pt x="628" y="309"/>
                  </a:lnTo>
                  <a:lnTo>
                    <a:pt x="617" y="306"/>
                  </a:lnTo>
                  <a:lnTo>
                    <a:pt x="608" y="306"/>
                  </a:lnTo>
                  <a:lnTo>
                    <a:pt x="604" y="304"/>
                  </a:lnTo>
                  <a:lnTo>
                    <a:pt x="597" y="304"/>
                  </a:lnTo>
                  <a:lnTo>
                    <a:pt x="596" y="304"/>
                  </a:lnTo>
                  <a:lnTo>
                    <a:pt x="591" y="304"/>
                  </a:lnTo>
                  <a:lnTo>
                    <a:pt x="590" y="303"/>
                  </a:lnTo>
                  <a:lnTo>
                    <a:pt x="589" y="302"/>
                  </a:lnTo>
                  <a:lnTo>
                    <a:pt x="587" y="304"/>
                  </a:lnTo>
                  <a:lnTo>
                    <a:pt x="584" y="309"/>
                  </a:lnTo>
                  <a:lnTo>
                    <a:pt x="582" y="310"/>
                  </a:lnTo>
                  <a:lnTo>
                    <a:pt x="579" y="312"/>
                  </a:lnTo>
                  <a:lnTo>
                    <a:pt x="576" y="310"/>
                  </a:lnTo>
                  <a:lnTo>
                    <a:pt x="576" y="308"/>
                  </a:lnTo>
                  <a:lnTo>
                    <a:pt x="575" y="304"/>
                  </a:lnTo>
                  <a:lnTo>
                    <a:pt x="573" y="302"/>
                  </a:lnTo>
                  <a:lnTo>
                    <a:pt x="570" y="302"/>
                  </a:lnTo>
                  <a:lnTo>
                    <a:pt x="568" y="302"/>
                  </a:lnTo>
                  <a:lnTo>
                    <a:pt x="564" y="303"/>
                  </a:lnTo>
                  <a:lnTo>
                    <a:pt x="558" y="306"/>
                  </a:lnTo>
                  <a:lnTo>
                    <a:pt x="557" y="310"/>
                  </a:lnTo>
                  <a:lnTo>
                    <a:pt x="557" y="315"/>
                  </a:lnTo>
                  <a:lnTo>
                    <a:pt x="560" y="320"/>
                  </a:lnTo>
                  <a:lnTo>
                    <a:pt x="562" y="322"/>
                  </a:lnTo>
                  <a:lnTo>
                    <a:pt x="564" y="326"/>
                  </a:lnTo>
                  <a:lnTo>
                    <a:pt x="566" y="326"/>
                  </a:lnTo>
                  <a:lnTo>
                    <a:pt x="564" y="329"/>
                  </a:lnTo>
                  <a:lnTo>
                    <a:pt x="563" y="332"/>
                  </a:lnTo>
                  <a:lnTo>
                    <a:pt x="565" y="335"/>
                  </a:lnTo>
                  <a:lnTo>
                    <a:pt x="566" y="338"/>
                  </a:lnTo>
                  <a:lnTo>
                    <a:pt x="567" y="340"/>
                  </a:lnTo>
                  <a:lnTo>
                    <a:pt x="566" y="345"/>
                  </a:lnTo>
                  <a:lnTo>
                    <a:pt x="566" y="346"/>
                  </a:lnTo>
                  <a:lnTo>
                    <a:pt x="566" y="350"/>
                  </a:lnTo>
                  <a:lnTo>
                    <a:pt x="568" y="353"/>
                  </a:lnTo>
                  <a:lnTo>
                    <a:pt x="568" y="357"/>
                  </a:lnTo>
                  <a:lnTo>
                    <a:pt x="568" y="360"/>
                  </a:lnTo>
                  <a:lnTo>
                    <a:pt x="570" y="363"/>
                  </a:lnTo>
                  <a:lnTo>
                    <a:pt x="571" y="367"/>
                  </a:lnTo>
                  <a:lnTo>
                    <a:pt x="572" y="368"/>
                  </a:lnTo>
                  <a:lnTo>
                    <a:pt x="573" y="370"/>
                  </a:lnTo>
                  <a:lnTo>
                    <a:pt x="577" y="373"/>
                  </a:lnTo>
                  <a:lnTo>
                    <a:pt x="579" y="374"/>
                  </a:lnTo>
                  <a:lnTo>
                    <a:pt x="582" y="376"/>
                  </a:lnTo>
                  <a:lnTo>
                    <a:pt x="589" y="378"/>
                  </a:lnTo>
                  <a:lnTo>
                    <a:pt x="593" y="382"/>
                  </a:lnTo>
                  <a:lnTo>
                    <a:pt x="595" y="385"/>
                  </a:lnTo>
                  <a:lnTo>
                    <a:pt x="600" y="388"/>
                  </a:lnTo>
                  <a:lnTo>
                    <a:pt x="600" y="391"/>
                  </a:lnTo>
                  <a:lnTo>
                    <a:pt x="598" y="394"/>
                  </a:lnTo>
                  <a:lnTo>
                    <a:pt x="594" y="396"/>
                  </a:lnTo>
                  <a:lnTo>
                    <a:pt x="592" y="397"/>
                  </a:lnTo>
                  <a:lnTo>
                    <a:pt x="591" y="398"/>
                  </a:lnTo>
                  <a:lnTo>
                    <a:pt x="583" y="398"/>
                  </a:lnTo>
                  <a:lnTo>
                    <a:pt x="581" y="397"/>
                  </a:lnTo>
                  <a:lnTo>
                    <a:pt x="580" y="394"/>
                  </a:lnTo>
                  <a:lnTo>
                    <a:pt x="579" y="391"/>
                  </a:lnTo>
                  <a:lnTo>
                    <a:pt x="579" y="388"/>
                  </a:lnTo>
                  <a:lnTo>
                    <a:pt x="579" y="386"/>
                  </a:lnTo>
                  <a:lnTo>
                    <a:pt x="576" y="386"/>
                  </a:lnTo>
                  <a:lnTo>
                    <a:pt x="573" y="385"/>
                  </a:lnTo>
                  <a:lnTo>
                    <a:pt x="571" y="385"/>
                  </a:lnTo>
                  <a:lnTo>
                    <a:pt x="568" y="384"/>
                  </a:lnTo>
                  <a:lnTo>
                    <a:pt x="567" y="382"/>
                  </a:lnTo>
                  <a:lnTo>
                    <a:pt x="566" y="380"/>
                  </a:lnTo>
                  <a:lnTo>
                    <a:pt x="565" y="379"/>
                  </a:lnTo>
                  <a:lnTo>
                    <a:pt x="563" y="377"/>
                  </a:lnTo>
                  <a:lnTo>
                    <a:pt x="561" y="376"/>
                  </a:lnTo>
                  <a:lnTo>
                    <a:pt x="560" y="377"/>
                  </a:lnTo>
                  <a:lnTo>
                    <a:pt x="548" y="377"/>
                  </a:lnTo>
                  <a:lnTo>
                    <a:pt x="546" y="376"/>
                  </a:lnTo>
                  <a:lnTo>
                    <a:pt x="543" y="373"/>
                  </a:lnTo>
                  <a:lnTo>
                    <a:pt x="542" y="372"/>
                  </a:lnTo>
                  <a:lnTo>
                    <a:pt x="538" y="372"/>
                  </a:lnTo>
                  <a:lnTo>
                    <a:pt x="538" y="374"/>
                  </a:lnTo>
                  <a:lnTo>
                    <a:pt x="536" y="375"/>
                  </a:lnTo>
                  <a:lnTo>
                    <a:pt x="532" y="374"/>
                  </a:lnTo>
                  <a:lnTo>
                    <a:pt x="523" y="374"/>
                  </a:lnTo>
                  <a:lnTo>
                    <a:pt x="522" y="372"/>
                  </a:lnTo>
                  <a:lnTo>
                    <a:pt x="521" y="372"/>
                  </a:lnTo>
                  <a:lnTo>
                    <a:pt x="519" y="370"/>
                  </a:lnTo>
                  <a:lnTo>
                    <a:pt x="516" y="368"/>
                  </a:lnTo>
                  <a:lnTo>
                    <a:pt x="515" y="365"/>
                  </a:lnTo>
                  <a:lnTo>
                    <a:pt x="512" y="367"/>
                  </a:lnTo>
                  <a:lnTo>
                    <a:pt x="510" y="367"/>
                  </a:lnTo>
                  <a:lnTo>
                    <a:pt x="508" y="367"/>
                  </a:lnTo>
                  <a:lnTo>
                    <a:pt x="504" y="367"/>
                  </a:lnTo>
                  <a:lnTo>
                    <a:pt x="502" y="366"/>
                  </a:lnTo>
                  <a:lnTo>
                    <a:pt x="494" y="363"/>
                  </a:lnTo>
                  <a:lnTo>
                    <a:pt x="481" y="356"/>
                  </a:lnTo>
                  <a:lnTo>
                    <a:pt x="479" y="353"/>
                  </a:lnTo>
                  <a:lnTo>
                    <a:pt x="451" y="359"/>
                  </a:lnTo>
                  <a:lnTo>
                    <a:pt x="439" y="359"/>
                  </a:lnTo>
                  <a:lnTo>
                    <a:pt x="437" y="360"/>
                  </a:lnTo>
                  <a:lnTo>
                    <a:pt x="433" y="360"/>
                  </a:lnTo>
                  <a:lnTo>
                    <a:pt x="426" y="363"/>
                  </a:lnTo>
                  <a:lnTo>
                    <a:pt x="410" y="361"/>
                  </a:lnTo>
                  <a:lnTo>
                    <a:pt x="408" y="360"/>
                  </a:lnTo>
                  <a:lnTo>
                    <a:pt x="404" y="356"/>
                  </a:lnTo>
                  <a:lnTo>
                    <a:pt x="398" y="345"/>
                  </a:lnTo>
                  <a:lnTo>
                    <a:pt x="395" y="344"/>
                  </a:lnTo>
                  <a:lnTo>
                    <a:pt x="379" y="345"/>
                  </a:lnTo>
                  <a:lnTo>
                    <a:pt x="372" y="348"/>
                  </a:lnTo>
                  <a:lnTo>
                    <a:pt x="372" y="346"/>
                  </a:lnTo>
                  <a:lnTo>
                    <a:pt x="365" y="345"/>
                  </a:lnTo>
                  <a:lnTo>
                    <a:pt x="359" y="346"/>
                  </a:lnTo>
                  <a:lnTo>
                    <a:pt x="349" y="352"/>
                  </a:lnTo>
                  <a:lnTo>
                    <a:pt x="342" y="363"/>
                  </a:lnTo>
                  <a:lnTo>
                    <a:pt x="341" y="378"/>
                  </a:lnTo>
                  <a:lnTo>
                    <a:pt x="349" y="396"/>
                  </a:lnTo>
                  <a:lnTo>
                    <a:pt x="349" y="405"/>
                  </a:lnTo>
                  <a:lnTo>
                    <a:pt x="348" y="407"/>
                  </a:lnTo>
                  <a:lnTo>
                    <a:pt x="345" y="408"/>
                  </a:lnTo>
                  <a:lnTo>
                    <a:pt x="334" y="419"/>
                  </a:lnTo>
                  <a:lnTo>
                    <a:pt x="332" y="422"/>
                  </a:lnTo>
                  <a:lnTo>
                    <a:pt x="328" y="420"/>
                  </a:lnTo>
                  <a:lnTo>
                    <a:pt x="325" y="420"/>
                  </a:lnTo>
                  <a:lnTo>
                    <a:pt x="322" y="424"/>
                  </a:lnTo>
                  <a:lnTo>
                    <a:pt x="311" y="434"/>
                  </a:lnTo>
                  <a:lnTo>
                    <a:pt x="311" y="467"/>
                  </a:lnTo>
                  <a:lnTo>
                    <a:pt x="312" y="476"/>
                  </a:lnTo>
                  <a:lnTo>
                    <a:pt x="313" y="479"/>
                  </a:lnTo>
                  <a:lnTo>
                    <a:pt x="314" y="480"/>
                  </a:lnTo>
                  <a:lnTo>
                    <a:pt x="314" y="483"/>
                  </a:lnTo>
                  <a:lnTo>
                    <a:pt x="312" y="484"/>
                  </a:lnTo>
                  <a:lnTo>
                    <a:pt x="311" y="482"/>
                  </a:lnTo>
                  <a:lnTo>
                    <a:pt x="310" y="484"/>
                  </a:lnTo>
                  <a:lnTo>
                    <a:pt x="308" y="487"/>
                  </a:lnTo>
                  <a:lnTo>
                    <a:pt x="304" y="484"/>
                  </a:lnTo>
                  <a:lnTo>
                    <a:pt x="302" y="482"/>
                  </a:lnTo>
                  <a:lnTo>
                    <a:pt x="298" y="481"/>
                  </a:lnTo>
                  <a:lnTo>
                    <a:pt x="290" y="480"/>
                  </a:lnTo>
                  <a:lnTo>
                    <a:pt x="268" y="474"/>
                  </a:lnTo>
                  <a:lnTo>
                    <a:pt x="263" y="474"/>
                  </a:lnTo>
                  <a:lnTo>
                    <a:pt x="258" y="470"/>
                  </a:lnTo>
                  <a:lnTo>
                    <a:pt x="232" y="466"/>
                  </a:lnTo>
                  <a:lnTo>
                    <a:pt x="226" y="466"/>
                  </a:lnTo>
                  <a:lnTo>
                    <a:pt x="221" y="468"/>
                  </a:lnTo>
                  <a:lnTo>
                    <a:pt x="212" y="465"/>
                  </a:lnTo>
                  <a:lnTo>
                    <a:pt x="203" y="460"/>
                  </a:lnTo>
                  <a:lnTo>
                    <a:pt x="198" y="459"/>
                  </a:lnTo>
                  <a:lnTo>
                    <a:pt x="190" y="453"/>
                  </a:lnTo>
                  <a:lnTo>
                    <a:pt x="179" y="447"/>
                  </a:lnTo>
                  <a:lnTo>
                    <a:pt x="173" y="442"/>
                  </a:lnTo>
                  <a:lnTo>
                    <a:pt x="168" y="440"/>
                  </a:lnTo>
                  <a:lnTo>
                    <a:pt x="144" y="434"/>
                  </a:lnTo>
                  <a:lnTo>
                    <a:pt x="139" y="431"/>
                  </a:lnTo>
                  <a:lnTo>
                    <a:pt x="129" y="433"/>
                  </a:lnTo>
                  <a:lnTo>
                    <a:pt x="105" y="427"/>
                  </a:lnTo>
                  <a:lnTo>
                    <a:pt x="101" y="426"/>
                  </a:lnTo>
                  <a:lnTo>
                    <a:pt x="94" y="426"/>
                  </a:lnTo>
                  <a:lnTo>
                    <a:pt x="84" y="418"/>
                  </a:lnTo>
                  <a:lnTo>
                    <a:pt x="79" y="418"/>
                  </a:lnTo>
                  <a:lnTo>
                    <a:pt x="74" y="413"/>
                  </a:lnTo>
                  <a:lnTo>
                    <a:pt x="66" y="411"/>
                  </a:lnTo>
                  <a:lnTo>
                    <a:pt x="61" y="408"/>
                  </a:lnTo>
                  <a:lnTo>
                    <a:pt x="51" y="390"/>
                  </a:lnTo>
                  <a:lnTo>
                    <a:pt x="48" y="382"/>
                  </a:lnTo>
                  <a:lnTo>
                    <a:pt x="45" y="378"/>
                  </a:lnTo>
                  <a:lnTo>
                    <a:pt x="26" y="361"/>
                  </a:lnTo>
                  <a:lnTo>
                    <a:pt x="23" y="360"/>
                  </a:lnTo>
                  <a:lnTo>
                    <a:pt x="21" y="358"/>
                  </a:lnTo>
                  <a:lnTo>
                    <a:pt x="19" y="356"/>
                  </a:lnTo>
                  <a:lnTo>
                    <a:pt x="15" y="356"/>
                  </a:lnTo>
                  <a:lnTo>
                    <a:pt x="15" y="355"/>
                  </a:lnTo>
                  <a:lnTo>
                    <a:pt x="17" y="353"/>
                  </a:lnTo>
                  <a:lnTo>
                    <a:pt x="21" y="347"/>
                  </a:lnTo>
                  <a:lnTo>
                    <a:pt x="20" y="345"/>
                  </a:lnTo>
                  <a:lnTo>
                    <a:pt x="17" y="342"/>
                  </a:lnTo>
                  <a:lnTo>
                    <a:pt x="6" y="328"/>
                  </a:lnTo>
                  <a:lnTo>
                    <a:pt x="0" y="326"/>
                  </a:lnTo>
                  <a:lnTo>
                    <a:pt x="1" y="324"/>
                  </a:lnTo>
                  <a:lnTo>
                    <a:pt x="4" y="322"/>
                  </a:lnTo>
                  <a:lnTo>
                    <a:pt x="6" y="320"/>
                  </a:lnTo>
                  <a:lnTo>
                    <a:pt x="7" y="317"/>
                  </a:lnTo>
                  <a:lnTo>
                    <a:pt x="9" y="314"/>
                  </a:lnTo>
                  <a:lnTo>
                    <a:pt x="11" y="312"/>
                  </a:lnTo>
                  <a:lnTo>
                    <a:pt x="13" y="310"/>
                  </a:lnTo>
                  <a:lnTo>
                    <a:pt x="15" y="310"/>
                  </a:lnTo>
                  <a:lnTo>
                    <a:pt x="22" y="306"/>
                  </a:lnTo>
                  <a:lnTo>
                    <a:pt x="22" y="304"/>
                  </a:lnTo>
                  <a:lnTo>
                    <a:pt x="21" y="301"/>
                  </a:lnTo>
                  <a:lnTo>
                    <a:pt x="22" y="298"/>
                  </a:lnTo>
                  <a:lnTo>
                    <a:pt x="20" y="295"/>
                  </a:lnTo>
                  <a:lnTo>
                    <a:pt x="21" y="293"/>
                  </a:lnTo>
                  <a:lnTo>
                    <a:pt x="22" y="292"/>
                  </a:lnTo>
                  <a:lnTo>
                    <a:pt x="24" y="290"/>
                  </a:lnTo>
                  <a:lnTo>
                    <a:pt x="26" y="290"/>
                  </a:lnTo>
                  <a:lnTo>
                    <a:pt x="27" y="292"/>
                  </a:lnTo>
                  <a:lnTo>
                    <a:pt x="31" y="292"/>
                  </a:lnTo>
                  <a:lnTo>
                    <a:pt x="33" y="289"/>
                  </a:lnTo>
                  <a:lnTo>
                    <a:pt x="36" y="289"/>
                  </a:lnTo>
                  <a:lnTo>
                    <a:pt x="47" y="286"/>
                  </a:lnTo>
                  <a:lnTo>
                    <a:pt x="54" y="285"/>
                  </a:lnTo>
                  <a:lnTo>
                    <a:pt x="62" y="282"/>
                  </a:lnTo>
                  <a:lnTo>
                    <a:pt x="78" y="281"/>
                  </a:lnTo>
                  <a:lnTo>
                    <a:pt x="88" y="263"/>
                  </a:lnTo>
                  <a:lnTo>
                    <a:pt x="97" y="270"/>
                  </a:lnTo>
                  <a:lnTo>
                    <a:pt x="100" y="270"/>
                  </a:lnTo>
                  <a:lnTo>
                    <a:pt x="106" y="268"/>
                  </a:lnTo>
                  <a:lnTo>
                    <a:pt x="112" y="263"/>
                  </a:lnTo>
                  <a:lnTo>
                    <a:pt x="115" y="259"/>
                  </a:lnTo>
                  <a:lnTo>
                    <a:pt x="120" y="259"/>
                  </a:lnTo>
                  <a:lnTo>
                    <a:pt x="126" y="255"/>
                  </a:lnTo>
                  <a:lnTo>
                    <a:pt x="133" y="250"/>
                  </a:lnTo>
                  <a:lnTo>
                    <a:pt x="135" y="250"/>
                  </a:lnTo>
                  <a:lnTo>
                    <a:pt x="148" y="242"/>
                  </a:lnTo>
                  <a:lnTo>
                    <a:pt x="152" y="233"/>
                  </a:lnTo>
                  <a:lnTo>
                    <a:pt x="154" y="231"/>
                  </a:lnTo>
                  <a:lnTo>
                    <a:pt x="163" y="227"/>
                  </a:lnTo>
                  <a:lnTo>
                    <a:pt x="168" y="222"/>
                  </a:lnTo>
                  <a:lnTo>
                    <a:pt x="176" y="218"/>
                  </a:lnTo>
                  <a:lnTo>
                    <a:pt x="182" y="215"/>
                  </a:lnTo>
                  <a:lnTo>
                    <a:pt x="196" y="216"/>
                  </a:lnTo>
                  <a:lnTo>
                    <a:pt x="205" y="217"/>
                  </a:lnTo>
                  <a:lnTo>
                    <a:pt x="211" y="215"/>
                  </a:lnTo>
                  <a:lnTo>
                    <a:pt x="211" y="208"/>
                  </a:lnTo>
                  <a:lnTo>
                    <a:pt x="215" y="203"/>
                  </a:lnTo>
                  <a:lnTo>
                    <a:pt x="223" y="189"/>
                  </a:lnTo>
                  <a:lnTo>
                    <a:pt x="227" y="186"/>
                  </a:lnTo>
                  <a:lnTo>
                    <a:pt x="230" y="183"/>
                  </a:lnTo>
                  <a:lnTo>
                    <a:pt x="231" y="176"/>
                  </a:lnTo>
                  <a:lnTo>
                    <a:pt x="227" y="172"/>
                  </a:lnTo>
                  <a:lnTo>
                    <a:pt x="222" y="159"/>
                  </a:lnTo>
                  <a:lnTo>
                    <a:pt x="211" y="164"/>
                  </a:lnTo>
                  <a:lnTo>
                    <a:pt x="196" y="170"/>
                  </a:lnTo>
                  <a:lnTo>
                    <a:pt x="194" y="166"/>
                  </a:lnTo>
                  <a:lnTo>
                    <a:pt x="198" y="163"/>
                  </a:lnTo>
                  <a:lnTo>
                    <a:pt x="196" y="153"/>
                  </a:lnTo>
                  <a:lnTo>
                    <a:pt x="196" y="152"/>
                  </a:lnTo>
                  <a:lnTo>
                    <a:pt x="196" y="149"/>
                  </a:lnTo>
                  <a:lnTo>
                    <a:pt x="193" y="146"/>
                  </a:lnTo>
                  <a:lnTo>
                    <a:pt x="188" y="146"/>
                  </a:lnTo>
                  <a:lnTo>
                    <a:pt x="180" y="145"/>
                  </a:lnTo>
                  <a:lnTo>
                    <a:pt x="179" y="142"/>
                  </a:lnTo>
                  <a:lnTo>
                    <a:pt x="182" y="140"/>
                  </a:lnTo>
                  <a:lnTo>
                    <a:pt x="179" y="132"/>
                  </a:lnTo>
                  <a:lnTo>
                    <a:pt x="176" y="124"/>
                  </a:lnTo>
                  <a:lnTo>
                    <a:pt x="176" y="118"/>
                  </a:lnTo>
                  <a:lnTo>
                    <a:pt x="182" y="111"/>
                  </a:lnTo>
                  <a:lnTo>
                    <a:pt x="188" y="110"/>
                  </a:lnTo>
                  <a:lnTo>
                    <a:pt x="191" y="101"/>
                  </a:lnTo>
                  <a:lnTo>
                    <a:pt x="191" y="97"/>
                  </a:lnTo>
                  <a:lnTo>
                    <a:pt x="190" y="93"/>
                  </a:lnTo>
                  <a:lnTo>
                    <a:pt x="186" y="87"/>
                  </a:lnTo>
                  <a:lnTo>
                    <a:pt x="179" y="82"/>
                  </a:lnTo>
                  <a:lnTo>
                    <a:pt x="171" y="80"/>
                  </a:lnTo>
                  <a:lnTo>
                    <a:pt x="162" y="81"/>
                  </a:lnTo>
                  <a:lnTo>
                    <a:pt x="156" y="79"/>
                  </a:lnTo>
                  <a:lnTo>
                    <a:pt x="152" y="74"/>
                  </a:lnTo>
                  <a:lnTo>
                    <a:pt x="146" y="77"/>
                  </a:lnTo>
                  <a:lnTo>
                    <a:pt x="142" y="80"/>
                  </a:lnTo>
                  <a:lnTo>
                    <a:pt x="138" y="78"/>
                  </a:lnTo>
                  <a:lnTo>
                    <a:pt x="135" y="74"/>
                  </a:lnTo>
                  <a:lnTo>
                    <a:pt x="141" y="68"/>
                  </a:lnTo>
                  <a:lnTo>
                    <a:pt x="136" y="56"/>
                  </a:lnTo>
                  <a:lnTo>
                    <a:pt x="138" y="54"/>
                  </a:lnTo>
                  <a:lnTo>
                    <a:pt x="136" y="48"/>
                  </a:lnTo>
                  <a:lnTo>
                    <a:pt x="152" y="49"/>
                  </a:lnTo>
                  <a:lnTo>
                    <a:pt x="156" y="42"/>
                  </a:lnTo>
                  <a:lnTo>
                    <a:pt x="192" y="34"/>
                  </a:lnTo>
                  <a:lnTo>
                    <a:pt x="198" y="31"/>
                  </a:lnTo>
                  <a:lnTo>
                    <a:pt x="199" y="31"/>
                  </a:lnTo>
                  <a:lnTo>
                    <a:pt x="202" y="32"/>
                  </a:lnTo>
                  <a:lnTo>
                    <a:pt x="206" y="32"/>
                  </a:lnTo>
                  <a:lnTo>
                    <a:pt x="212" y="32"/>
                  </a:lnTo>
                  <a:lnTo>
                    <a:pt x="214" y="26"/>
                  </a:lnTo>
                  <a:lnTo>
                    <a:pt x="230" y="2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1" name="Freeform 82"/>
            <p:cNvSpPr>
              <a:spLocks/>
            </p:cNvSpPr>
            <p:nvPr/>
          </p:nvSpPr>
          <p:spPr bwMode="auto">
            <a:xfrm>
              <a:off x="4807577" y="6266821"/>
              <a:ext cx="632175" cy="332468"/>
            </a:xfrm>
            <a:custGeom>
              <a:avLst/>
              <a:gdLst/>
              <a:ahLst/>
              <a:cxnLst>
                <a:cxn ang="0">
                  <a:pos x="629" y="437"/>
                </a:cxn>
                <a:cxn ang="0">
                  <a:pos x="614" y="422"/>
                </a:cxn>
                <a:cxn ang="0">
                  <a:pos x="582" y="423"/>
                </a:cxn>
                <a:cxn ang="0">
                  <a:pos x="549" y="414"/>
                </a:cxn>
                <a:cxn ang="0">
                  <a:pos x="534" y="399"/>
                </a:cxn>
                <a:cxn ang="0">
                  <a:pos x="514" y="397"/>
                </a:cxn>
                <a:cxn ang="0">
                  <a:pos x="533" y="408"/>
                </a:cxn>
                <a:cxn ang="0">
                  <a:pos x="513" y="405"/>
                </a:cxn>
                <a:cxn ang="0">
                  <a:pos x="486" y="394"/>
                </a:cxn>
                <a:cxn ang="0">
                  <a:pos x="458" y="403"/>
                </a:cxn>
                <a:cxn ang="0">
                  <a:pos x="418" y="378"/>
                </a:cxn>
                <a:cxn ang="0">
                  <a:pos x="408" y="372"/>
                </a:cxn>
                <a:cxn ang="0">
                  <a:pos x="388" y="360"/>
                </a:cxn>
                <a:cxn ang="0">
                  <a:pos x="331" y="347"/>
                </a:cxn>
                <a:cxn ang="0">
                  <a:pos x="313" y="336"/>
                </a:cxn>
                <a:cxn ang="0">
                  <a:pos x="293" y="332"/>
                </a:cxn>
                <a:cxn ang="0">
                  <a:pos x="309" y="338"/>
                </a:cxn>
                <a:cxn ang="0">
                  <a:pos x="297" y="339"/>
                </a:cxn>
                <a:cxn ang="0">
                  <a:pos x="238" y="318"/>
                </a:cxn>
                <a:cxn ang="0">
                  <a:pos x="223" y="307"/>
                </a:cxn>
                <a:cxn ang="0">
                  <a:pos x="199" y="300"/>
                </a:cxn>
                <a:cxn ang="0">
                  <a:pos x="157" y="258"/>
                </a:cxn>
                <a:cxn ang="0">
                  <a:pos x="120" y="230"/>
                </a:cxn>
                <a:cxn ang="0">
                  <a:pos x="95" y="224"/>
                </a:cxn>
                <a:cxn ang="0">
                  <a:pos x="59" y="180"/>
                </a:cxn>
                <a:cxn ang="0">
                  <a:pos x="9" y="169"/>
                </a:cxn>
                <a:cxn ang="0">
                  <a:pos x="14" y="118"/>
                </a:cxn>
                <a:cxn ang="0">
                  <a:pos x="30" y="76"/>
                </a:cxn>
                <a:cxn ang="0">
                  <a:pos x="84" y="42"/>
                </a:cxn>
                <a:cxn ang="0">
                  <a:pos x="128" y="57"/>
                </a:cxn>
                <a:cxn ang="0">
                  <a:pos x="199" y="65"/>
                </a:cxn>
                <a:cxn ang="0">
                  <a:pos x="221" y="72"/>
                </a:cxn>
                <a:cxn ang="0">
                  <a:pos x="249" y="75"/>
                </a:cxn>
                <a:cxn ang="0">
                  <a:pos x="262" y="83"/>
                </a:cxn>
                <a:cxn ang="0">
                  <a:pos x="280" y="96"/>
                </a:cxn>
                <a:cxn ang="0">
                  <a:pos x="278" y="76"/>
                </a:cxn>
                <a:cxn ang="0">
                  <a:pos x="257" y="58"/>
                </a:cxn>
                <a:cxn ang="0">
                  <a:pos x="254" y="33"/>
                </a:cxn>
                <a:cxn ang="0">
                  <a:pos x="246" y="8"/>
                </a:cxn>
                <a:cxn ang="0">
                  <a:pos x="265" y="8"/>
                </a:cxn>
                <a:cxn ang="0">
                  <a:pos x="285" y="2"/>
                </a:cxn>
                <a:cxn ang="0">
                  <a:pos x="325" y="26"/>
                </a:cxn>
                <a:cxn ang="0">
                  <a:pos x="349" y="74"/>
                </a:cxn>
                <a:cxn ang="0">
                  <a:pos x="382" y="42"/>
                </a:cxn>
                <a:cxn ang="0">
                  <a:pos x="431" y="38"/>
                </a:cxn>
                <a:cxn ang="0">
                  <a:pos x="487" y="16"/>
                </a:cxn>
                <a:cxn ang="0">
                  <a:pos x="502" y="31"/>
                </a:cxn>
                <a:cxn ang="0">
                  <a:pos x="512" y="57"/>
                </a:cxn>
                <a:cxn ang="0">
                  <a:pos x="537" y="50"/>
                </a:cxn>
                <a:cxn ang="0">
                  <a:pos x="553" y="61"/>
                </a:cxn>
                <a:cxn ang="0">
                  <a:pos x="582" y="96"/>
                </a:cxn>
                <a:cxn ang="0">
                  <a:pos x="603" y="116"/>
                </a:cxn>
                <a:cxn ang="0">
                  <a:pos x="669" y="145"/>
                </a:cxn>
                <a:cxn ang="0">
                  <a:pos x="695" y="209"/>
                </a:cxn>
                <a:cxn ang="0">
                  <a:pos x="706" y="271"/>
                </a:cxn>
                <a:cxn ang="0">
                  <a:pos x="739" y="312"/>
                </a:cxn>
                <a:cxn ang="0">
                  <a:pos x="763" y="358"/>
                </a:cxn>
                <a:cxn ang="0">
                  <a:pos x="754" y="393"/>
                </a:cxn>
                <a:cxn ang="0">
                  <a:pos x="706" y="426"/>
                </a:cxn>
                <a:cxn ang="0">
                  <a:pos x="678" y="471"/>
                </a:cxn>
              </a:cxnLst>
              <a:rect l="0" t="0" r="r" b="b"/>
              <a:pathLst>
                <a:path w="770" h="472">
                  <a:moveTo>
                    <a:pt x="678" y="471"/>
                  </a:moveTo>
                  <a:lnTo>
                    <a:pt x="665" y="468"/>
                  </a:lnTo>
                  <a:lnTo>
                    <a:pt x="662" y="466"/>
                  </a:lnTo>
                  <a:lnTo>
                    <a:pt x="658" y="457"/>
                  </a:lnTo>
                  <a:lnTo>
                    <a:pt x="655" y="454"/>
                  </a:lnTo>
                  <a:lnTo>
                    <a:pt x="641" y="445"/>
                  </a:lnTo>
                  <a:lnTo>
                    <a:pt x="636" y="440"/>
                  </a:lnTo>
                  <a:lnTo>
                    <a:pt x="629" y="437"/>
                  </a:lnTo>
                  <a:lnTo>
                    <a:pt x="627" y="433"/>
                  </a:lnTo>
                  <a:lnTo>
                    <a:pt x="623" y="432"/>
                  </a:lnTo>
                  <a:lnTo>
                    <a:pt x="623" y="428"/>
                  </a:lnTo>
                  <a:lnTo>
                    <a:pt x="625" y="423"/>
                  </a:lnTo>
                  <a:lnTo>
                    <a:pt x="622" y="426"/>
                  </a:lnTo>
                  <a:lnTo>
                    <a:pt x="620" y="428"/>
                  </a:lnTo>
                  <a:lnTo>
                    <a:pt x="615" y="425"/>
                  </a:lnTo>
                  <a:lnTo>
                    <a:pt x="614" y="422"/>
                  </a:lnTo>
                  <a:lnTo>
                    <a:pt x="606" y="422"/>
                  </a:lnTo>
                  <a:lnTo>
                    <a:pt x="605" y="422"/>
                  </a:lnTo>
                  <a:lnTo>
                    <a:pt x="604" y="424"/>
                  </a:lnTo>
                  <a:lnTo>
                    <a:pt x="603" y="426"/>
                  </a:lnTo>
                  <a:lnTo>
                    <a:pt x="602" y="428"/>
                  </a:lnTo>
                  <a:lnTo>
                    <a:pt x="602" y="430"/>
                  </a:lnTo>
                  <a:lnTo>
                    <a:pt x="592" y="425"/>
                  </a:lnTo>
                  <a:lnTo>
                    <a:pt x="582" y="423"/>
                  </a:lnTo>
                  <a:lnTo>
                    <a:pt x="580" y="422"/>
                  </a:lnTo>
                  <a:lnTo>
                    <a:pt x="572" y="422"/>
                  </a:lnTo>
                  <a:lnTo>
                    <a:pt x="560" y="418"/>
                  </a:lnTo>
                  <a:lnTo>
                    <a:pt x="557" y="416"/>
                  </a:lnTo>
                  <a:lnTo>
                    <a:pt x="552" y="416"/>
                  </a:lnTo>
                  <a:lnTo>
                    <a:pt x="555" y="412"/>
                  </a:lnTo>
                  <a:lnTo>
                    <a:pt x="553" y="411"/>
                  </a:lnTo>
                  <a:lnTo>
                    <a:pt x="549" y="414"/>
                  </a:lnTo>
                  <a:lnTo>
                    <a:pt x="545" y="414"/>
                  </a:lnTo>
                  <a:lnTo>
                    <a:pt x="540" y="413"/>
                  </a:lnTo>
                  <a:lnTo>
                    <a:pt x="541" y="412"/>
                  </a:lnTo>
                  <a:lnTo>
                    <a:pt x="541" y="408"/>
                  </a:lnTo>
                  <a:lnTo>
                    <a:pt x="539" y="405"/>
                  </a:lnTo>
                  <a:lnTo>
                    <a:pt x="537" y="404"/>
                  </a:lnTo>
                  <a:lnTo>
                    <a:pt x="536" y="402"/>
                  </a:lnTo>
                  <a:lnTo>
                    <a:pt x="534" y="399"/>
                  </a:lnTo>
                  <a:lnTo>
                    <a:pt x="527" y="397"/>
                  </a:lnTo>
                  <a:lnTo>
                    <a:pt x="524" y="398"/>
                  </a:lnTo>
                  <a:lnTo>
                    <a:pt x="523" y="399"/>
                  </a:lnTo>
                  <a:lnTo>
                    <a:pt x="520" y="398"/>
                  </a:lnTo>
                  <a:lnTo>
                    <a:pt x="517" y="397"/>
                  </a:lnTo>
                  <a:lnTo>
                    <a:pt x="510" y="396"/>
                  </a:lnTo>
                  <a:lnTo>
                    <a:pt x="511" y="397"/>
                  </a:lnTo>
                  <a:lnTo>
                    <a:pt x="514" y="397"/>
                  </a:lnTo>
                  <a:lnTo>
                    <a:pt x="517" y="398"/>
                  </a:lnTo>
                  <a:lnTo>
                    <a:pt x="520" y="400"/>
                  </a:lnTo>
                  <a:lnTo>
                    <a:pt x="518" y="404"/>
                  </a:lnTo>
                  <a:lnTo>
                    <a:pt x="523" y="403"/>
                  </a:lnTo>
                  <a:lnTo>
                    <a:pt x="525" y="405"/>
                  </a:lnTo>
                  <a:lnTo>
                    <a:pt x="528" y="406"/>
                  </a:lnTo>
                  <a:lnTo>
                    <a:pt x="529" y="406"/>
                  </a:lnTo>
                  <a:lnTo>
                    <a:pt x="533" y="408"/>
                  </a:lnTo>
                  <a:lnTo>
                    <a:pt x="535" y="406"/>
                  </a:lnTo>
                  <a:lnTo>
                    <a:pt x="538" y="409"/>
                  </a:lnTo>
                  <a:lnTo>
                    <a:pt x="538" y="412"/>
                  </a:lnTo>
                  <a:lnTo>
                    <a:pt x="536" y="413"/>
                  </a:lnTo>
                  <a:lnTo>
                    <a:pt x="532" y="412"/>
                  </a:lnTo>
                  <a:lnTo>
                    <a:pt x="519" y="408"/>
                  </a:lnTo>
                  <a:lnTo>
                    <a:pt x="515" y="406"/>
                  </a:lnTo>
                  <a:lnTo>
                    <a:pt x="513" y="405"/>
                  </a:lnTo>
                  <a:lnTo>
                    <a:pt x="510" y="406"/>
                  </a:lnTo>
                  <a:lnTo>
                    <a:pt x="507" y="405"/>
                  </a:lnTo>
                  <a:lnTo>
                    <a:pt x="503" y="405"/>
                  </a:lnTo>
                  <a:lnTo>
                    <a:pt x="495" y="404"/>
                  </a:lnTo>
                  <a:lnTo>
                    <a:pt x="491" y="402"/>
                  </a:lnTo>
                  <a:lnTo>
                    <a:pt x="490" y="399"/>
                  </a:lnTo>
                  <a:lnTo>
                    <a:pt x="489" y="397"/>
                  </a:lnTo>
                  <a:lnTo>
                    <a:pt x="486" y="394"/>
                  </a:lnTo>
                  <a:lnTo>
                    <a:pt x="487" y="398"/>
                  </a:lnTo>
                  <a:lnTo>
                    <a:pt x="487" y="400"/>
                  </a:lnTo>
                  <a:lnTo>
                    <a:pt x="485" y="404"/>
                  </a:lnTo>
                  <a:lnTo>
                    <a:pt x="481" y="404"/>
                  </a:lnTo>
                  <a:lnTo>
                    <a:pt x="477" y="402"/>
                  </a:lnTo>
                  <a:lnTo>
                    <a:pt x="473" y="403"/>
                  </a:lnTo>
                  <a:lnTo>
                    <a:pt x="467" y="403"/>
                  </a:lnTo>
                  <a:lnTo>
                    <a:pt x="458" y="403"/>
                  </a:lnTo>
                  <a:lnTo>
                    <a:pt x="448" y="400"/>
                  </a:lnTo>
                  <a:lnTo>
                    <a:pt x="443" y="397"/>
                  </a:lnTo>
                  <a:lnTo>
                    <a:pt x="433" y="386"/>
                  </a:lnTo>
                  <a:lnTo>
                    <a:pt x="426" y="382"/>
                  </a:lnTo>
                  <a:lnTo>
                    <a:pt x="424" y="383"/>
                  </a:lnTo>
                  <a:lnTo>
                    <a:pt x="422" y="380"/>
                  </a:lnTo>
                  <a:lnTo>
                    <a:pt x="421" y="377"/>
                  </a:lnTo>
                  <a:lnTo>
                    <a:pt x="418" y="378"/>
                  </a:lnTo>
                  <a:lnTo>
                    <a:pt x="417" y="379"/>
                  </a:lnTo>
                  <a:lnTo>
                    <a:pt x="414" y="377"/>
                  </a:lnTo>
                  <a:lnTo>
                    <a:pt x="416" y="374"/>
                  </a:lnTo>
                  <a:lnTo>
                    <a:pt x="416" y="370"/>
                  </a:lnTo>
                  <a:lnTo>
                    <a:pt x="414" y="368"/>
                  </a:lnTo>
                  <a:lnTo>
                    <a:pt x="411" y="368"/>
                  </a:lnTo>
                  <a:lnTo>
                    <a:pt x="407" y="370"/>
                  </a:lnTo>
                  <a:lnTo>
                    <a:pt x="408" y="372"/>
                  </a:lnTo>
                  <a:lnTo>
                    <a:pt x="407" y="374"/>
                  </a:lnTo>
                  <a:lnTo>
                    <a:pt x="405" y="374"/>
                  </a:lnTo>
                  <a:lnTo>
                    <a:pt x="404" y="370"/>
                  </a:lnTo>
                  <a:lnTo>
                    <a:pt x="402" y="368"/>
                  </a:lnTo>
                  <a:lnTo>
                    <a:pt x="401" y="366"/>
                  </a:lnTo>
                  <a:lnTo>
                    <a:pt x="398" y="365"/>
                  </a:lnTo>
                  <a:lnTo>
                    <a:pt x="393" y="363"/>
                  </a:lnTo>
                  <a:lnTo>
                    <a:pt x="388" y="360"/>
                  </a:lnTo>
                  <a:lnTo>
                    <a:pt x="384" y="360"/>
                  </a:lnTo>
                  <a:lnTo>
                    <a:pt x="371" y="358"/>
                  </a:lnTo>
                  <a:lnTo>
                    <a:pt x="353" y="352"/>
                  </a:lnTo>
                  <a:lnTo>
                    <a:pt x="349" y="352"/>
                  </a:lnTo>
                  <a:lnTo>
                    <a:pt x="344" y="351"/>
                  </a:lnTo>
                  <a:lnTo>
                    <a:pt x="340" y="351"/>
                  </a:lnTo>
                  <a:lnTo>
                    <a:pt x="337" y="349"/>
                  </a:lnTo>
                  <a:lnTo>
                    <a:pt x="331" y="347"/>
                  </a:lnTo>
                  <a:lnTo>
                    <a:pt x="330" y="343"/>
                  </a:lnTo>
                  <a:lnTo>
                    <a:pt x="327" y="340"/>
                  </a:lnTo>
                  <a:lnTo>
                    <a:pt x="325" y="340"/>
                  </a:lnTo>
                  <a:lnTo>
                    <a:pt x="321" y="340"/>
                  </a:lnTo>
                  <a:lnTo>
                    <a:pt x="321" y="339"/>
                  </a:lnTo>
                  <a:lnTo>
                    <a:pt x="319" y="338"/>
                  </a:lnTo>
                  <a:lnTo>
                    <a:pt x="315" y="338"/>
                  </a:lnTo>
                  <a:lnTo>
                    <a:pt x="313" y="336"/>
                  </a:lnTo>
                  <a:lnTo>
                    <a:pt x="311" y="337"/>
                  </a:lnTo>
                  <a:lnTo>
                    <a:pt x="308" y="336"/>
                  </a:lnTo>
                  <a:lnTo>
                    <a:pt x="307" y="333"/>
                  </a:lnTo>
                  <a:lnTo>
                    <a:pt x="300" y="332"/>
                  </a:lnTo>
                  <a:lnTo>
                    <a:pt x="298" y="334"/>
                  </a:lnTo>
                  <a:lnTo>
                    <a:pt x="295" y="334"/>
                  </a:lnTo>
                  <a:lnTo>
                    <a:pt x="295" y="332"/>
                  </a:lnTo>
                  <a:lnTo>
                    <a:pt x="293" y="332"/>
                  </a:lnTo>
                  <a:lnTo>
                    <a:pt x="289" y="332"/>
                  </a:lnTo>
                  <a:lnTo>
                    <a:pt x="286" y="331"/>
                  </a:lnTo>
                  <a:lnTo>
                    <a:pt x="287" y="334"/>
                  </a:lnTo>
                  <a:lnTo>
                    <a:pt x="291" y="335"/>
                  </a:lnTo>
                  <a:lnTo>
                    <a:pt x="297" y="335"/>
                  </a:lnTo>
                  <a:lnTo>
                    <a:pt x="300" y="336"/>
                  </a:lnTo>
                  <a:lnTo>
                    <a:pt x="304" y="336"/>
                  </a:lnTo>
                  <a:lnTo>
                    <a:pt x="309" y="338"/>
                  </a:lnTo>
                  <a:lnTo>
                    <a:pt x="312" y="339"/>
                  </a:lnTo>
                  <a:lnTo>
                    <a:pt x="315" y="340"/>
                  </a:lnTo>
                  <a:lnTo>
                    <a:pt x="324" y="342"/>
                  </a:lnTo>
                  <a:lnTo>
                    <a:pt x="326" y="345"/>
                  </a:lnTo>
                  <a:lnTo>
                    <a:pt x="327" y="346"/>
                  </a:lnTo>
                  <a:lnTo>
                    <a:pt x="321" y="345"/>
                  </a:lnTo>
                  <a:lnTo>
                    <a:pt x="317" y="345"/>
                  </a:lnTo>
                  <a:lnTo>
                    <a:pt x="297" y="339"/>
                  </a:lnTo>
                  <a:lnTo>
                    <a:pt x="293" y="338"/>
                  </a:lnTo>
                  <a:lnTo>
                    <a:pt x="285" y="334"/>
                  </a:lnTo>
                  <a:lnTo>
                    <a:pt x="276" y="332"/>
                  </a:lnTo>
                  <a:lnTo>
                    <a:pt x="273" y="332"/>
                  </a:lnTo>
                  <a:lnTo>
                    <a:pt x="269" y="330"/>
                  </a:lnTo>
                  <a:lnTo>
                    <a:pt x="265" y="330"/>
                  </a:lnTo>
                  <a:lnTo>
                    <a:pt x="251" y="323"/>
                  </a:lnTo>
                  <a:lnTo>
                    <a:pt x="238" y="318"/>
                  </a:lnTo>
                  <a:lnTo>
                    <a:pt x="238" y="314"/>
                  </a:lnTo>
                  <a:lnTo>
                    <a:pt x="237" y="313"/>
                  </a:lnTo>
                  <a:lnTo>
                    <a:pt x="234" y="309"/>
                  </a:lnTo>
                  <a:lnTo>
                    <a:pt x="232" y="307"/>
                  </a:lnTo>
                  <a:lnTo>
                    <a:pt x="231" y="310"/>
                  </a:lnTo>
                  <a:lnTo>
                    <a:pt x="233" y="312"/>
                  </a:lnTo>
                  <a:lnTo>
                    <a:pt x="235" y="317"/>
                  </a:lnTo>
                  <a:lnTo>
                    <a:pt x="223" y="307"/>
                  </a:lnTo>
                  <a:lnTo>
                    <a:pt x="219" y="306"/>
                  </a:lnTo>
                  <a:lnTo>
                    <a:pt x="219" y="302"/>
                  </a:lnTo>
                  <a:lnTo>
                    <a:pt x="217" y="303"/>
                  </a:lnTo>
                  <a:lnTo>
                    <a:pt x="213" y="303"/>
                  </a:lnTo>
                  <a:lnTo>
                    <a:pt x="209" y="301"/>
                  </a:lnTo>
                  <a:lnTo>
                    <a:pt x="208" y="301"/>
                  </a:lnTo>
                  <a:lnTo>
                    <a:pt x="205" y="300"/>
                  </a:lnTo>
                  <a:lnTo>
                    <a:pt x="199" y="300"/>
                  </a:lnTo>
                  <a:lnTo>
                    <a:pt x="199" y="298"/>
                  </a:lnTo>
                  <a:lnTo>
                    <a:pt x="199" y="294"/>
                  </a:lnTo>
                  <a:lnTo>
                    <a:pt x="198" y="289"/>
                  </a:lnTo>
                  <a:lnTo>
                    <a:pt x="177" y="274"/>
                  </a:lnTo>
                  <a:lnTo>
                    <a:pt x="176" y="270"/>
                  </a:lnTo>
                  <a:lnTo>
                    <a:pt x="172" y="269"/>
                  </a:lnTo>
                  <a:lnTo>
                    <a:pt x="165" y="265"/>
                  </a:lnTo>
                  <a:lnTo>
                    <a:pt x="157" y="258"/>
                  </a:lnTo>
                  <a:lnTo>
                    <a:pt x="152" y="256"/>
                  </a:lnTo>
                  <a:lnTo>
                    <a:pt x="149" y="254"/>
                  </a:lnTo>
                  <a:lnTo>
                    <a:pt x="150" y="250"/>
                  </a:lnTo>
                  <a:lnTo>
                    <a:pt x="149" y="245"/>
                  </a:lnTo>
                  <a:lnTo>
                    <a:pt x="147" y="244"/>
                  </a:lnTo>
                  <a:lnTo>
                    <a:pt x="141" y="239"/>
                  </a:lnTo>
                  <a:lnTo>
                    <a:pt x="123" y="229"/>
                  </a:lnTo>
                  <a:lnTo>
                    <a:pt x="120" y="230"/>
                  </a:lnTo>
                  <a:lnTo>
                    <a:pt x="119" y="229"/>
                  </a:lnTo>
                  <a:lnTo>
                    <a:pt x="116" y="230"/>
                  </a:lnTo>
                  <a:lnTo>
                    <a:pt x="113" y="229"/>
                  </a:lnTo>
                  <a:lnTo>
                    <a:pt x="110" y="227"/>
                  </a:lnTo>
                  <a:lnTo>
                    <a:pt x="106" y="226"/>
                  </a:lnTo>
                  <a:lnTo>
                    <a:pt x="102" y="223"/>
                  </a:lnTo>
                  <a:lnTo>
                    <a:pt x="99" y="224"/>
                  </a:lnTo>
                  <a:lnTo>
                    <a:pt x="95" y="224"/>
                  </a:lnTo>
                  <a:lnTo>
                    <a:pt x="91" y="210"/>
                  </a:lnTo>
                  <a:lnTo>
                    <a:pt x="83" y="202"/>
                  </a:lnTo>
                  <a:lnTo>
                    <a:pt x="78" y="198"/>
                  </a:lnTo>
                  <a:lnTo>
                    <a:pt x="74" y="197"/>
                  </a:lnTo>
                  <a:lnTo>
                    <a:pt x="72" y="192"/>
                  </a:lnTo>
                  <a:lnTo>
                    <a:pt x="65" y="185"/>
                  </a:lnTo>
                  <a:lnTo>
                    <a:pt x="62" y="184"/>
                  </a:lnTo>
                  <a:lnTo>
                    <a:pt x="59" y="180"/>
                  </a:lnTo>
                  <a:lnTo>
                    <a:pt x="45" y="172"/>
                  </a:lnTo>
                  <a:lnTo>
                    <a:pt x="33" y="166"/>
                  </a:lnTo>
                  <a:lnTo>
                    <a:pt x="28" y="166"/>
                  </a:lnTo>
                  <a:lnTo>
                    <a:pt x="21" y="163"/>
                  </a:lnTo>
                  <a:lnTo>
                    <a:pt x="17" y="163"/>
                  </a:lnTo>
                  <a:lnTo>
                    <a:pt x="11" y="166"/>
                  </a:lnTo>
                  <a:lnTo>
                    <a:pt x="9" y="167"/>
                  </a:lnTo>
                  <a:lnTo>
                    <a:pt x="9" y="169"/>
                  </a:lnTo>
                  <a:lnTo>
                    <a:pt x="9" y="172"/>
                  </a:lnTo>
                  <a:lnTo>
                    <a:pt x="6" y="172"/>
                  </a:lnTo>
                  <a:lnTo>
                    <a:pt x="5" y="172"/>
                  </a:lnTo>
                  <a:lnTo>
                    <a:pt x="1" y="174"/>
                  </a:lnTo>
                  <a:lnTo>
                    <a:pt x="0" y="165"/>
                  </a:lnTo>
                  <a:lnTo>
                    <a:pt x="0" y="132"/>
                  </a:lnTo>
                  <a:lnTo>
                    <a:pt x="11" y="122"/>
                  </a:lnTo>
                  <a:lnTo>
                    <a:pt x="14" y="118"/>
                  </a:lnTo>
                  <a:lnTo>
                    <a:pt x="17" y="118"/>
                  </a:lnTo>
                  <a:lnTo>
                    <a:pt x="21" y="120"/>
                  </a:lnTo>
                  <a:lnTo>
                    <a:pt x="23" y="117"/>
                  </a:lnTo>
                  <a:lnTo>
                    <a:pt x="34" y="106"/>
                  </a:lnTo>
                  <a:lnTo>
                    <a:pt x="37" y="105"/>
                  </a:lnTo>
                  <a:lnTo>
                    <a:pt x="38" y="103"/>
                  </a:lnTo>
                  <a:lnTo>
                    <a:pt x="38" y="94"/>
                  </a:lnTo>
                  <a:lnTo>
                    <a:pt x="30" y="76"/>
                  </a:lnTo>
                  <a:lnTo>
                    <a:pt x="31" y="61"/>
                  </a:lnTo>
                  <a:lnTo>
                    <a:pt x="38" y="50"/>
                  </a:lnTo>
                  <a:lnTo>
                    <a:pt x="48" y="44"/>
                  </a:lnTo>
                  <a:lnTo>
                    <a:pt x="54" y="43"/>
                  </a:lnTo>
                  <a:lnTo>
                    <a:pt x="61" y="44"/>
                  </a:lnTo>
                  <a:lnTo>
                    <a:pt x="61" y="46"/>
                  </a:lnTo>
                  <a:lnTo>
                    <a:pt x="68" y="43"/>
                  </a:lnTo>
                  <a:lnTo>
                    <a:pt x="84" y="42"/>
                  </a:lnTo>
                  <a:lnTo>
                    <a:pt x="87" y="43"/>
                  </a:lnTo>
                  <a:lnTo>
                    <a:pt x="93" y="54"/>
                  </a:lnTo>
                  <a:lnTo>
                    <a:pt x="97" y="58"/>
                  </a:lnTo>
                  <a:lnTo>
                    <a:pt x="99" y="59"/>
                  </a:lnTo>
                  <a:lnTo>
                    <a:pt x="115" y="61"/>
                  </a:lnTo>
                  <a:lnTo>
                    <a:pt x="122" y="58"/>
                  </a:lnTo>
                  <a:lnTo>
                    <a:pt x="126" y="58"/>
                  </a:lnTo>
                  <a:lnTo>
                    <a:pt x="128" y="57"/>
                  </a:lnTo>
                  <a:lnTo>
                    <a:pt x="140" y="57"/>
                  </a:lnTo>
                  <a:lnTo>
                    <a:pt x="168" y="51"/>
                  </a:lnTo>
                  <a:lnTo>
                    <a:pt x="170" y="54"/>
                  </a:lnTo>
                  <a:lnTo>
                    <a:pt x="183" y="61"/>
                  </a:lnTo>
                  <a:lnTo>
                    <a:pt x="191" y="64"/>
                  </a:lnTo>
                  <a:lnTo>
                    <a:pt x="193" y="65"/>
                  </a:lnTo>
                  <a:lnTo>
                    <a:pt x="197" y="65"/>
                  </a:lnTo>
                  <a:lnTo>
                    <a:pt x="199" y="65"/>
                  </a:lnTo>
                  <a:lnTo>
                    <a:pt x="201" y="65"/>
                  </a:lnTo>
                  <a:lnTo>
                    <a:pt x="204" y="63"/>
                  </a:lnTo>
                  <a:lnTo>
                    <a:pt x="205" y="66"/>
                  </a:lnTo>
                  <a:lnTo>
                    <a:pt x="208" y="68"/>
                  </a:lnTo>
                  <a:lnTo>
                    <a:pt x="210" y="70"/>
                  </a:lnTo>
                  <a:lnTo>
                    <a:pt x="211" y="70"/>
                  </a:lnTo>
                  <a:lnTo>
                    <a:pt x="212" y="72"/>
                  </a:lnTo>
                  <a:lnTo>
                    <a:pt x="221" y="72"/>
                  </a:lnTo>
                  <a:lnTo>
                    <a:pt x="225" y="73"/>
                  </a:lnTo>
                  <a:lnTo>
                    <a:pt x="227" y="72"/>
                  </a:lnTo>
                  <a:lnTo>
                    <a:pt x="227" y="70"/>
                  </a:lnTo>
                  <a:lnTo>
                    <a:pt x="231" y="70"/>
                  </a:lnTo>
                  <a:lnTo>
                    <a:pt x="232" y="71"/>
                  </a:lnTo>
                  <a:lnTo>
                    <a:pt x="235" y="74"/>
                  </a:lnTo>
                  <a:lnTo>
                    <a:pt x="237" y="75"/>
                  </a:lnTo>
                  <a:lnTo>
                    <a:pt x="249" y="75"/>
                  </a:lnTo>
                  <a:lnTo>
                    <a:pt x="250" y="74"/>
                  </a:lnTo>
                  <a:lnTo>
                    <a:pt x="252" y="75"/>
                  </a:lnTo>
                  <a:lnTo>
                    <a:pt x="254" y="77"/>
                  </a:lnTo>
                  <a:lnTo>
                    <a:pt x="255" y="78"/>
                  </a:lnTo>
                  <a:lnTo>
                    <a:pt x="256" y="80"/>
                  </a:lnTo>
                  <a:lnTo>
                    <a:pt x="257" y="82"/>
                  </a:lnTo>
                  <a:lnTo>
                    <a:pt x="260" y="83"/>
                  </a:lnTo>
                  <a:lnTo>
                    <a:pt x="262" y="83"/>
                  </a:lnTo>
                  <a:lnTo>
                    <a:pt x="265" y="84"/>
                  </a:lnTo>
                  <a:lnTo>
                    <a:pt x="268" y="84"/>
                  </a:lnTo>
                  <a:lnTo>
                    <a:pt x="268" y="86"/>
                  </a:lnTo>
                  <a:lnTo>
                    <a:pt x="268" y="89"/>
                  </a:lnTo>
                  <a:lnTo>
                    <a:pt x="269" y="92"/>
                  </a:lnTo>
                  <a:lnTo>
                    <a:pt x="270" y="95"/>
                  </a:lnTo>
                  <a:lnTo>
                    <a:pt x="272" y="96"/>
                  </a:lnTo>
                  <a:lnTo>
                    <a:pt x="280" y="96"/>
                  </a:lnTo>
                  <a:lnTo>
                    <a:pt x="281" y="95"/>
                  </a:lnTo>
                  <a:lnTo>
                    <a:pt x="283" y="94"/>
                  </a:lnTo>
                  <a:lnTo>
                    <a:pt x="287" y="92"/>
                  </a:lnTo>
                  <a:lnTo>
                    <a:pt x="289" y="89"/>
                  </a:lnTo>
                  <a:lnTo>
                    <a:pt x="289" y="86"/>
                  </a:lnTo>
                  <a:lnTo>
                    <a:pt x="284" y="83"/>
                  </a:lnTo>
                  <a:lnTo>
                    <a:pt x="282" y="80"/>
                  </a:lnTo>
                  <a:lnTo>
                    <a:pt x="278" y="76"/>
                  </a:lnTo>
                  <a:lnTo>
                    <a:pt x="271" y="74"/>
                  </a:lnTo>
                  <a:lnTo>
                    <a:pt x="268" y="72"/>
                  </a:lnTo>
                  <a:lnTo>
                    <a:pt x="266" y="71"/>
                  </a:lnTo>
                  <a:lnTo>
                    <a:pt x="262" y="68"/>
                  </a:lnTo>
                  <a:lnTo>
                    <a:pt x="261" y="66"/>
                  </a:lnTo>
                  <a:lnTo>
                    <a:pt x="260" y="65"/>
                  </a:lnTo>
                  <a:lnTo>
                    <a:pt x="259" y="61"/>
                  </a:lnTo>
                  <a:lnTo>
                    <a:pt x="257" y="58"/>
                  </a:lnTo>
                  <a:lnTo>
                    <a:pt x="257" y="55"/>
                  </a:lnTo>
                  <a:lnTo>
                    <a:pt x="257" y="51"/>
                  </a:lnTo>
                  <a:lnTo>
                    <a:pt x="255" y="48"/>
                  </a:lnTo>
                  <a:lnTo>
                    <a:pt x="255" y="44"/>
                  </a:lnTo>
                  <a:lnTo>
                    <a:pt x="255" y="43"/>
                  </a:lnTo>
                  <a:lnTo>
                    <a:pt x="256" y="38"/>
                  </a:lnTo>
                  <a:lnTo>
                    <a:pt x="255" y="36"/>
                  </a:lnTo>
                  <a:lnTo>
                    <a:pt x="254" y="33"/>
                  </a:lnTo>
                  <a:lnTo>
                    <a:pt x="252" y="30"/>
                  </a:lnTo>
                  <a:lnTo>
                    <a:pt x="253" y="27"/>
                  </a:lnTo>
                  <a:lnTo>
                    <a:pt x="255" y="24"/>
                  </a:lnTo>
                  <a:lnTo>
                    <a:pt x="253" y="24"/>
                  </a:lnTo>
                  <a:lnTo>
                    <a:pt x="251" y="20"/>
                  </a:lnTo>
                  <a:lnTo>
                    <a:pt x="249" y="18"/>
                  </a:lnTo>
                  <a:lnTo>
                    <a:pt x="246" y="13"/>
                  </a:lnTo>
                  <a:lnTo>
                    <a:pt x="246" y="8"/>
                  </a:lnTo>
                  <a:lnTo>
                    <a:pt x="247" y="4"/>
                  </a:lnTo>
                  <a:lnTo>
                    <a:pt x="253" y="1"/>
                  </a:lnTo>
                  <a:lnTo>
                    <a:pt x="257" y="0"/>
                  </a:lnTo>
                  <a:lnTo>
                    <a:pt x="259" y="0"/>
                  </a:lnTo>
                  <a:lnTo>
                    <a:pt x="262" y="0"/>
                  </a:lnTo>
                  <a:lnTo>
                    <a:pt x="264" y="2"/>
                  </a:lnTo>
                  <a:lnTo>
                    <a:pt x="265" y="6"/>
                  </a:lnTo>
                  <a:lnTo>
                    <a:pt x="265" y="8"/>
                  </a:lnTo>
                  <a:lnTo>
                    <a:pt x="268" y="10"/>
                  </a:lnTo>
                  <a:lnTo>
                    <a:pt x="271" y="8"/>
                  </a:lnTo>
                  <a:lnTo>
                    <a:pt x="273" y="7"/>
                  </a:lnTo>
                  <a:lnTo>
                    <a:pt x="276" y="2"/>
                  </a:lnTo>
                  <a:lnTo>
                    <a:pt x="278" y="0"/>
                  </a:lnTo>
                  <a:lnTo>
                    <a:pt x="279" y="1"/>
                  </a:lnTo>
                  <a:lnTo>
                    <a:pt x="280" y="2"/>
                  </a:lnTo>
                  <a:lnTo>
                    <a:pt x="285" y="2"/>
                  </a:lnTo>
                  <a:lnTo>
                    <a:pt x="286" y="2"/>
                  </a:lnTo>
                  <a:lnTo>
                    <a:pt x="293" y="2"/>
                  </a:lnTo>
                  <a:lnTo>
                    <a:pt x="297" y="4"/>
                  </a:lnTo>
                  <a:lnTo>
                    <a:pt x="306" y="4"/>
                  </a:lnTo>
                  <a:lnTo>
                    <a:pt x="317" y="7"/>
                  </a:lnTo>
                  <a:lnTo>
                    <a:pt x="318" y="9"/>
                  </a:lnTo>
                  <a:lnTo>
                    <a:pt x="321" y="20"/>
                  </a:lnTo>
                  <a:lnTo>
                    <a:pt x="325" y="26"/>
                  </a:lnTo>
                  <a:lnTo>
                    <a:pt x="334" y="41"/>
                  </a:lnTo>
                  <a:lnTo>
                    <a:pt x="337" y="61"/>
                  </a:lnTo>
                  <a:lnTo>
                    <a:pt x="338" y="66"/>
                  </a:lnTo>
                  <a:lnTo>
                    <a:pt x="338" y="70"/>
                  </a:lnTo>
                  <a:lnTo>
                    <a:pt x="339" y="72"/>
                  </a:lnTo>
                  <a:lnTo>
                    <a:pt x="343" y="72"/>
                  </a:lnTo>
                  <a:lnTo>
                    <a:pt x="346" y="74"/>
                  </a:lnTo>
                  <a:lnTo>
                    <a:pt x="349" y="74"/>
                  </a:lnTo>
                  <a:lnTo>
                    <a:pt x="352" y="75"/>
                  </a:lnTo>
                  <a:lnTo>
                    <a:pt x="362" y="72"/>
                  </a:lnTo>
                  <a:lnTo>
                    <a:pt x="365" y="71"/>
                  </a:lnTo>
                  <a:lnTo>
                    <a:pt x="367" y="66"/>
                  </a:lnTo>
                  <a:lnTo>
                    <a:pt x="371" y="60"/>
                  </a:lnTo>
                  <a:lnTo>
                    <a:pt x="373" y="54"/>
                  </a:lnTo>
                  <a:lnTo>
                    <a:pt x="375" y="49"/>
                  </a:lnTo>
                  <a:lnTo>
                    <a:pt x="382" y="42"/>
                  </a:lnTo>
                  <a:lnTo>
                    <a:pt x="404" y="43"/>
                  </a:lnTo>
                  <a:lnTo>
                    <a:pt x="416" y="42"/>
                  </a:lnTo>
                  <a:lnTo>
                    <a:pt x="419" y="43"/>
                  </a:lnTo>
                  <a:lnTo>
                    <a:pt x="419" y="43"/>
                  </a:lnTo>
                  <a:lnTo>
                    <a:pt x="422" y="43"/>
                  </a:lnTo>
                  <a:lnTo>
                    <a:pt x="425" y="42"/>
                  </a:lnTo>
                  <a:lnTo>
                    <a:pt x="428" y="41"/>
                  </a:lnTo>
                  <a:lnTo>
                    <a:pt x="431" y="38"/>
                  </a:lnTo>
                  <a:lnTo>
                    <a:pt x="435" y="29"/>
                  </a:lnTo>
                  <a:lnTo>
                    <a:pt x="442" y="15"/>
                  </a:lnTo>
                  <a:lnTo>
                    <a:pt x="449" y="11"/>
                  </a:lnTo>
                  <a:lnTo>
                    <a:pt x="460" y="13"/>
                  </a:lnTo>
                  <a:lnTo>
                    <a:pt x="468" y="13"/>
                  </a:lnTo>
                  <a:lnTo>
                    <a:pt x="471" y="14"/>
                  </a:lnTo>
                  <a:lnTo>
                    <a:pt x="483" y="15"/>
                  </a:lnTo>
                  <a:lnTo>
                    <a:pt x="487" y="16"/>
                  </a:lnTo>
                  <a:lnTo>
                    <a:pt x="487" y="18"/>
                  </a:lnTo>
                  <a:lnTo>
                    <a:pt x="488" y="20"/>
                  </a:lnTo>
                  <a:lnTo>
                    <a:pt x="491" y="27"/>
                  </a:lnTo>
                  <a:lnTo>
                    <a:pt x="491" y="30"/>
                  </a:lnTo>
                  <a:lnTo>
                    <a:pt x="494" y="30"/>
                  </a:lnTo>
                  <a:lnTo>
                    <a:pt x="497" y="30"/>
                  </a:lnTo>
                  <a:lnTo>
                    <a:pt x="499" y="30"/>
                  </a:lnTo>
                  <a:lnTo>
                    <a:pt x="502" y="31"/>
                  </a:lnTo>
                  <a:lnTo>
                    <a:pt x="503" y="34"/>
                  </a:lnTo>
                  <a:lnTo>
                    <a:pt x="503" y="38"/>
                  </a:lnTo>
                  <a:lnTo>
                    <a:pt x="505" y="40"/>
                  </a:lnTo>
                  <a:lnTo>
                    <a:pt x="505" y="44"/>
                  </a:lnTo>
                  <a:lnTo>
                    <a:pt x="507" y="46"/>
                  </a:lnTo>
                  <a:lnTo>
                    <a:pt x="509" y="48"/>
                  </a:lnTo>
                  <a:lnTo>
                    <a:pt x="511" y="54"/>
                  </a:lnTo>
                  <a:lnTo>
                    <a:pt x="512" y="57"/>
                  </a:lnTo>
                  <a:lnTo>
                    <a:pt x="515" y="61"/>
                  </a:lnTo>
                  <a:lnTo>
                    <a:pt x="519" y="61"/>
                  </a:lnTo>
                  <a:lnTo>
                    <a:pt x="524" y="61"/>
                  </a:lnTo>
                  <a:lnTo>
                    <a:pt x="528" y="59"/>
                  </a:lnTo>
                  <a:lnTo>
                    <a:pt x="533" y="59"/>
                  </a:lnTo>
                  <a:lnTo>
                    <a:pt x="535" y="55"/>
                  </a:lnTo>
                  <a:lnTo>
                    <a:pt x="535" y="52"/>
                  </a:lnTo>
                  <a:lnTo>
                    <a:pt x="537" y="50"/>
                  </a:lnTo>
                  <a:lnTo>
                    <a:pt x="540" y="47"/>
                  </a:lnTo>
                  <a:lnTo>
                    <a:pt x="542" y="48"/>
                  </a:lnTo>
                  <a:lnTo>
                    <a:pt x="544" y="49"/>
                  </a:lnTo>
                  <a:lnTo>
                    <a:pt x="547" y="51"/>
                  </a:lnTo>
                  <a:lnTo>
                    <a:pt x="548" y="54"/>
                  </a:lnTo>
                  <a:lnTo>
                    <a:pt x="549" y="57"/>
                  </a:lnTo>
                  <a:lnTo>
                    <a:pt x="550" y="59"/>
                  </a:lnTo>
                  <a:lnTo>
                    <a:pt x="553" y="61"/>
                  </a:lnTo>
                  <a:lnTo>
                    <a:pt x="559" y="70"/>
                  </a:lnTo>
                  <a:lnTo>
                    <a:pt x="561" y="71"/>
                  </a:lnTo>
                  <a:lnTo>
                    <a:pt x="565" y="72"/>
                  </a:lnTo>
                  <a:lnTo>
                    <a:pt x="565" y="74"/>
                  </a:lnTo>
                  <a:lnTo>
                    <a:pt x="565" y="78"/>
                  </a:lnTo>
                  <a:lnTo>
                    <a:pt x="568" y="85"/>
                  </a:lnTo>
                  <a:lnTo>
                    <a:pt x="580" y="94"/>
                  </a:lnTo>
                  <a:lnTo>
                    <a:pt x="582" y="96"/>
                  </a:lnTo>
                  <a:lnTo>
                    <a:pt x="585" y="99"/>
                  </a:lnTo>
                  <a:lnTo>
                    <a:pt x="589" y="99"/>
                  </a:lnTo>
                  <a:lnTo>
                    <a:pt x="593" y="100"/>
                  </a:lnTo>
                  <a:lnTo>
                    <a:pt x="594" y="101"/>
                  </a:lnTo>
                  <a:lnTo>
                    <a:pt x="596" y="103"/>
                  </a:lnTo>
                  <a:lnTo>
                    <a:pt x="597" y="108"/>
                  </a:lnTo>
                  <a:lnTo>
                    <a:pt x="597" y="111"/>
                  </a:lnTo>
                  <a:lnTo>
                    <a:pt x="603" y="116"/>
                  </a:lnTo>
                  <a:lnTo>
                    <a:pt x="611" y="116"/>
                  </a:lnTo>
                  <a:lnTo>
                    <a:pt x="614" y="117"/>
                  </a:lnTo>
                  <a:lnTo>
                    <a:pt x="623" y="124"/>
                  </a:lnTo>
                  <a:lnTo>
                    <a:pt x="625" y="131"/>
                  </a:lnTo>
                  <a:lnTo>
                    <a:pt x="643" y="140"/>
                  </a:lnTo>
                  <a:lnTo>
                    <a:pt x="646" y="143"/>
                  </a:lnTo>
                  <a:lnTo>
                    <a:pt x="663" y="142"/>
                  </a:lnTo>
                  <a:lnTo>
                    <a:pt x="669" y="145"/>
                  </a:lnTo>
                  <a:lnTo>
                    <a:pt x="679" y="155"/>
                  </a:lnTo>
                  <a:lnTo>
                    <a:pt x="684" y="157"/>
                  </a:lnTo>
                  <a:lnTo>
                    <a:pt x="690" y="161"/>
                  </a:lnTo>
                  <a:lnTo>
                    <a:pt x="695" y="169"/>
                  </a:lnTo>
                  <a:lnTo>
                    <a:pt x="695" y="172"/>
                  </a:lnTo>
                  <a:lnTo>
                    <a:pt x="697" y="180"/>
                  </a:lnTo>
                  <a:lnTo>
                    <a:pt x="697" y="190"/>
                  </a:lnTo>
                  <a:lnTo>
                    <a:pt x="695" y="209"/>
                  </a:lnTo>
                  <a:lnTo>
                    <a:pt x="695" y="223"/>
                  </a:lnTo>
                  <a:lnTo>
                    <a:pt x="695" y="228"/>
                  </a:lnTo>
                  <a:lnTo>
                    <a:pt x="695" y="230"/>
                  </a:lnTo>
                  <a:lnTo>
                    <a:pt x="693" y="246"/>
                  </a:lnTo>
                  <a:lnTo>
                    <a:pt x="695" y="252"/>
                  </a:lnTo>
                  <a:lnTo>
                    <a:pt x="700" y="257"/>
                  </a:lnTo>
                  <a:lnTo>
                    <a:pt x="703" y="261"/>
                  </a:lnTo>
                  <a:lnTo>
                    <a:pt x="706" y="271"/>
                  </a:lnTo>
                  <a:lnTo>
                    <a:pt x="709" y="283"/>
                  </a:lnTo>
                  <a:lnTo>
                    <a:pt x="711" y="286"/>
                  </a:lnTo>
                  <a:lnTo>
                    <a:pt x="711" y="290"/>
                  </a:lnTo>
                  <a:lnTo>
                    <a:pt x="721" y="296"/>
                  </a:lnTo>
                  <a:lnTo>
                    <a:pt x="724" y="296"/>
                  </a:lnTo>
                  <a:lnTo>
                    <a:pt x="726" y="298"/>
                  </a:lnTo>
                  <a:lnTo>
                    <a:pt x="732" y="305"/>
                  </a:lnTo>
                  <a:lnTo>
                    <a:pt x="739" y="312"/>
                  </a:lnTo>
                  <a:lnTo>
                    <a:pt x="743" y="318"/>
                  </a:lnTo>
                  <a:lnTo>
                    <a:pt x="754" y="320"/>
                  </a:lnTo>
                  <a:lnTo>
                    <a:pt x="759" y="324"/>
                  </a:lnTo>
                  <a:lnTo>
                    <a:pt x="762" y="333"/>
                  </a:lnTo>
                  <a:lnTo>
                    <a:pt x="762" y="341"/>
                  </a:lnTo>
                  <a:lnTo>
                    <a:pt x="761" y="350"/>
                  </a:lnTo>
                  <a:lnTo>
                    <a:pt x="762" y="353"/>
                  </a:lnTo>
                  <a:lnTo>
                    <a:pt x="763" y="358"/>
                  </a:lnTo>
                  <a:lnTo>
                    <a:pt x="763" y="362"/>
                  </a:lnTo>
                  <a:lnTo>
                    <a:pt x="767" y="367"/>
                  </a:lnTo>
                  <a:lnTo>
                    <a:pt x="769" y="374"/>
                  </a:lnTo>
                  <a:lnTo>
                    <a:pt x="767" y="382"/>
                  </a:lnTo>
                  <a:lnTo>
                    <a:pt x="764" y="385"/>
                  </a:lnTo>
                  <a:lnTo>
                    <a:pt x="761" y="387"/>
                  </a:lnTo>
                  <a:lnTo>
                    <a:pt x="757" y="391"/>
                  </a:lnTo>
                  <a:lnTo>
                    <a:pt x="754" y="393"/>
                  </a:lnTo>
                  <a:lnTo>
                    <a:pt x="750" y="394"/>
                  </a:lnTo>
                  <a:lnTo>
                    <a:pt x="744" y="400"/>
                  </a:lnTo>
                  <a:lnTo>
                    <a:pt x="742" y="405"/>
                  </a:lnTo>
                  <a:lnTo>
                    <a:pt x="739" y="406"/>
                  </a:lnTo>
                  <a:lnTo>
                    <a:pt x="727" y="416"/>
                  </a:lnTo>
                  <a:lnTo>
                    <a:pt x="714" y="425"/>
                  </a:lnTo>
                  <a:lnTo>
                    <a:pt x="709" y="425"/>
                  </a:lnTo>
                  <a:lnTo>
                    <a:pt x="706" y="426"/>
                  </a:lnTo>
                  <a:lnTo>
                    <a:pt x="706" y="430"/>
                  </a:lnTo>
                  <a:lnTo>
                    <a:pt x="703" y="438"/>
                  </a:lnTo>
                  <a:lnTo>
                    <a:pt x="698" y="446"/>
                  </a:lnTo>
                  <a:lnTo>
                    <a:pt x="692" y="452"/>
                  </a:lnTo>
                  <a:lnTo>
                    <a:pt x="681" y="461"/>
                  </a:lnTo>
                  <a:lnTo>
                    <a:pt x="679" y="466"/>
                  </a:lnTo>
                  <a:lnTo>
                    <a:pt x="678" y="469"/>
                  </a:lnTo>
                  <a:lnTo>
                    <a:pt x="678" y="47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2" name="Freeform 83"/>
            <p:cNvSpPr>
              <a:spLocks/>
            </p:cNvSpPr>
            <p:nvPr/>
          </p:nvSpPr>
          <p:spPr bwMode="auto">
            <a:xfrm>
              <a:off x="5363348" y="6265762"/>
              <a:ext cx="717204" cy="406585"/>
            </a:xfrm>
            <a:custGeom>
              <a:avLst/>
              <a:gdLst/>
              <a:ahLst/>
              <a:cxnLst>
                <a:cxn ang="0">
                  <a:pos x="367" y="10"/>
                </a:cxn>
                <a:cxn ang="0">
                  <a:pos x="410" y="77"/>
                </a:cxn>
                <a:cxn ang="0">
                  <a:pos x="459" y="91"/>
                </a:cxn>
                <a:cxn ang="0">
                  <a:pos x="485" y="159"/>
                </a:cxn>
                <a:cxn ang="0">
                  <a:pos x="545" y="211"/>
                </a:cxn>
                <a:cxn ang="0">
                  <a:pos x="618" y="182"/>
                </a:cxn>
                <a:cxn ang="0">
                  <a:pos x="632" y="221"/>
                </a:cxn>
                <a:cxn ang="0">
                  <a:pos x="698" y="270"/>
                </a:cxn>
                <a:cxn ang="0">
                  <a:pos x="862" y="302"/>
                </a:cxn>
                <a:cxn ang="0">
                  <a:pos x="843" y="457"/>
                </a:cxn>
                <a:cxn ang="0">
                  <a:pos x="812" y="454"/>
                </a:cxn>
                <a:cxn ang="0">
                  <a:pos x="789" y="439"/>
                </a:cxn>
                <a:cxn ang="0">
                  <a:pos x="779" y="447"/>
                </a:cxn>
                <a:cxn ang="0">
                  <a:pos x="781" y="457"/>
                </a:cxn>
                <a:cxn ang="0">
                  <a:pos x="818" y="466"/>
                </a:cxn>
                <a:cxn ang="0">
                  <a:pos x="846" y="482"/>
                </a:cxn>
                <a:cxn ang="0">
                  <a:pos x="849" y="490"/>
                </a:cxn>
                <a:cxn ang="0">
                  <a:pos x="770" y="459"/>
                </a:cxn>
                <a:cxn ang="0">
                  <a:pos x="733" y="442"/>
                </a:cxn>
                <a:cxn ang="0">
                  <a:pos x="730" y="450"/>
                </a:cxn>
                <a:cxn ang="0">
                  <a:pos x="753" y="435"/>
                </a:cxn>
                <a:cxn ang="0">
                  <a:pos x="740" y="436"/>
                </a:cxn>
                <a:cxn ang="0">
                  <a:pos x="721" y="431"/>
                </a:cxn>
                <a:cxn ang="0">
                  <a:pos x="709" y="433"/>
                </a:cxn>
                <a:cxn ang="0">
                  <a:pos x="686" y="413"/>
                </a:cxn>
                <a:cxn ang="0">
                  <a:pos x="661" y="439"/>
                </a:cxn>
                <a:cxn ang="0">
                  <a:pos x="691" y="449"/>
                </a:cxn>
                <a:cxn ang="0">
                  <a:pos x="683" y="453"/>
                </a:cxn>
                <a:cxn ang="0">
                  <a:pos x="657" y="460"/>
                </a:cxn>
                <a:cxn ang="0">
                  <a:pos x="696" y="454"/>
                </a:cxn>
                <a:cxn ang="0">
                  <a:pos x="686" y="460"/>
                </a:cxn>
                <a:cxn ang="0">
                  <a:pos x="647" y="467"/>
                </a:cxn>
                <a:cxn ang="0">
                  <a:pos x="619" y="477"/>
                </a:cxn>
                <a:cxn ang="0">
                  <a:pos x="595" y="496"/>
                </a:cxn>
                <a:cxn ang="0">
                  <a:pos x="552" y="519"/>
                </a:cxn>
                <a:cxn ang="0">
                  <a:pos x="521" y="531"/>
                </a:cxn>
                <a:cxn ang="0">
                  <a:pos x="483" y="548"/>
                </a:cxn>
                <a:cxn ang="0">
                  <a:pos x="438" y="568"/>
                </a:cxn>
                <a:cxn ang="0">
                  <a:pos x="401" y="572"/>
                </a:cxn>
                <a:cxn ang="0">
                  <a:pos x="365" y="571"/>
                </a:cxn>
                <a:cxn ang="0">
                  <a:pos x="313" y="559"/>
                </a:cxn>
                <a:cxn ang="0">
                  <a:pos x="274" y="539"/>
                </a:cxn>
                <a:cxn ang="0">
                  <a:pos x="238" y="528"/>
                </a:cxn>
                <a:cxn ang="0">
                  <a:pos x="191" y="527"/>
                </a:cxn>
                <a:cxn ang="0">
                  <a:pos x="142" y="522"/>
                </a:cxn>
                <a:cxn ang="0">
                  <a:pos x="93" y="490"/>
                </a:cxn>
                <a:cxn ang="0">
                  <a:pos x="63" y="474"/>
                </a:cxn>
                <a:cxn ang="0">
                  <a:pos x="55" y="471"/>
                </a:cxn>
                <a:cxn ang="0">
                  <a:pos x="6" y="470"/>
                </a:cxn>
                <a:cxn ang="0">
                  <a:pos x="31" y="427"/>
                </a:cxn>
                <a:cxn ang="0">
                  <a:pos x="86" y="387"/>
                </a:cxn>
                <a:cxn ang="0">
                  <a:pos x="81" y="326"/>
                </a:cxn>
                <a:cxn ang="0">
                  <a:pos x="31" y="285"/>
                </a:cxn>
                <a:cxn ang="0">
                  <a:pos x="19" y="192"/>
                </a:cxn>
                <a:cxn ang="0">
                  <a:pos x="19" y="158"/>
                </a:cxn>
                <a:cxn ang="0">
                  <a:pos x="41" y="139"/>
                </a:cxn>
                <a:cxn ang="0">
                  <a:pos x="84" y="140"/>
                </a:cxn>
                <a:cxn ang="0">
                  <a:pos x="111" y="130"/>
                </a:cxn>
                <a:cxn ang="0">
                  <a:pos x="136" y="78"/>
                </a:cxn>
                <a:cxn ang="0">
                  <a:pos x="159" y="117"/>
                </a:cxn>
                <a:cxn ang="0">
                  <a:pos x="177" y="144"/>
                </a:cxn>
                <a:cxn ang="0">
                  <a:pos x="212" y="116"/>
                </a:cxn>
                <a:cxn ang="0">
                  <a:pos x="285" y="99"/>
                </a:cxn>
              </a:cxnLst>
              <a:rect l="0" t="0" r="r" b="b"/>
              <a:pathLst>
                <a:path w="874" h="578">
                  <a:moveTo>
                    <a:pt x="308" y="64"/>
                  </a:moveTo>
                  <a:lnTo>
                    <a:pt x="321" y="48"/>
                  </a:lnTo>
                  <a:lnTo>
                    <a:pt x="322" y="46"/>
                  </a:lnTo>
                  <a:lnTo>
                    <a:pt x="325" y="40"/>
                  </a:lnTo>
                  <a:lnTo>
                    <a:pt x="333" y="24"/>
                  </a:lnTo>
                  <a:lnTo>
                    <a:pt x="333" y="18"/>
                  </a:lnTo>
                  <a:lnTo>
                    <a:pt x="330" y="11"/>
                  </a:lnTo>
                  <a:lnTo>
                    <a:pt x="328" y="0"/>
                  </a:lnTo>
                  <a:lnTo>
                    <a:pt x="336" y="0"/>
                  </a:lnTo>
                  <a:lnTo>
                    <a:pt x="367" y="10"/>
                  </a:lnTo>
                  <a:lnTo>
                    <a:pt x="373" y="14"/>
                  </a:lnTo>
                  <a:lnTo>
                    <a:pt x="382" y="26"/>
                  </a:lnTo>
                  <a:lnTo>
                    <a:pt x="388" y="42"/>
                  </a:lnTo>
                  <a:lnTo>
                    <a:pt x="389" y="46"/>
                  </a:lnTo>
                  <a:lnTo>
                    <a:pt x="393" y="49"/>
                  </a:lnTo>
                  <a:lnTo>
                    <a:pt x="397" y="50"/>
                  </a:lnTo>
                  <a:lnTo>
                    <a:pt x="400" y="53"/>
                  </a:lnTo>
                  <a:lnTo>
                    <a:pt x="406" y="64"/>
                  </a:lnTo>
                  <a:lnTo>
                    <a:pt x="407" y="72"/>
                  </a:lnTo>
                  <a:lnTo>
                    <a:pt x="410" y="77"/>
                  </a:lnTo>
                  <a:lnTo>
                    <a:pt x="415" y="84"/>
                  </a:lnTo>
                  <a:lnTo>
                    <a:pt x="419" y="85"/>
                  </a:lnTo>
                  <a:lnTo>
                    <a:pt x="426" y="81"/>
                  </a:lnTo>
                  <a:lnTo>
                    <a:pt x="430" y="86"/>
                  </a:lnTo>
                  <a:lnTo>
                    <a:pt x="433" y="90"/>
                  </a:lnTo>
                  <a:lnTo>
                    <a:pt x="438" y="92"/>
                  </a:lnTo>
                  <a:lnTo>
                    <a:pt x="447" y="89"/>
                  </a:lnTo>
                  <a:lnTo>
                    <a:pt x="454" y="90"/>
                  </a:lnTo>
                  <a:lnTo>
                    <a:pt x="456" y="91"/>
                  </a:lnTo>
                  <a:lnTo>
                    <a:pt x="459" y="91"/>
                  </a:lnTo>
                  <a:lnTo>
                    <a:pt x="465" y="90"/>
                  </a:lnTo>
                  <a:lnTo>
                    <a:pt x="469" y="90"/>
                  </a:lnTo>
                  <a:lnTo>
                    <a:pt x="472" y="88"/>
                  </a:lnTo>
                  <a:lnTo>
                    <a:pt x="479" y="88"/>
                  </a:lnTo>
                  <a:lnTo>
                    <a:pt x="489" y="98"/>
                  </a:lnTo>
                  <a:lnTo>
                    <a:pt x="497" y="111"/>
                  </a:lnTo>
                  <a:lnTo>
                    <a:pt x="500" y="124"/>
                  </a:lnTo>
                  <a:lnTo>
                    <a:pt x="501" y="139"/>
                  </a:lnTo>
                  <a:lnTo>
                    <a:pt x="489" y="155"/>
                  </a:lnTo>
                  <a:lnTo>
                    <a:pt x="485" y="159"/>
                  </a:lnTo>
                  <a:lnTo>
                    <a:pt x="485" y="163"/>
                  </a:lnTo>
                  <a:lnTo>
                    <a:pt x="489" y="183"/>
                  </a:lnTo>
                  <a:lnTo>
                    <a:pt x="494" y="194"/>
                  </a:lnTo>
                  <a:lnTo>
                    <a:pt x="502" y="206"/>
                  </a:lnTo>
                  <a:lnTo>
                    <a:pt x="511" y="210"/>
                  </a:lnTo>
                  <a:lnTo>
                    <a:pt x="522" y="210"/>
                  </a:lnTo>
                  <a:lnTo>
                    <a:pt x="529" y="212"/>
                  </a:lnTo>
                  <a:lnTo>
                    <a:pt x="532" y="213"/>
                  </a:lnTo>
                  <a:lnTo>
                    <a:pt x="542" y="211"/>
                  </a:lnTo>
                  <a:lnTo>
                    <a:pt x="545" y="211"/>
                  </a:lnTo>
                  <a:lnTo>
                    <a:pt x="560" y="199"/>
                  </a:lnTo>
                  <a:lnTo>
                    <a:pt x="565" y="190"/>
                  </a:lnTo>
                  <a:lnTo>
                    <a:pt x="572" y="188"/>
                  </a:lnTo>
                  <a:lnTo>
                    <a:pt x="581" y="187"/>
                  </a:lnTo>
                  <a:lnTo>
                    <a:pt x="601" y="174"/>
                  </a:lnTo>
                  <a:lnTo>
                    <a:pt x="603" y="172"/>
                  </a:lnTo>
                  <a:lnTo>
                    <a:pt x="607" y="171"/>
                  </a:lnTo>
                  <a:lnTo>
                    <a:pt x="614" y="169"/>
                  </a:lnTo>
                  <a:lnTo>
                    <a:pt x="621" y="177"/>
                  </a:lnTo>
                  <a:lnTo>
                    <a:pt x="618" y="182"/>
                  </a:lnTo>
                  <a:lnTo>
                    <a:pt x="614" y="184"/>
                  </a:lnTo>
                  <a:lnTo>
                    <a:pt x="610" y="188"/>
                  </a:lnTo>
                  <a:lnTo>
                    <a:pt x="608" y="190"/>
                  </a:lnTo>
                  <a:lnTo>
                    <a:pt x="609" y="197"/>
                  </a:lnTo>
                  <a:lnTo>
                    <a:pt x="613" y="202"/>
                  </a:lnTo>
                  <a:lnTo>
                    <a:pt x="615" y="206"/>
                  </a:lnTo>
                  <a:lnTo>
                    <a:pt x="618" y="208"/>
                  </a:lnTo>
                  <a:lnTo>
                    <a:pt x="624" y="212"/>
                  </a:lnTo>
                  <a:lnTo>
                    <a:pt x="629" y="216"/>
                  </a:lnTo>
                  <a:lnTo>
                    <a:pt x="632" y="221"/>
                  </a:lnTo>
                  <a:lnTo>
                    <a:pt x="635" y="226"/>
                  </a:lnTo>
                  <a:lnTo>
                    <a:pt x="646" y="233"/>
                  </a:lnTo>
                  <a:lnTo>
                    <a:pt x="657" y="239"/>
                  </a:lnTo>
                  <a:lnTo>
                    <a:pt x="665" y="239"/>
                  </a:lnTo>
                  <a:lnTo>
                    <a:pt x="670" y="242"/>
                  </a:lnTo>
                  <a:lnTo>
                    <a:pt x="676" y="244"/>
                  </a:lnTo>
                  <a:lnTo>
                    <a:pt x="679" y="249"/>
                  </a:lnTo>
                  <a:lnTo>
                    <a:pt x="681" y="255"/>
                  </a:lnTo>
                  <a:lnTo>
                    <a:pt x="681" y="269"/>
                  </a:lnTo>
                  <a:lnTo>
                    <a:pt x="698" y="270"/>
                  </a:lnTo>
                  <a:lnTo>
                    <a:pt x="711" y="269"/>
                  </a:lnTo>
                  <a:lnTo>
                    <a:pt x="723" y="266"/>
                  </a:lnTo>
                  <a:lnTo>
                    <a:pt x="725" y="267"/>
                  </a:lnTo>
                  <a:lnTo>
                    <a:pt x="739" y="269"/>
                  </a:lnTo>
                  <a:lnTo>
                    <a:pt x="749" y="266"/>
                  </a:lnTo>
                  <a:lnTo>
                    <a:pt x="850" y="269"/>
                  </a:lnTo>
                  <a:lnTo>
                    <a:pt x="861" y="268"/>
                  </a:lnTo>
                  <a:lnTo>
                    <a:pt x="873" y="269"/>
                  </a:lnTo>
                  <a:lnTo>
                    <a:pt x="868" y="290"/>
                  </a:lnTo>
                  <a:lnTo>
                    <a:pt x="862" y="302"/>
                  </a:lnTo>
                  <a:lnTo>
                    <a:pt x="855" y="325"/>
                  </a:lnTo>
                  <a:lnTo>
                    <a:pt x="844" y="358"/>
                  </a:lnTo>
                  <a:lnTo>
                    <a:pt x="843" y="365"/>
                  </a:lnTo>
                  <a:lnTo>
                    <a:pt x="831" y="399"/>
                  </a:lnTo>
                  <a:lnTo>
                    <a:pt x="829" y="401"/>
                  </a:lnTo>
                  <a:lnTo>
                    <a:pt x="829" y="407"/>
                  </a:lnTo>
                  <a:lnTo>
                    <a:pt x="843" y="434"/>
                  </a:lnTo>
                  <a:lnTo>
                    <a:pt x="842" y="447"/>
                  </a:lnTo>
                  <a:lnTo>
                    <a:pt x="841" y="449"/>
                  </a:lnTo>
                  <a:lnTo>
                    <a:pt x="843" y="457"/>
                  </a:lnTo>
                  <a:lnTo>
                    <a:pt x="843" y="468"/>
                  </a:lnTo>
                  <a:lnTo>
                    <a:pt x="837" y="466"/>
                  </a:lnTo>
                  <a:lnTo>
                    <a:pt x="832" y="461"/>
                  </a:lnTo>
                  <a:lnTo>
                    <a:pt x="829" y="448"/>
                  </a:lnTo>
                  <a:lnTo>
                    <a:pt x="824" y="453"/>
                  </a:lnTo>
                  <a:lnTo>
                    <a:pt x="822" y="453"/>
                  </a:lnTo>
                  <a:lnTo>
                    <a:pt x="817" y="454"/>
                  </a:lnTo>
                  <a:lnTo>
                    <a:pt x="816" y="456"/>
                  </a:lnTo>
                  <a:lnTo>
                    <a:pt x="813" y="456"/>
                  </a:lnTo>
                  <a:lnTo>
                    <a:pt x="812" y="454"/>
                  </a:lnTo>
                  <a:lnTo>
                    <a:pt x="809" y="454"/>
                  </a:lnTo>
                  <a:lnTo>
                    <a:pt x="809" y="452"/>
                  </a:lnTo>
                  <a:lnTo>
                    <a:pt x="807" y="451"/>
                  </a:lnTo>
                  <a:lnTo>
                    <a:pt x="805" y="450"/>
                  </a:lnTo>
                  <a:lnTo>
                    <a:pt x="803" y="450"/>
                  </a:lnTo>
                  <a:lnTo>
                    <a:pt x="801" y="449"/>
                  </a:lnTo>
                  <a:lnTo>
                    <a:pt x="797" y="448"/>
                  </a:lnTo>
                  <a:lnTo>
                    <a:pt x="796" y="445"/>
                  </a:lnTo>
                  <a:lnTo>
                    <a:pt x="791" y="444"/>
                  </a:lnTo>
                  <a:lnTo>
                    <a:pt x="789" y="439"/>
                  </a:lnTo>
                  <a:lnTo>
                    <a:pt x="789" y="436"/>
                  </a:lnTo>
                  <a:lnTo>
                    <a:pt x="787" y="434"/>
                  </a:lnTo>
                  <a:lnTo>
                    <a:pt x="786" y="433"/>
                  </a:lnTo>
                  <a:lnTo>
                    <a:pt x="784" y="433"/>
                  </a:lnTo>
                  <a:lnTo>
                    <a:pt x="781" y="434"/>
                  </a:lnTo>
                  <a:lnTo>
                    <a:pt x="780" y="436"/>
                  </a:lnTo>
                  <a:lnTo>
                    <a:pt x="779" y="438"/>
                  </a:lnTo>
                  <a:lnTo>
                    <a:pt x="777" y="440"/>
                  </a:lnTo>
                  <a:lnTo>
                    <a:pt x="780" y="444"/>
                  </a:lnTo>
                  <a:lnTo>
                    <a:pt x="779" y="447"/>
                  </a:lnTo>
                  <a:lnTo>
                    <a:pt x="774" y="447"/>
                  </a:lnTo>
                  <a:lnTo>
                    <a:pt x="776" y="449"/>
                  </a:lnTo>
                  <a:lnTo>
                    <a:pt x="777" y="450"/>
                  </a:lnTo>
                  <a:lnTo>
                    <a:pt x="780" y="450"/>
                  </a:lnTo>
                  <a:lnTo>
                    <a:pt x="784" y="452"/>
                  </a:lnTo>
                  <a:lnTo>
                    <a:pt x="781" y="452"/>
                  </a:lnTo>
                  <a:lnTo>
                    <a:pt x="777" y="452"/>
                  </a:lnTo>
                  <a:lnTo>
                    <a:pt x="777" y="453"/>
                  </a:lnTo>
                  <a:lnTo>
                    <a:pt x="779" y="455"/>
                  </a:lnTo>
                  <a:lnTo>
                    <a:pt x="781" y="457"/>
                  </a:lnTo>
                  <a:lnTo>
                    <a:pt x="784" y="459"/>
                  </a:lnTo>
                  <a:lnTo>
                    <a:pt x="787" y="460"/>
                  </a:lnTo>
                  <a:lnTo>
                    <a:pt x="789" y="460"/>
                  </a:lnTo>
                  <a:lnTo>
                    <a:pt x="789" y="457"/>
                  </a:lnTo>
                  <a:lnTo>
                    <a:pt x="792" y="457"/>
                  </a:lnTo>
                  <a:lnTo>
                    <a:pt x="801" y="460"/>
                  </a:lnTo>
                  <a:lnTo>
                    <a:pt x="808" y="462"/>
                  </a:lnTo>
                  <a:lnTo>
                    <a:pt x="814" y="462"/>
                  </a:lnTo>
                  <a:lnTo>
                    <a:pt x="815" y="465"/>
                  </a:lnTo>
                  <a:lnTo>
                    <a:pt x="818" y="466"/>
                  </a:lnTo>
                  <a:lnTo>
                    <a:pt x="823" y="467"/>
                  </a:lnTo>
                  <a:lnTo>
                    <a:pt x="823" y="470"/>
                  </a:lnTo>
                  <a:lnTo>
                    <a:pt x="823" y="471"/>
                  </a:lnTo>
                  <a:lnTo>
                    <a:pt x="826" y="474"/>
                  </a:lnTo>
                  <a:lnTo>
                    <a:pt x="830" y="475"/>
                  </a:lnTo>
                  <a:lnTo>
                    <a:pt x="839" y="476"/>
                  </a:lnTo>
                  <a:lnTo>
                    <a:pt x="841" y="477"/>
                  </a:lnTo>
                  <a:lnTo>
                    <a:pt x="844" y="477"/>
                  </a:lnTo>
                  <a:lnTo>
                    <a:pt x="845" y="478"/>
                  </a:lnTo>
                  <a:lnTo>
                    <a:pt x="846" y="482"/>
                  </a:lnTo>
                  <a:lnTo>
                    <a:pt x="846" y="483"/>
                  </a:lnTo>
                  <a:lnTo>
                    <a:pt x="847" y="485"/>
                  </a:lnTo>
                  <a:lnTo>
                    <a:pt x="849" y="487"/>
                  </a:lnTo>
                  <a:lnTo>
                    <a:pt x="851" y="488"/>
                  </a:lnTo>
                  <a:lnTo>
                    <a:pt x="853" y="488"/>
                  </a:lnTo>
                  <a:lnTo>
                    <a:pt x="855" y="489"/>
                  </a:lnTo>
                  <a:lnTo>
                    <a:pt x="857" y="491"/>
                  </a:lnTo>
                  <a:lnTo>
                    <a:pt x="856" y="493"/>
                  </a:lnTo>
                  <a:lnTo>
                    <a:pt x="851" y="491"/>
                  </a:lnTo>
                  <a:lnTo>
                    <a:pt x="849" y="490"/>
                  </a:lnTo>
                  <a:lnTo>
                    <a:pt x="846" y="489"/>
                  </a:lnTo>
                  <a:lnTo>
                    <a:pt x="843" y="488"/>
                  </a:lnTo>
                  <a:lnTo>
                    <a:pt x="836" y="484"/>
                  </a:lnTo>
                  <a:lnTo>
                    <a:pt x="831" y="483"/>
                  </a:lnTo>
                  <a:lnTo>
                    <a:pt x="829" y="482"/>
                  </a:lnTo>
                  <a:lnTo>
                    <a:pt x="823" y="479"/>
                  </a:lnTo>
                  <a:lnTo>
                    <a:pt x="820" y="480"/>
                  </a:lnTo>
                  <a:lnTo>
                    <a:pt x="813" y="476"/>
                  </a:lnTo>
                  <a:lnTo>
                    <a:pt x="796" y="467"/>
                  </a:lnTo>
                  <a:lnTo>
                    <a:pt x="770" y="459"/>
                  </a:lnTo>
                  <a:lnTo>
                    <a:pt x="760" y="457"/>
                  </a:lnTo>
                  <a:lnTo>
                    <a:pt x="752" y="457"/>
                  </a:lnTo>
                  <a:lnTo>
                    <a:pt x="748" y="457"/>
                  </a:lnTo>
                  <a:lnTo>
                    <a:pt x="726" y="453"/>
                  </a:lnTo>
                  <a:lnTo>
                    <a:pt x="719" y="453"/>
                  </a:lnTo>
                  <a:lnTo>
                    <a:pt x="717" y="452"/>
                  </a:lnTo>
                  <a:lnTo>
                    <a:pt x="715" y="450"/>
                  </a:lnTo>
                  <a:lnTo>
                    <a:pt x="721" y="447"/>
                  </a:lnTo>
                  <a:lnTo>
                    <a:pt x="728" y="445"/>
                  </a:lnTo>
                  <a:lnTo>
                    <a:pt x="733" y="442"/>
                  </a:lnTo>
                  <a:lnTo>
                    <a:pt x="739" y="440"/>
                  </a:lnTo>
                  <a:lnTo>
                    <a:pt x="741" y="440"/>
                  </a:lnTo>
                  <a:lnTo>
                    <a:pt x="743" y="442"/>
                  </a:lnTo>
                  <a:lnTo>
                    <a:pt x="743" y="445"/>
                  </a:lnTo>
                  <a:lnTo>
                    <a:pt x="740" y="447"/>
                  </a:lnTo>
                  <a:lnTo>
                    <a:pt x="732" y="447"/>
                  </a:lnTo>
                  <a:lnTo>
                    <a:pt x="731" y="447"/>
                  </a:lnTo>
                  <a:lnTo>
                    <a:pt x="729" y="448"/>
                  </a:lnTo>
                  <a:lnTo>
                    <a:pt x="728" y="449"/>
                  </a:lnTo>
                  <a:lnTo>
                    <a:pt x="730" y="450"/>
                  </a:lnTo>
                  <a:lnTo>
                    <a:pt x="731" y="452"/>
                  </a:lnTo>
                  <a:lnTo>
                    <a:pt x="735" y="450"/>
                  </a:lnTo>
                  <a:lnTo>
                    <a:pt x="737" y="450"/>
                  </a:lnTo>
                  <a:lnTo>
                    <a:pt x="740" y="451"/>
                  </a:lnTo>
                  <a:lnTo>
                    <a:pt x="749" y="451"/>
                  </a:lnTo>
                  <a:lnTo>
                    <a:pt x="751" y="448"/>
                  </a:lnTo>
                  <a:lnTo>
                    <a:pt x="751" y="445"/>
                  </a:lnTo>
                  <a:lnTo>
                    <a:pt x="752" y="444"/>
                  </a:lnTo>
                  <a:lnTo>
                    <a:pt x="754" y="438"/>
                  </a:lnTo>
                  <a:lnTo>
                    <a:pt x="753" y="435"/>
                  </a:lnTo>
                  <a:lnTo>
                    <a:pt x="751" y="433"/>
                  </a:lnTo>
                  <a:lnTo>
                    <a:pt x="751" y="430"/>
                  </a:lnTo>
                  <a:lnTo>
                    <a:pt x="749" y="427"/>
                  </a:lnTo>
                  <a:lnTo>
                    <a:pt x="747" y="428"/>
                  </a:lnTo>
                  <a:lnTo>
                    <a:pt x="745" y="432"/>
                  </a:lnTo>
                  <a:lnTo>
                    <a:pt x="745" y="434"/>
                  </a:lnTo>
                  <a:lnTo>
                    <a:pt x="745" y="435"/>
                  </a:lnTo>
                  <a:lnTo>
                    <a:pt x="745" y="438"/>
                  </a:lnTo>
                  <a:lnTo>
                    <a:pt x="742" y="438"/>
                  </a:lnTo>
                  <a:lnTo>
                    <a:pt x="740" y="436"/>
                  </a:lnTo>
                  <a:lnTo>
                    <a:pt x="743" y="431"/>
                  </a:lnTo>
                  <a:lnTo>
                    <a:pt x="743" y="430"/>
                  </a:lnTo>
                  <a:lnTo>
                    <a:pt x="743" y="427"/>
                  </a:lnTo>
                  <a:lnTo>
                    <a:pt x="740" y="425"/>
                  </a:lnTo>
                  <a:lnTo>
                    <a:pt x="736" y="424"/>
                  </a:lnTo>
                  <a:lnTo>
                    <a:pt x="731" y="424"/>
                  </a:lnTo>
                  <a:lnTo>
                    <a:pt x="730" y="423"/>
                  </a:lnTo>
                  <a:lnTo>
                    <a:pt x="727" y="423"/>
                  </a:lnTo>
                  <a:lnTo>
                    <a:pt x="722" y="430"/>
                  </a:lnTo>
                  <a:lnTo>
                    <a:pt x="721" y="431"/>
                  </a:lnTo>
                  <a:lnTo>
                    <a:pt x="719" y="434"/>
                  </a:lnTo>
                  <a:lnTo>
                    <a:pt x="716" y="437"/>
                  </a:lnTo>
                  <a:lnTo>
                    <a:pt x="713" y="437"/>
                  </a:lnTo>
                  <a:lnTo>
                    <a:pt x="711" y="438"/>
                  </a:lnTo>
                  <a:lnTo>
                    <a:pt x="710" y="440"/>
                  </a:lnTo>
                  <a:lnTo>
                    <a:pt x="708" y="443"/>
                  </a:lnTo>
                  <a:lnTo>
                    <a:pt x="705" y="444"/>
                  </a:lnTo>
                  <a:lnTo>
                    <a:pt x="703" y="442"/>
                  </a:lnTo>
                  <a:lnTo>
                    <a:pt x="705" y="435"/>
                  </a:lnTo>
                  <a:lnTo>
                    <a:pt x="709" y="433"/>
                  </a:lnTo>
                  <a:lnTo>
                    <a:pt x="709" y="430"/>
                  </a:lnTo>
                  <a:lnTo>
                    <a:pt x="706" y="428"/>
                  </a:lnTo>
                  <a:lnTo>
                    <a:pt x="703" y="428"/>
                  </a:lnTo>
                  <a:lnTo>
                    <a:pt x="701" y="426"/>
                  </a:lnTo>
                  <a:lnTo>
                    <a:pt x="698" y="421"/>
                  </a:lnTo>
                  <a:lnTo>
                    <a:pt x="697" y="418"/>
                  </a:lnTo>
                  <a:lnTo>
                    <a:pt x="697" y="416"/>
                  </a:lnTo>
                  <a:lnTo>
                    <a:pt x="691" y="413"/>
                  </a:lnTo>
                  <a:lnTo>
                    <a:pt x="688" y="413"/>
                  </a:lnTo>
                  <a:lnTo>
                    <a:pt x="686" y="413"/>
                  </a:lnTo>
                  <a:lnTo>
                    <a:pt x="681" y="414"/>
                  </a:lnTo>
                  <a:lnTo>
                    <a:pt x="678" y="417"/>
                  </a:lnTo>
                  <a:lnTo>
                    <a:pt x="675" y="422"/>
                  </a:lnTo>
                  <a:lnTo>
                    <a:pt x="673" y="430"/>
                  </a:lnTo>
                  <a:lnTo>
                    <a:pt x="673" y="431"/>
                  </a:lnTo>
                  <a:lnTo>
                    <a:pt x="670" y="434"/>
                  </a:lnTo>
                  <a:lnTo>
                    <a:pt x="669" y="436"/>
                  </a:lnTo>
                  <a:lnTo>
                    <a:pt x="666" y="436"/>
                  </a:lnTo>
                  <a:lnTo>
                    <a:pt x="663" y="437"/>
                  </a:lnTo>
                  <a:lnTo>
                    <a:pt x="661" y="439"/>
                  </a:lnTo>
                  <a:lnTo>
                    <a:pt x="659" y="442"/>
                  </a:lnTo>
                  <a:lnTo>
                    <a:pt x="659" y="444"/>
                  </a:lnTo>
                  <a:lnTo>
                    <a:pt x="661" y="447"/>
                  </a:lnTo>
                  <a:lnTo>
                    <a:pt x="664" y="448"/>
                  </a:lnTo>
                  <a:lnTo>
                    <a:pt x="667" y="449"/>
                  </a:lnTo>
                  <a:lnTo>
                    <a:pt x="668" y="449"/>
                  </a:lnTo>
                  <a:lnTo>
                    <a:pt x="673" y="450"/>
                  </a:lnTo>
                  <a:lnTo>
                    <a:pt x="683" y="450"/>
                  </a:lnTo>
                  <a:lnTo>
                    <a:pt x="686" y="449"/>
                  </a:lnTo>
                  <a:lnTo>
                    <a:pt x="691" y="449"/>
                  </a:lnTo>
                  <a:lnTo>
                    <a:pt x="696" y="448"/>
                  </a:lnTo>
                  <a:lnTo>
                    <a:pt x="697" y="445"/>
                  </a:lnTo>
                  <a:lnTo>
                    <a:pt x="701" y="446"/>
                  </a:lnTo>
                  <a:lnTo>
                    <a:pt x="702" y="447"/>
                  </a:lnTo>
                  <a:lnTo>
                    <a:pt x="699" y="450"/>
                  </a:lnTo>
                  <a:lnTo>
                    <a:pt x="696" y="452"/>
                  </a:lnTo>
                  <a:lnTo>
                    <a:pt x="692" y="452"/>
                  </a:lnTo>
                  <a:lnTo>
                    <a:pt x="688" y="452"/>
                  </a:lnTo>
                  <a:lnTo>
                    <a:pt x="684" y="452"/>
                  </a:lnTo>
                  <a:lnTo>
                    <a:pt x="683" y="453"/>
                  </a:lnTo>
                  <a:lnTo>
                    <a:pt x="674" y="453"/>
                  </a:lnTo>
                  <a:lnTo>
                    <a:pt x="671" y="452"/>
                  </a:lnTo>
                  <a:lnTo>
                    <a:pt x="661" y="452"/>
                  </a:lnTo>
                  <a:lnTo>
                    <a:pt x="659" y="451"/>
                  </a:lnTo>
                  <a:lnTo>
                    <a:pt x="657" y="451"/>
                  </a:lnTo>
                  <a:lnTo>
                    <a:pt x="654" y="452"/>
                  </a:lnTo>
                  <a:lnTo>
                    <a:pt x="652" y="454"/>
                  </a:lnTo>
                  <a:lnTo>
                    <a:pt x="652" y="459"/>
                  </a:lnTo>
                  <a:lnTo>
                    <a:pt x="655" y="459"/>
                  </a:lnTo>
                  <a:lnTo>
                    <a:pt x="657" y="460"/>
                  </a:lnTo>
                  <a:lnTo>
                    <a:pt x="659" y="460"/>
                  </a:lnTo>
                  <a:lnTo>
                    <a:pt x="673" y="457"/>
                  </a:lnTo>
                  <a:lnTo>
                    <a:pt x="675" y="457"/>
                  </a:lnTo>
                  <a:lnTo>
                    <a:pt x="677" y="457"/>
                  </a:lnTo>
                  <a:lnTo>
                    <a:pt x="681" y="457"/>
                  </a:lnTo>
                  <a:lnTo>
                    <a:pt x="683" y="457"/>
                  </a:lnTo>
                  <a:lnTo>
                    <a:pt x="690" y="457"/>
                  </a:lnTo>
                  <a:lnTo>
                    <a:pt x="692" y="456"/>
                  </a:lnTo>
                  <a:lnTo>
                    <a:pt x="695" y="454"/>
                  </a:lnTo>
                  <a:lnTo>
                    <a:pt x="696" y="454"/>
                  </a:lnTo>
                  <a:lnTo>
                    <a:pt x="700" y="455"/>
                  </a:lnTo>
                  <a:lnTo>
                    <a:pt x="703" y="455"/>
                  </a:lnTo>
                  <a:lnTo>
                    <a:pt x="705" y="456"/>
                  </a:lnTo>
                  <a:lnTo>
                    <a:pt x="709" y="455"/>
                  </a:lnTo>
                  <a:lnTo>
                    <a:pt x="711" y="454"/>
                  </a:lnTo>
                  <a:lnTo>
                    <a:pt x="711" y="457"/>
                  </a:lnTo>
                  <a:lnTo>
                    <a:pt x="701" y="459"/>
                  </a:lnTo>
                  <a:lnTo>
                    <a:pt x="695" y="459"/>
                  </a:lnTo>
                  <a:lnTo>
                    <a:pt x="690" y="460"/>
                  </a:lnTo>
                  <a:lnTo>
                    <a:pt x="686" y="460"/>
                  </a:lnTo>
                  <a:lnTo>
                    <a:pt x="680" y="462"/>
                  </a:lnTo>
                  <a:lnTo>
                    <a:pt x="677" y="462"/>
                  </a:lnTo>
                  <a:lnTo>
                    <a:pt x="672" y="463"/>
                  </a:lnTo>
                  <a:lnTo>
                    <a:pt x="667" y="463"/>
                  </a:lnTo>
                  <a:lnTo>
                    <a:pt x="665" y="464"/>
                  </a:lnTo>
                  <a:lnTo>
                    <a:pt x="663" y="466"/>
                  </a:lnTo>
                  <a:lnTo>
                    <a:pt x="659" y="466"/>
                  </a:lnTo>
                  <a:lnTo>
                    <a:pt x="656" y="466"/>
                  </a:lnTo>
                  <a:lnTo>
                    <a:pt x="649" y="466"/>
                  </a:lnTo>
                  <a:lnTo>
                    <a:pt x="647" y="467"/>
                  </a:lnTo>
                  <a:lnTo>
                    <a:pt x="640" y="467"/>
                  </a:lnTo>
                  <a:lnTo>
                    <a:pt x="637" y="468"/>
                  </a:lnTo>
                  <a:lnTo>
                    <a:pt x="634" y="468"/>
                  </a:lnTo>
                  <a:lnTo>
                    <a:pt x="631" y="468"/>
                  </a:lnTo>
                  <a:lnTo>
                    <a:pt x="627" y="469"/>
                  </a:lnTo>
                  <a:lnTo>
                    <a:pt x="624" y="470"/>
                  </a:lnTo>
                  <a:lnTo>
                    <a:pt x="626" y="472"/>
                  </a:lnTo>
                  <a:lnTo>
                    <a:pt x="624" y="474"/>
                  </a:lnTo>
                  <a:lnTo>
                    <a:pt x="623" y="476"/>
                  </a:lnTo>
                  <a:lnTo>
                    <a:pt x="619" y="477"/>
                  </a:lnTo>
                  <a:lnTo>
                    <a:pt x="617" y="477"/>
                  </a:lnTo>
                  <a:lnTo>
                    <a:pt x="613" y="478"/>
                  </a:lnTo>
                  <a:lnTo>
                    <a:pt x="613" y="482"/>
                  </a:lnTo>
                  <a:lnTo>
                    <a:pt x="611" y="483"/>
                  </a:lnTo>
                  <a:lnTo>
                    <a:pt x="606" y="483"/>
                  </a:lnTo>
                  <a:lnTo>
                    <a:pt x="605" y="484"/>
                  </a:lnTo>
                  <a:lnTo>
                    <a:pt x="605" y="490"/>
                  </a:lnTo>
                  <a:lnTo>
                    <a:pt x="600" y="493"/>
                  </a:lnTo>
                  <a:lnTo>
                    <a:pt x="597" y="494"/>
                  </a:lnTo>
                  <a:lnTo>
                    <a:pt x="595" y="496"/>
                  </a:lnTo>
                  <a:lnTo>
                    <a:pt x="593" y="496"/>
                  </a:lnTo>
                  <a:lnTo>
                    <a:pt x="589" y="500"/>
                  </a:lnTo>
                  <a:lnTo>
                    <a:pt x="588" y="502"/>
                  </a:lnTo>
                  <a:lnTo>
                    <a:pt x="588" y="504"/>
                  </a:lnTo>
                  <a:lnTo>
                    <a:pt x="589" y="506"/>
                  </a:lnTo>
                  <a:lnTo>
                    <a:pt x="588" y="508"/>
                  </a:lnTo>
                  <a:lnTo>
                    <a:pt x="580" y="510"/>
                  </a:lnTo>
                  <a:lnTo>
                    <a:pt x="571" y="514"/>
                  </a:lnTo>
                  <a:lnTo>
                    <a:pt x="555" y="519"/>
                  </a:lnTo>
                  <a:lnTo>
                    <a:pt x="552" y="519"/>
                  </a:lnTo>
                  <a:lnTo>
                    <a:pt x="550" y="520"/>
                  </a:lnTo>
                  <a:lnTo>
                    <a:pt x="548" y="520"/>
                  </a:lnTo>
                  <a:lnTo>
                    <a:pt x="547" y="521"/>
                  </a:lnTo>
                  <a:lnTo>
                    <a:pt x="539" y="524"/>
                  </a:lnTo>
                  <a:lnTo>
                    <a:pt x="535" y="524"/>
                  </a:lnTo>
                  <a:lnTo>
                    <a:pt x="532" y="528"/>
                  </a:lnTo>
                  <a:lnTo>
                    <a:pt x="529" y="529"/>
                  </a:lnTo>
                  <a:lnTo>
                    <a:pt x="527" y="530"/>
                  </a:lnTo>
                  <a:lnTo>
                    <a:pt x="524" y="530"/>
                  </a:lnTo>
                  <a:lnTo>
                    <a:pt x="521" y="531"/>
                  </a:lnTo>
                  <a:lnTo>
                    <a:pt x="519" y="533"/>
                  </a:lnTo>
                  <a:lnTo>
                    <a:pt x="517" y="535"/>
                  </a:lnTo>
                  <a:lnTo>
                    <a:pt x="512" y="536"/>
                  </a:lnTo>
                  <a:lnTo>
                    <a:pt x="511" y="536"/>
                  </a:lnTo>
                  <a:lnTo>
                    <a:pt x="506" y="540"/>
                  </a:lnTo>
                  <a:lnTo>
                    <a:pt x="501" y="543"/>
                  </a:lnTo>
                  <a:lnTo>
                    <a:pt x="496" y="544"/>
                  </a:lnTo>
                  <a:lnTo>
                    <a:pt x="494" y="544"/>
                  </a:lnTo>
                  <a:lnTo>
                    <a:pt x="489" y="546"/>
                  </a:lnTo>
                  <a:lnTo>
                    <a:pt x="483" y="548"/>
                  </a:lnTo>
                  <a:lnTo>
                    <a:pt x="478" y="548"/>
                  </a:lnTo>
                  <a:lnTo>
                    <a:pt x="475" y="549"/>
                  </a:lnTo>
                  <a:lnTo>
                    <a:pt x="472" y="551"/>
                  </a:lnTo>
                  <a:lnTo>
                    <a:pt x="470" y="552"/>
                  </a:lnTo>
                  <a:lnTo>
                    <a:pt x="466" y="554"/>
                  </a:lnTo>
                  <a:lnTo>
                    <a:pt x="463" y="557"/>
                  </a:lnTo>
                  <a:lnTo>
                    <a:pt x="457" y="560"/>
                  </a:lnTo>
                  <a:lnTo>
                    <a:pt x="448" y="568"/>
                  </a:lnTo>
                  <a:lnTo>
                    <a:pt x="446" y="569"/>
                  </a:lnTo>
                  <a:lnTo>
                    <a:pt x="438" y="568"/>
                  </a:lnTo>
                  <a:lnTo>
                    <a:pt x="434" y="570"/>
                  </a:lnTo>
                  <a:lnTo>
                    <a:pt x="430" y="571"/>
                  </a:lnTo>
                  <a:lnTo>
                    <a:pt x="427" y="570"/>
                  </a:lnTo>
                  <a:lnTo>
                    <a:pt x="425" y="571"/>
                  </a:lnTo>
                  <a:lnTo>
                    <a:pt x="420" y="571"/>
                  </a:lnTo>
                  <a:lnTo>
                    <a:pt x="416" y="570"/>
                  </a:lnTo>
                  <a:lnTo>
                    <a:pt x="413" y="570"/>
                  </a:lnTo>
                  <a:lnTo>
                    <a:pt x="407" y="571"/>
                  </a:lnTo>
                  <a:lnTo>
                    <a:pt x="403" y="570"/>
                  </a:lnTo>
                  <a:lnTo>
                    <a:pt x="401" y="572"/>
                  </a:lnTo>
                  <a:lnTo>
                    <a:pt x="395" y="575"/>
                  </a:lnTo>
                  <a:lnTo>
                    <a:pt x="393" y="576"/>
                  </a:lnTo>
                  <a:lnTo>
                    <a:pt x="390" y="577"/>
                  </a:lnTo>
                  <a:lnTo>
                    <a:pt x="385" y="577"/>
                  </a:lnTo>
                  <a:lnTo>
                    <a:pt x="382" y="576"/>
                  </a:lnTo>
                  <a:lnTo>
                    <a:pt x="381" y="576"/>
                  </a:lnTo>
                  <a:lnTo>
                    <a:pt x="378" y="577"/>
                  </a:lnTo>
                  <a:lnTo>
                    <a:pt x="377" y="576"/>
                  </a:lnTo>
                  <a:lnTo>
                    <a:pt x="374" y="574"/>
                  </a:lnTo>
                  <a:lnTo>
                    <a:pt x="365" y="571"/>
                  </a:lnTo>
                  <a:lnTo>
                    <a:pt x="359" y="568"/>
                  </a:lnTo>
                  <a:lnTo>
                    <a:pt x="357" y="568"/>
                  </a:lnTo>
                  <a:lnTo>
                    <a:pt x="355" y="567"/>
                  </a:lnTo>
                  <a:lnTo>
                    <a:pt x="349" y="564"/>
                  </a:lnTo>
                  <a:lnTo>
                    <a:pt x="345" y="564"/>
                  </a:lnTo>
                  <a:lnTo>
                    <a:pt x="337" y="564"/>
                  </a:lnTo>
                  <a:lnTo>
                    <a:pt x="332" y="564"/>
                  </a:lnTo>
                  <a:lnTo>
                    <a:pt x="328" y="565"/>
                  </a:lnTo>
                  <a:lnTo>
                    <a:pt x="318" y="559"/>
                  </a:lnTo>
                  <a:lnTo>
                    <a:pt x="313" y="559"/>
                  </a:lnTo>
                  <a:lnTo>
                    <a:pt x="307" y="557"/>
                  </a:lnTo>
                  <a:lnTo>
                    <a:pt x="303" y="556"/>
                  </a:lnTo>
                  <a:lnTo>
                    <a:pt x="295" y="554"/>
                  </a:lnTo>
                  <a:lnTo>
                    <a:pt x="293" y="553"/>
                  </a:lnTo>
                  <a:lnTo>
                    <a:pt x="292" y="550"/>
                  </a:lnTo>
                  <a:lnTo>
                    <a:pt x="290" y="549"/>
                  </a:lnTo>
                  <a:lnTo>
                    <a:pt x="289" y="548"/>
                  </a:lnTo>
                  <a:lnTo>
                    <a:pt x="285" y="546"/>
                  </a:lnTo>
                  <a:lnTo>
                    <a:pt x="277" y="541"/>
                  </a:lnTo>
                  <a:lnTo>
                    <a:pt x="274" y="539"/>
                  </a:lnTo>
                  <a:lnTo>
                    <a:pt x="268" y="535"/>
                  </a:lnTo>
                  <a:lnTo>
                    <a:pt x="265" y="534"/>
                  </a:lnTo>
                  <a:lnTo>
                    <a:pt x="263" y="533"/>
                  </a:lnTo>
                  <a:lnTo>
                    <a:pt x="257" y="531"/>
                  </a:lnTo>
                  <a:lnTo>
                    <a:pt x="256" y="531"/>
                  </a:lnTo>
                  <a:lnTo>
                    <a:pt x="253" y="530"/>
                  </a:lnTo>
                  <a:lnTo>
                    <a:pt x="250" y="530"/>
                  </a:lnTo>
                  <a:lnTo>
                    <a:pt x="243" y="530"/>
                  </a:lnTo>
                  <a:lnTo>
                    <a:pt x="242" y="529"/>
                  </a:lnTo>
                  <a:lnTo>
                    <a:pt x="238" y="528"/>
                  </a:lnTo>
                  <a:lnTo>
                    <a:pt x="230" y="527"/>
                  </a:lnTo>
                  <a:lnTo>
                    <a:pt x="227" y="530"/>
                  </a:lnTo>
                  <a:lnTo>
                    <a:pt x="223" y="530"/>
                  </a:lnTo>
                  <a:lnTo>
                    <a:pt x="220" y="530"/>
                  </a:lnTo>
                  <a:lnTo>
                    <a:pt x="216" y="528"/>
                  </a:lnTo>
                  <a:lnTo>
                    <a:pt x="205" y="528"/>
                  </a:lnTo>
                  <a:lnTo>
                    <a:pt x="201" y="527"/>
                  </a:lnTo>
                  <a:lnTo>
                    <a:pt x="198" y="527"/>
                  </a:lnTo>
                  <a:lnTo>
                    <a:pt x="193" y="525"/>
                  </a:lnTo>
                  <a:lnTo>
                    <a:pt x="191" y="527"/>
                  </a:lnTo>
                  <a:lnTo>
                    <a:pt x="177" y="524"/>
                  </a:lnTo>
                  <a:lnTo>
                    <a:pt x="173" y="524"/>
                  </a:lnTo>
                  <a:lnTo>
                    <a:pt x="171" y="524"/>
                  </a:lnTo>
                  <a:lnTo>
                    <a:pt x="165" y="527"/>
                  </a:lnTo>
                  <a:lnTo>
                    <a:pt x="163" y="525"/>
                  </a:lnTo>
                  <a:lnTo>
                    <a:pt x="160" y="525"/>
                  </a:lnTo>
                  <a:lnTo>
                    <a:pt x="154" y="524"/>
                  </a:lnTo>
                  <a:lnTo>
                    <a:pt x="147" y="524"/>
                  </a:lnTo>
                  <a:lnTo>
                    <a:pt x="143" y="522"/>
                  </a:lnTo>
                  <a:lnTo>
                    <a:pt x="142" y="522"/>
                  </a:lnTo>
                  <a:lnTo>
                    <a:pt x="138" y="517"/>
                  </a:lnTo>
                  <a:lnTo>
                    <a:pt x="133" y="515"/>
                  </a:lnTo>
                  <a:lnTo>
                    <a:pt x="131" y="515"/>
                  </a:lnTo>
                  <a:lnTo>
                    <a:pt x="117" y="507"/>
                  </a:lnTo>
                  <a:lnTo>
                    <a:pt x="114" y="505"/>
                  </a:lnTo>
                  <a:lnTo>
                    <a:pt x="113" y="504"/>
                  </a:lnTo>
                  <a:lnTo>
                    <a:pt x="103" y="497"/>
                  </a:lnTo>
                  <a:lnTo>
                    <a:pt x="102" y="496"/>
                  </a:lnTo>
                  <a:lnTo>
                    <a:pt x="100" y="494"/>
                  </a:lnTo>
                  <a:lnTo>
                    <a:pt x="93" y="490"/>
                  </a:lnTo>
                  <a:lnTo>
                    <a:pt x="85" y="486"/>
                  </a:lnTo>
                  <a:lnTo>
                    <a:pt x="84" y="484"/>
                  </a:lnTo>
                  <a:lnTo>
                    <a:pt x="81" y="483"/>
                  </a:lnTo>
                  <a:lnTo>
                    <a:pt x="75" y="480"/>
                  </a:lnTo>
                  <a:lnTo>
                    <a:pt x="72" y="477"/>
                  </a:lnTo>
                  <a:lnTo>
                    <a:pt x="71" y="476"/>
                  </a:lnTo>
                  <a:lnTo>
                    <a:pt x="68" y="476"/>
                  </a:lnTo>
                  <a:lnTo>
                    <a:pt x="63" y="476"/>
                  </a:lnTo>
                  <a:lnTo>
                    <a:pt x="60" y="474"/>
                  </a:lnTo>
                  <a:lnTo>
                    <a:pt x="63" y="474"/>
                  </a:lnTo>
                  <a:lnTo>
                    <a:pt x="65" y="474"/>
                  </a:lnTo>
                  <a:lnTo>
                    <a:pt x="68" y="474"/>
                  </a:lnTo>
                  <a:lnTo>
                    <a:pt x="73" y="474"/>
                  </a:lnTo>
                  <a:lnTo>
                    <a:pt x="71" y="472"/>
                  </a:lnTo>
                  <a:lnTo>
                    <a:pt x="68" y="473"/>
                  </a:lnTo>
                  <a:lnTo>
                    <a:pt x="65" y="471"/>
                  </a:lnTo>
                  <a:lnTo>
                    <a:pt x="60" y="471"/>
                  </a:lnTo>
                  <a:lnTo>
                    <a:pt x="57" y="470"/>
                  </a:lnTo>
                  <a:lnTo>
                    <a:pt x="55" y="468"/>
                  </a:lnTo>
                  <a:lnTo>
                    <a:pt x="55" y="471"/>
                  </a:lnTo>
                  <a:lnTo>
                    <a:pt x="54" y="474"/>
                  </a:lnTo>
                  <a:lnTo>
                    <a:pt x="49" y="474"/>
                  </a:lnTo>
                  <a:lnTo>
                    <a:pt x="47" y="472"/>
                  </a:lnTo>
                  <a:lnTo>
                    <a:pt x="43" y="471"/>
                  </a:lnTo>
                  <a:lnTo>
                    <a:pt x="40" y="473"/>
                  </a:lnTo>
                  <a:lnTo>
                    <a:pt x="33" y="473"/>
                  </a:lnTo>
                  <a:lnTo>
                    <a:pt x="24" y="473"/>
                  </a:lnTo>
                  <a:lnTo>
                    <a:pt x="20" y="472"/>
                  </a:lnTo>
                  <a:lnTo>
                    <a:pt x="15" y="470"/>
                  </a:lnTo>
                  <a:lnTo>
                    <a:pt x="6" y="470"/>
                  </a:lnTo>
                  <a:lnTo>
                    <a:pt x="0" y="473"/>
                  </a:lnTo>
                  <a:lnTo>
                    <a:pt x="0" y="471"/>
                  </a:lnTo>
                  <a:lnTo>
                    <a:pt x="1" y="468"/>
                  </a:lnTo>
                  <a:lnTo>
                    <a:pt x="3" y="463"/>
                  </a:lnTo>
                  <a:lnTo>
                    <a:pt x="14" y="454"/>
                  </a:lnTo>
                  <a:lnTo>
                    <a:pt x="20" y="448"/>
                  </a:lnTo>
                  <a:lnTo>
                    <a:pt x="25" y="440"/>
                  </a:lnTo>
                  <a:lnTo>
                    <a:pt x="28" y="432"/>
                  </a:lnTo>
                  <a:lnTo>
                    <a:pt x="28" y="428"/>
                  </a:lnTo>
                  <a:lnTo>
                    <a:pt x="31" y="427"/>
                  </a:lnTo>
                  <a:lnTo>
                    <a:pt x="36" y="427"/>
                  </a:lnTo>
                  <a:lnTo>
                    <a:pt x="49" y="418"/>
                  </a:lnTo>
                  <a:lnTo>
                    <a:pt x="61" y="408"/>
                  </a:lnTo>
                  <a:lnTo>
                    <a:pt x="64" y="407"/>
                  </a:lnTo>
                  <a:lnTo>
                    <a:pt x="66" y="402"/>
                  </a:lnTo>
                  <a:lnTo>
                    <a:pt x="72" y="396"/>
                  </a:lnTo>
                  <a:lnTo>
                    <a:pt x="76" y="395"/>
                  </a:lnTo>
                  <a:lnTo>
                    <a:pt x="79" y="393"/>
                  </a:lnTo>
                  <a:lnTo>
                    <a:pt x="83" y="389"/>
                  </a:lnTo>
                  <a:lnTo>
                    <a:pt x="86" y="387"/>
                  </a:lnTo>
                  <a:lnTo>
                    <a:pt x="89" y="384"/>
                  </a:lnTo>
                  <a:lnTo>
                    <a:pt x="91" y="376"/>
                  </a:lnTo>
                  <a:lnTo>
                    <a:pt x="89" y="369"/>
                  </a:lnTo>
                  <a:lnTo>
                    <a:pt x="85" y="364"/>
                  </a:lnTo>
                  <a:lnTo>
                    <a:pt x="85" y="360"/>
                  </a:lnTo>
                  <a:lnTo>
                    <a:pt x="84" y="355"/>
                  </a:lnTo>
                  <a:lnTo>
                    <a:pt x="83" y="352"/>
                  </a:lnTo>
                  <a:lnTo>
                    <a:pt x="84" y="343"/>
                  </a:lnTo>
                  <a:lnTo>
                    <a:pt x="84" y="335"/>
                  </a:lnTo>
                  <a:lnTo>
                    <a:pt x="81" y="326"/>
                  </a:lnTo>
                  <a:lnTo>
                    <a:pt x="76" y="322"/>
                  </a:lnTo>
                  <a:lnTo>
                    <a:pt x="65" y="320"/>
                  </a:lnTo>
                  <a:lnTo>
                    <a:pt x="61" y="314"/>
                  </a:lnTo>
                  <a:lnTo>
                    <a:pt x="54" y="307"/>
                  </a:lnTo>
                  <a:lnTo>
                    <a:pt x="48" y="300"/>
                  </a:lnTo>
                  <a:lnTo>
                    <a:pt x="46" y="298"/>
                  </a:lnTo>
                  <a:lnTo>
                    <a:pt x="43" y="298"/>
                  </a:lnTo>
                  <a:lnTo>
                    <a:pt x="33" y="292"/>
                  </a:lnTo>
                  <a:lnTo>
                    <a:pt x="33" y="288"/>
                  </a:lnTo>
                  <a:lnTo>
                    <a:pt x="31" y="285"/>
                  </a:lnTo>
                  <a:lnTo>
                    <a:pt x="28" y="273"/>
                  </a:lnTo>
                  <a:lnTo>
                    <a:pt x="25" y="263"/>
                  </a:lnTo>
                  <a:lnTo>
                    <a:pt x="22" y="259"/>
                  </a:lnTo>
                  <a:lnTo>
                    <a:pt x="17" y="254"/>
                  </a:lnTo>
                  <a:lnTo>
                    <a:pt x="15" y="248"/>
                  </a:lnTo>
                  <a:lnTo>
                    <a:pt x="17" y="232"/>
                  </a:lnTo>
                  <a:lnTo>
                    <a:pt x="17" y="230"/>
                  </a:lnTo>
                  <a:lnTo>
                    <a:pt x="17" y="225"/>
                  </a:lnTo>
                  <a:lnTo>
                    <a:pt x="17" y="211"/>
                  </a:lnTo>
                  <a:lnTo>
                    <a:pt x="19" y="192"/>
                  </a:lnTo>
                  <a:lnTo>
                    <a:pt x="19" y="182"/>
                  </a:lnTo>
                  <a:lnTo>
                    <a:pt x="17" y="174"/>
                  </a:lnTo>
                  <a:lnTo>
                    <a:pt x="17" y="171"/>
                  </a:lnTo>
                  <a:lnTo>
                    <a:pt x="12" y="163"/>
                  </a:lnTo>
                  <a:lnTo>
                    <a:pt x="6" y="159"/>
                  </a:lnTo>
                  <a:lnTo>
                    <a:pt x="11" y="158"/>
                  </a:lnTo>
                  <a:lnTo>
                    <a:pt x="14" y="154"/>
                  </a:lnTo>
                  <a:lnTo>
                    <a:pt x="14" y="158"/>
                  </a:lnTo>
                  <a:lnTo>
                    <a:pt x="17" y="159"/>
                  </a:lnTo>
                  <a:lnTo>
                    <a:pt x="19" y="158"/>
                  </a:lnTo>
                  <a:lnTo>
                    <a:pt x="20" y="157"/>
                  </a:lnTo>
                  <a:lnTo>
                    <a:pt x="23" y="150"/>
                  </a:lnTo>
                  <a:lnTo>
                    <a:pt x="28" y="153"/>
                  </a:lnTo>
                  <a:lnTo>
                    <a:pt x="28" y="158"/>
                  </a:lnTo>
                  <a:lnTo>
                    <a:pt x="30" y="158"/>
                  </a:lnTo>
                  <a:lnTo>
                    <a:pt x="33" y="165"/>
                  </a:lnTo>
                  <a:lnTo>
                    <a:pt x="36" y="162"/>
                  </a:lnTo>
                  <a:lnTo>
                    <a:pt x="36" y="145"/>
                  </a:lnTo>
                  <a:lnTo>
                    <a:pt x="39" y="140"/>
                  </a:lnTo>
                  <a:lnTo>
                    <a:pt x="41" y="139"/>
                  </a:lnTo>
                  <a:lnTo>
                    <a:pt x="45" y="140"/>
                  </a:lnTo>
                  <a:lnTo>
                    <a:pt x="50" y="141"/>
                  </a:lnTo>
                  <a:lnTo>
                    <a:pt x="55" y="140"/>
                  </a:lnTo>
                  <a:lnTo>
                    <a:pt x="59" y="140"/>
                  </a:lnTo>
                  <a:lnTo>
                    <a:pt x="63" y="139"/>
                  </a:lnTo>
                  <a:lnTo>
                    <a:pt x="68" y="140"/>
                  </a:lnTo>
                  <a:lnTo>
                    <a:pt x="73" y="140"/>
                  </a:lnTo>
                  <a:lnTo>
                    <a:pt x="77" y="137"/>
                  </a:lnTo>
                  <a:lnTo>
                    <a:pt x="79" y="139"/>
                  </a:lnTo>
                  <a:lnTo>
                    <a:pt x="84" y="140"/>
                  </a:lnTo>
                  <a:lnTo>
                    <a:pt x="85" y="142"/>
                  </a:lnTo>
                  <a:lnTo>
                    <a:pt x="86" y="147"/>
                  </a:lnTo>
                  <a:lnTo>
                    <a:pt x="101" y="151"/>
                  </a:lnTo>
                  <a:lnTo>
                    <a:pt x="107" y="150"/>
                  </a:lnTo>
                  <a:lnTo>
                    <a:pt x="109" y="148"/>
                  </a:lnTo>
                  <a:lnTo>
                    <a:pt x="117" y="142"/>
                  </a:lnTo>
                  <a:lnTo>
                    <a:pt x="117" y="138"/>
                  </a:lnTo>
                  <a:lnTo>
                    <a:pt x="116" y="135"/>
                  </a:lnTo>
                  <a:lnTo>
                    <a:pt x="113" y="131"/>
                  </a:lnTo>
                  <a:lnTo>
                    <a:pt x="111" y="130"/>
                  </a:lnTo>
                  <a:lnTo>
                    <a:pt x="107" y="129"/>
                  </a:lnTo>
                  <a:lnTo>
                    <a:pt x="105" y="120"/>
                  </a:lnTo>
                  <a:lnTo>
                    <a:pt x="101" y="117"/>
                  </a:lnTo>
                  <a:lnTo>
                    <a:pt x="106" y="107"/>
                  </a:lnTo>
                  <a:lnTo>
                    <a:pt x="106" y="104"/>
                  </a:lnTo>
                  <a:lnTo>
                    <a:pt x="109" y="99"/>
                  </a:lnTo>
                  <a:lnTo>
                    <a:pt x="111" y="93"/>
                  </a:lnTo>
                  <a:lnTo>
                    <a:pt x="117" y="90"/>
                  </a:lnTo>
                  <a:lnTo>
                    <a:pt x="122" y="82"/>
                  </a:lnTo>
                  <a:lnTo>
                    <a:pt x="136" y="78"/>
                  </a:lnTo>
                  <a:lnTo>
                    <a:pt x="141" y="78"/>
                  </a:lnTo>
                  <a:lnTo>
                    <a:pt x="145" y="80"/>
                  </a:lnTo>
                  <a:lnTo>
                    <a:pt x="146" y="82"/>
                  </a:lnTo>
                  <a:lnTo>
                    <a:pt x="146" y="85"/>
                  </a:lnTo>
                  <a:lnTo>
                    <a:pt x="144" y="90"/>
                  </a:lnTo>
                  <a:lnTo>
                    <a:pt x="143" y="102"/>
                  </a:lnTo>
                  <a:lnTo>
                    <a:pt x="150" y="107"/>
                  </a:lnTo>
                  <a:lnTo>
                    <a:pt x="156" y="111"/>
                  </a:lnTo>
                  <a:lnTo>
                    <a:pt x="157" y="113"/>
                  </a:lnTo>
                  <a:lnTo>
                    <a:pt x="159" y="117"/>
                  </a:lnTo>
                  <a:lnTo>
                    <a:pt x="162" y="124"/>
                  </a:lnTo>
                  <a:lnTo>
                    <a:pt x="163" y="129"/>
                  </a:lnTo>
                  <a:lnTo>
                    <a:pt x="168" y="133"/>
                  </a:lnTo>
                  <a:lnTo>
                    <a:pt x="172" y="132"/>
                  </a:lnTo>
                  <a:lnTo>
                    <a:pt x="172" y="128"/>
                  </a:lnTo>
                  <a:lnTo>
                    <a:pt x="173" y="124"/>
                  </a:lnTo>
                  <a:lnTo>
                    <a:pt x="179" y="131"/>
                  </a:lnTo>
                  <a:lnTo>
                    <a:pt x="176" y="134"/>
                  </a:lnTo>
                  <a:lnTo>
                    <a:pt x="179" y="140"/>
                  </a:lnTo>
                  <a:lnTo>
                    <a:pt x="177" y="144"/>
                  </a:lnTo>
                  <a:lnTo>
                    <a:pt x="179" y="147"/>
                  </a:lnTo>
                  <a:lnTo>
                    <a:pt x="182" y="147"/>
                  </a:lnTo>
                  <a:lnTo>
                    <a:pt x="195" y="144"/>
                  </a:lnTo>
                  <a:lnTo>
                    <a:pt x="201" y="142"/>
                  </a:lnTo>
                  <a:lnTo>
                    <a:pt x="203" y="142"/>
                  </a:lnTo>
                  <a:lnTo>
                    <a:pt x="201" y="128"/>
                  </a:lnTo>
                  <a:lnTo>
                    <a:pt x="207" y="126"/>
                  </a:lnTo>
                  <a:lnTo>
                    <a:pt x="206" y="120"/>
                  </a:lnTo>
                  <a:lnTo>
                    <a:pt x="211" y="118"/>
                  </a:lnTo>
                  <a:lnTo>
                    <a:pt x="212" y="116"/>
                  </a:lnTo>
                  <a:lnTo>
                    <a:pt x="215" y="110"/>
                  </a:lnTo>
                  <a:lnTo>
                    <a:pt x="221" y="112"/>
                  </a:lnTo>
                  <a:lnTo>
                    <a:pt x="226" y="116"/>
                  </a:lnTo>
                  <a:lnTo>
                    <a:pt x="233" y="117"/>
                  </a:lnTo>
                  <a:lnTo>
                    <a:pt x="249" y="112"/>
                  </a:lnTo>
                  <a:lnTo>
                    <a:pt x="251" y="112"/>
                  </a:lnTo>
                  <a:lnTo>
                    <a:pt x="255" y="110"/>
                  </a:lnTo>
                  <a:lnTo>
                    <a:pt x="273" y="110"/>
                  </a:lnTo>
                  <a:lnTo>
                    <a:pt x="275" y="108"/>
                  </a:lnTo>
                  <a:lnTo>
                    <a:pt x="285" y="99"/>
                  </a:lnTo>
                  <a:lnTo>
                    <a:pt x="293" y="93"/>
                  </a:lnTo>
                  <a:lnTo>
                    <a:pt x="298" y="88"/>
                  </a:lnTo>
                  <a:lnTo>
                    <a:pt x="303" y="84"/>
                  </a:lnTo>
                  <a:lnTo>
                    <a:pt x="305" y="80"/>
                  </a:lnTo>
                  <a:lnTo>
                    <a:pt x="305" y="74"/>
                  </a:lnTo>
                  <a:lnTo>
                    <a:pt x="308" y="68"/>
                  </a:lnTo>
                  <a:lnTo>
                    <a:pt x="309" y="64"/>
                  </a:lnTo>
                  <a:lnTo>
                    <a:pt x="308" y="64"/>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3" name="Freeform 84"/>
            <p:cNvSpPr>
              <a:spLocks/>
            </p:cNvSpPr>
            <p:nvPr/>
          </p:nvSpPr>
          <p:spPr bwMode="auto">
            <a:xfrm>
              <a:off x="6043583" y="6332467"/>
              <a:ext cx="580418" cy="465879"/>
            </a:xfrm>
            <a:custGeom>
              <a:avLst/>
              <a:gdLst/>
              <a:ahLst/>
              <a:cxnLst>
                <a:cxn ang="0">
                  <a:pos x="492" y="109"/>
                </a:cxn>
                <a:cxn ang="0">
                  <a:pos x="494" y="103"/>
                </a:cxn>
                <a:cxn ang="0">
                  <a:pos x="476" y="96"/>
                </a:cxn>
                <a:cxn ang="0">
                  <a:pos x="454" y="87"/>
                </a:cxn>
                <a:cxn ang="0">
                  <a:pos x="439" y="83"/>
                </a:cxn>
                <a:cxn ang="0">
                  <a:pos x="442" y="63"/>
                </a:cxn>
                <a:cxn ang="0">
                  <a:pos x="434" y="44"/>
                </a:cxn>
                <a:cxn ang="0">
                  <a:pos x="414" y="39"/>
                </a:cxn>
                <a:cxn ang="0">
                  <a:pos x="410" y="27"/>
                </a:cxn>
                <a:cxn ang="0">
                  <a:pos x="396" y="15"/>
                </a:cxn>
                <a:cxn ang="0">
                  <a:pos x="376" y="10"/>
                </a:cxn>
                <a:cxn ang="0">
                  <a:pos x="365" y="3"/>
                </a:cxn>
                <a:cxn ang="0">
                  <a:pos x="351" y="22"/>
                </a:cxn>
                <a:cxn ang="0">
                  <a:pos x="328" y="26"/>
                </a:cxn>
                <a:cxn ang="0">
                  <a:pos x="301" y="52"/>
                </a:cxn>
                <a:cxn ang="0">
                  <a:pos x="262" y="100"/>
                </a:cxn>
                <a:cxn ang="0">
                  <a:pos x="231" y="113"/>
                </a:cxn>
                <a:cxn ang="0">
                  <a:pos x="217" y="96"/>
                </a:cxn>
                <a:cxn ang="0">
                  <a:pos x="187" y="82"/>
                </a:cxn>
                <a:cxn ang="0">
                  <a:pos x="180" y="61"/>
                </a:cxn>
                <a:cxn ang="0">
                  <a:pos x="180" y="36"/>
                </a:cxn>
                <a:cxn ang="0">
                  <a:pos x="161" y="13"/>
                </a:cxn>
                <a:cxn ang="0">
                  <a:pos x="136" y="9"/>
                </a:cxn>
                <a:cxn ang="0">
                  <a:pos x="125" y="15"/>
                </a:cxn>
                <a:cxn ang="0">
                  <a:pos x="117" y="52"/>
                </a:cxn>
                <a:cxn ang="0">
                  <a:pos x="108" y="82"/>
                </a:cxn>
                <a:cxn ang="0">
                  <a:pos x="92" y="107"/>
                </a:cxn>
                <a:cxn ang="0">
                  <a:pos x="82" y="145"/>
                </a:cxn>
                <a:cxn ang="0">
                  <a:pos x="52" y="165"/>
                </a:cxn>
                <a:cxn ang="0">
                  <a:pos x="26" y="230"/>
                </a:cxn>
                <a:cxn ang="0">
                  <a:pos x="0" y="312"/>
                </a:cxn>
                <a:cxn ang="0">
                  <a:pos x="14" y="373"/>
                </a:cxn>
                <a:cxn ang="0">
                  <a:pos x="37" y="379"/>
                </a:cxn>
                <a:cxn ang="0">
                  <a:pos x="48" y="395"/>
                </a:cxn>
                <a:cxn ang="0">
                  <a:pos x="32" y="395"/>
                </a:cxn>
                <a:cxn ang="0">
                  <a:pos x="65" y="415"/>
                </a:cxn>
                <a:cxn ang="0">
                  <a:pos x="114" y="446"/>
                </a:cxn>
                <a:cxn ang="0">
                  <a:pos x="142" y="456"/>
                </a:cxn>
                <a:cxn ang="0">
                  <a:pos x="148" y="465"/>
                </a:cxn>
                <a:cxn ang="0">
                  <a:pos x="117" y="449"/>
                </a:cxn>
                <a:cxn ang="0">
                  <a:pos x="152" y="469"/>
                </a:cxn>
                <a:cxn ang="0">
                  <a:pos x="200" y="515"/>
                </a:cxn>
                <a:cxn ang="0">
                  <a:pos x="225" y="534"/>
                </a:cxn>
                <a:cxn ang="0">
                  <a:pos x="244" y="535"/>
                </a:cxn>
                <a:cxn ang="0">
                  <a:pos x="262" y="546"/>
                </a:cxn>
                <a:cxn ang="0">
                  <a:pos x="272" y="550"/>
                </a:cxn>
                <a:cxn ang="0">
                  <a:pos x="284" y="551"/>
                </a:cxn>
                <a:cxn ang="0">
                  <a:pos x="287" y="564"/>
                </a:cxn>
                <a:cxn ang="0">
                  <a:pos x="280" y="561"/>
                </a:cxn>
                <a:cxn ang="0">
                  <a:pos x="261" y="556"/>
                </a:cxn>
                <a:cxn ang="0">
                  <a:pos x="269" y="568"/>
                </a:cxn>
                <a:cxn ang="0">
                  <a:pos x="311" y="595"/>
                </a:cxn>
                <a:cxn ang="0">
                  <a:pos x="338" y="622"/>
                </a:cxn>
                <a:cxn ang="0">
                  <a:pos x="382" y="659"/>
                </a:cxn>
                <a:cxn ang="0">
                  <a:pos x="398" y="612"/>
                </a:cxn>
                <a:cxn ang="0">
                  <a:pos x="399" y="577"/>
                </a:cxn>
                <a:cxn ang="0">
                  <a:pos x="392" y="495"/>
                </a:cxn>
                <a:cxn ang="0">
                  <a:pos x="702" y="290"/>
                </a:cxn>
                <a:cxn ang="0">
                  <a:pos x="647" y="219"/>
                </a:cxn>
                <a:cxn ang="0">
                  <a:pos x="542" y="160"/>
                </a:cxn>
                <a:cxn ang="0">
                  <a:pos x="497" y="128"/>
                </a:cxn>
              </a:cxnLst>
              <a:rect l="0" t="0" r="r" b="b"/>
              <a:pathLst>
                <a:path w="709" h="663">
                  <a:moveTo>
                    <a:pt x="488" y="122"/>
                  </a:moveTo>
                  <a:lnTo>
                    <a:pt x="488" y="119"/>
                  </a:lnTo>
                  <a:lnTo>
                    <a:pt x="490" y="116"/>
                  </a:lnTo>
                  <a:lnTo>
                    <a:pt x="490" y="115"/>
                  </a:lnTo>
                  <a:lnTo>
                    <a:pt x="492" y="109"/>
                  </a:lnTo>
                  <a:lnTo>
                    <a:pt x="494" y="109"/>
                  </a:lnTo>
                  <a:lnTo>
                    <a:pt x="496" y="108"/>
                  </a:lnTo>
                  <a:lnTo>
                    <a:pt x="497" y="105"/>
                  </a:lnTo>
                  <a:lnTo>
                    <a:pt x="496" y="104"/>
                  </a:lnTo>
                  <a:lnTo>
                    <a:pt x="494" y="103"/>
                  </a:lnTo>
                  <a:lnTo>
                    <a:pt x="491" y="102"/>
                  </a:lnTo>
                  <a:lnTo>
                    <a:pt x="490" y="96"/>
                  </a:lnTo>
                  <a:lnTo>
                    <a:pt x="488" y="95"/>
                  </a:lnTo>
                  <a:lnTo>
                    <a:pt x="481" y="95"/>
                  </a:lnTo>
                  <a:lnTo>
                    <a:pt x="476" y="96"/>
                  </a:lnTo>
                  <a:lnTo>
                    <a:pt x="472" y="95"/>
                  </a:lnTo>
                  <a:lnTo>
                    <a:pt x="471" y="94"/>
                  </a:lnTo>
                  <a:lnTo>
                    <a:pt x="474" y="91"/>
                  </a:lnTo>
                  <a:lnTo>
                    <a:pt x="462" y="87"/>
                  </a:lnTo>
                  <a:lnTo>
                    <a:pt x="454" y="87"/>
                  </a:lnTo>
                  <a:lnTo>
                    <a:pt x="451" y="86"/>
                  </a:lnTo>
                  <a:lnTo>
                    <a:pt x="447" y="86"/>
                  </a:lnTo>
                  <a:lnTo>
                    <a:pt x="444" y="85"/>
                  </a:lnTo>
                  <a:lnTo>
                    <a:pt x="441" y="85"/>
                  </a:lnTo>
                  <a:lnTo>
                    <a:pt x="439" y="83"/>
                  </a:lnTo>
                  <a:lnTo>
                    <a:pt x="438" y="81"/>
                  </a:lnTo>
                  <a:lnTo>
                    <a:pt x="437" y="79"/>
                  </a:lnTo>
                  <a:lnTo>
                    <a:pt x="439" y="71"/>
                  </a:lnTo>
                  <a:lnTo>
                    <a:pt x="442" y="65"/>
                  </a:lnTo>
                  <a:lnTo>
                    <a:pt x="442" y="63"/>
                  </a:lnTo>
                  <a:lnTo>
                    <a:pt x="444" y="59"/>
                  </a:lnTo>
                  <a:lnTo>
                    <a:pt x="442" y="58"/>
                  </a:lnTo>
                  <a:lnTo>
                    <a:pt x="441" y="55"/>
                  </a:lnTo>
                  <a:lnTo>
                    <a:pt x="437" y="47"/>
                  </a:lnTo>
                  <a:lnTo>
                    <a:pt x="434" y="44"/>
                  </a:lnTo>
                  <a:lnTo>
                    <a:pt x="430" y="42"/>
                  </a:lnTo>
                  <a:lnTo>
                    <a:pt x="422" y="42"/>
                  </a:lnTo>
                  <a:lnTo>
                    <a:pt x="418" y="41"/>
                  </a:lnTo>
                  <a:lnTo>
                    <a:pt x="416" y="41"/>
                  </a:lnTo>
                  <a:lnTo>
                    <a:pt x="414" y="39"/>
                  </a:lnTo>
                  <a:lnTo>
                    <a:pt x="414" y="38"/>
                  </a:lnTo>
                  <a:lnTo>
                    <a:pt x="413" y="35"/>
                  </a:lnTo>
                  <a:lnTo>
                    <a:pt x="411" y="33"/>
                  </a:lnTo>
                  <a:lnTo>
                    <a:pt x="411" y="31"/>
                  </a:lnTo>
                  <a:lnTo>
                    <a:pt x="410" y="27"/>
                  </a:lnTo>
                  <a:lnTo>
                    <a:pt x="409" y="17"/>
                  </a:lnTo>
                  <a:lnTo>
                    <a:pt x="406" y="12"/>
                  </a:lnTo>
                  <a:lnTo>
                    <a:pt x="402" y="12"/>
                  </a:lnTo>
                  <a:lnTo>
                    <a:pt x="399" y="15"/>
                  </a:lnTo>
                  <a:lnTo>
                    <a:pt x="396" y="15"/>
                  </a:lnTo>
                  <a:lnTo>
                    <a:pt x="390" y="15"/>
                  </a:lnTo>
                  <a:lnTo>
                    <a:pt x="390" y="13"/>
                  </a:lnTo>
                  <a:lnTo>
                    <a:pt x="386" y="10"/>
                  </a:lnTo>
                  <a:lnTo>
                    <a:pt x="382" y="7"/>
                  </a:lnTo>
                  <a:lnTo>
                    <a:pt x="376" y="10"/>
                  </a:lnTo>
                  <a:lnTo>
                    <a:pt x="374" y="9"/>
                  </a:lnTo>
                  <a:lnTo>
                    <a:pt x="372" y="2"/>
                  </a:lnTo>
                  <a:lnTo>
                    <a:pt x="370" y="0"/>
                  </a:lnTo>
                  <a:lnTo>
                    <a:pt x="367" y="1"/>
                  </a:lnTo>
                  <a:lnTo>
                    <a:pt x="365" y="3"/>
                  </a:lnTo>
                  <a:lnTo>
                    <a:pt x="357" y="6"/>
                  </a:lnTo>
                  <a:lnTo>
                    <a:pt x="354" y="5"/>
                  </a:lnTo>
                  <a:lnTo>
                    <a:pt x="353" y="12"/>
                  </a:lnTo>
                  <a:lnTo>
                    <a:pt x="353" y="17"/>
                  </a:lnTo>
                  <a:lnTo>
                    <a:pt x="351" y="22"/>
                  </a:lnTo>
                  <a:lnTo>
                    <a:pt x="348" y="23"/>
                  </a:lnTo>
                  <a:lnTo>
                    <a:pt x="345" y="21"/>
                  </a:lnTo>
                  <a:lnTo>
                    <a:pt x="335" y="21"/>
                  </a:lnTo>
                  <a:lnTo>
                    <a:pt x="333" y="24"/>
                  </a:lnTo>
                  <a:lnTo>
                    <a:pt x="328" y="26"/>
                  </a:lnTo>
                  <a:lnTo>
                    <a:pt x="307" y="41"/>
                  </a:lnTo>
                  <a:lnTo>
                    <a:pt x="305" y="42"/>
                  </a:lnTo>
                  <a:lnTo>
                    <a:pt x="305" y="47"/>
                  </a:lnTo>
                  <a:lnTo>
                    <a:pt x="303" y="50"/>
                  </a:lnTo>
                  <a:lnTo>
                    <a:pt x="301" y="52"/>
                  </a:lnTo>
                  <a:lnTo>
                    <a:pt x="279" y="77"/>
                  </a:lnTo>
                  <a:lnTo>
                    <a:pt x="276" y="79"/>
                  </a:lnTo>
                  <a:lnTo>
                    <a:pt x="275" y="83"/>
                  </a:lnTo>
                  <a:lnTo>
                    <a:pt x="264" y="97"/>
                  </a:lnTo>
                  <a:lnTo>
                    <a:pt x="262" y="100"/>
                  </a:lnTo>
                  <a:lnTo>
                    <a:pt x="252" y="115"/>
                  </a:lnTo>
                  <a:lnTo>
                    <a:pt x="249" y="117"/>
                  </a:lnTo>
                  <a:lnTo>
                    <a:pt x="242" y="117"/>
                  </a:lnTo>
                  <a:lnTo>
                    <a:pt x="234" y="115"/>
                  </a:lnTo>
                  <a:lnTo>
                    <a:pt x="231" y="113"/>
                  </a:lnTo>
                  <a:lnTo>
                    <a:pt x="227" y="107"/>
                  </a:lnTo>
                  <a:lnTo>
                    <a:pt x="225" y="105"/>
                  </a:lnTo>
                  <a:lnTo>
                    <a:pt x="224" y="101"/>
                  </a:lnTo>
                  <a:lnTo>
                    <a:pt x="222" y="99"/>
                  </a:lnTo>
                  <a:lnTo>
                    <a:pt x="217" y="96"/>
                  </a:lnTo>
                  <a:lnTo>
                    <a:pt x="213" y="95"/>
                  </a:lnTo>
                  <a:lnTo>
                    <a:pt x="209" y="95"/>
                  </a:lnTo>
                  <a:lnTo>
                    <a:pt x="195" y="95"/>
                  </a:lnTo>
                  <a:lnTo>
                    <a:pt x="190" y="91"/>
                  </a:lnTo>
                  <a:lnTo>
                    <a:pt x="187" y="82"/>
                  </a:lnTo>
                  <a:lnTo>
                    <a:pt x="186" y="77"/>
                  </a:lnTo>
                  <a:lnTo>
                    <a:pt x="184" y="71"/>
                  </a:lnTo>
                  <a:lnTo>
                    <a:pt x="183" y="70"/>
                  </a:lnTo>
                  <a:lnTo>
                    <a:pt x="180" y="63"/>
                  </a:lnTo>
                  <a:lnTo>
                    <a:pt x="180" y="61"/>
                  </a:lnTo>
                  <a:lnTo>
                    <a:pt x="182" y="58"/>
                  </a:lnTo>
                  <a:lnTo>
                    <a:pt x="181" y="53"/>
                  </a:lnTo>
                  <a:lnTo>
                    <a:pt x="179" y="48"/>
                  </a:lnTo>
                  <a:lnTo>
                    <a:pt x="182" y="39"/>
                  </a:lnTo>
                  <a:lnTo>
                    <a:pt x="180" y="36"/>
                  </a:lnTo>
                  <a:lnTo>
                    <a:pt x="180" y="30"/>
                  </a:lnTo>
                  <a:lnTo>
                    <a:pt x="174" y="25"/>
                  </a:lnTo>
                  <a:lnTo>
                    <a:pt x="169" y="23"/>
                  </a:lnTo>
                  <a:lnTo>
                    <a:pt x="165" y="18"/>
                  </a:lnTo>
                  <a:lnTo>
                    <a:pt x="161" y="13"/>
                  </a:lnTo>
                  <a:lnTo>
                    <a:pt x="161" y="12"/>
                  </a:lnTo>
                  <a:lnTo>
                    <a:pt x="157" y="9"/>
                  </a:lnTo>
                  <a:lnTo>
                    <a:pt x="150" y="8"/>
                  </a:lnTo>
                  <a:lnTo>
                    <a:pt x="147" y="9"/>
                  </a:lnTo>
                  <a:lnTo>
                    <a:pt x="136" y="9"/>
                  </a:lnTo>
                  <a:lnTo>
                    <a:pt x="133" y="7"/>
                  </a:lnTo>
                  <a:lnTo>
                    <a:pt x="129" y="9"/>
                  </a:lnTo>
                  <a:lnTo>
                    <a:pt x="127" y="12"/>
                  </a:lnTo>
                  <a:lnTo>
                    <a:pt x="125" y="12"/>
                  </a:lnTo>
                  <a:lnTo>
                    <a:pt x="125" y="15"/>
                  </a:lnTo>
                  <a:lnTo>
                    <a:pt x="121" y="23"/>
                  </a:lnTo>
                  <a:lnTo>
                    <a:pt x="118" y="25"/>
                  </a:lnTo>
                  <a:lnTo>
                    <a:pt x="118" y="38"/>
                  </a:lnTo>
                  <a:lnTo>
                    <a:pt x="118" y="44"/>
                  </a:lnTo>
                  <a:lnTo>
                    <a:pt x="117" y="52"/>
                  </a:lnTo>
                  <a:lnTo>
                    <a:pt x="117" y="62"/>
                  </a:lnTo>
                  <a:lnTo>
                    <a:pt x="117" y="69"/>
                  </a:lnTo>
                  <a:lnTo>
                    <a:pt x="111" y="76"/>
                  </a:lnTo>
                  <a:lnTo>
                    <a:pt x="110" y="79"/>
                  </a:lnTo>
                  <a:lnTo>
                    <a:pt x="108" y="82"/>
                  </a:lnTo>
                  <a:lnTo>
                    <a:pt x="106" y="84"/>
                  </a:lnTo>
                  <a:lnTo>
                    <a:pt x="106" y="87"/>
                  </a:lnTo>
                  <a:lnTo>
                    <a:pt x="102" y="90"/>
                  </a:lnTo>
                  <a:lnTo>
                    <a:pt x="98" y="90"/>
                  </a:lnTo>
                  <a:lnTo>
                    <a:pt x="92" y="107"/>
                  </a:lnTo>
                  <a:lnTo>
                    <a:pt x="92" y="108"/>
                  </a:lnTo>
                  <a:lnTo>
                    <a:pt x="87" y="128"/>
                  </a:lnTo>
                  <a:lnTo>
                    <a:pt x="82" y="138"/>
                  </a:lnTo>
                  <a:lnTo>
                    <a:pt x="83" y="141"/>
                  </a:lnTo>
                  <a:lnTo>
                    <a:pt x="82" y="145"/>
                  </a:lnTo>
                  <a:lnTo>
                    <a:pt x="74" y="149"/>
                  </a:lnTo>
                  <a:lnTo>
                    <a:pt x="70" y="153"/>
                  </a:lnTo>
                  <a:lnTo>
                    <a:pt x="73" y="155"/>
                  </a:lnTo>
                  <a:lnTo>
                    <a:pt x="65" y="157"/>
                  </a:lnTo>
                  <a:lnTo>
                    <a:pt x="52" y="165"/>
                  </a:lnTo>
                  <a:lnTo>
                    <a:pt x="47" y="170"/>
                  </a:lnTo>
                  <a:lnTo>
                    <a:pt x="44" y="174"/>
                  </a:lnTo>
                  <a:lnTo>
                    <a:pt x="39" y="195"/>
                  </a:lnTo>
                  <a:lnTo>
                    <a:pt x="33" y="207"/>
                  </a:lnTo>
                  <a:lnTo>
                    <a:pt x="26" y="230"/>
                  </a:lnTo>
                  <a:lnTo>
                    <a:pt x="15" y="263"/>
                  </a:lnTo>
                  <a:lnTo>
                    <a:pt x="14" y="270"/>
                  </a:lnTo>
                  <a:lnTo>
                    <a:pt x="2" y="304"/>
                  </a:lnTo>
                  <a:lnTo>
                    <a:pt x="0" y="306"/>
                  </a:lnTo>
                  <a:lnTo>
                    <a:pt x="0" y="312"/>
                  </a:lnTo>
                  <a:lnTo>
                    <a:pt x="14" y="339"/>
                  </a:lnTo>
                  <a:lnTo>
                    <a:pt x="13" y="352"/>
                  </a:lnTo>
                  <a:lnTo>
                    <a:pt x="12" y="354"/>
                  </a:lnTo>
                  <a:lnTo>
                    <a:pt x="14" y="362"/>
                  </a:lnTo>
                  <a:lnTo>
                    <a:pt x="14" y="373"/>
                  </a:lnTo>
                  <a:lnTo>
                    <a:pt x="17" y="379"/>
                  </a:lnTo>
                  <a:lnTo>
                    <a:pt x="21" y="381"/>
                  </a:lnTo>
                  <a:lnTo>
                    <a:pt x="24" y="381"/>
                  </a:lnTo>
                  <a:lnTo>
                    <a:pt x="32" y="379"/>
                  </a:lnTo>
                  <a:lnTo>
                    <a:pt x="37" y="379"/>
                  </a:lnTo>
                  <a:lnTo>
                    <a:pt x="42" y="379"/>
                  </a:lnTo>
                  <a:lnTo>
                    <a:pt x="45" y="382"/>
                  </a:lnTo>
                  <a:lnTo>
                    <a:pt x="47" y="385"/>
                  </a:lnTo>
                  <a:lnTo>
                    <a:pt x="48" y="392"/>
                  </a:lnTo>
                  <a:lnTo>
                    <a:pt x="48" y="395"/>
                  </a:lnTo>
                  <a:lnTo>
                    <a:pt x="50" y="401"/>
                  </a:lnTo>
                  <a:lnTo>
                    <a:pt x="44" y="399"/>
                  </a:lnTo>
                  <a:lnTo>
                    <a:pt x="39" y="399"/>
                  </a:lnTo>
                  <a:lnTo>
                    <a:pt x="34" y="397"/>
                  </a:lnTo>
                  <a:lnTo>
                    <a:pt x="32" y="395"/>
                  </a:lnTo>
                  <a:lnTo>
                    <a:pt x="30" y="395"/>
                  </a:lnTo>
                  <a:lnTo>
                    <a:pt x="30" y="399"/>
                  </a:lnTo>
                  <a:lnTo>
                    <a:pt x="50" y="409"/>
                  </a:lnTo>
                  <a:lnTo>
                    <a:pt x="57" y="410"/>
                  </a:lnTo>
                  <a:lnTo>
                    <a:pt x="65" y="415"/>
                  </a:lnTo>
                  <a:lnTo>
                    <a:pt x="70" y="423"/>
                  </a:lnTo>
                  <a:lnTo>
                    <a:pt x="103" y="442"/>
                  </a:lnTo>
                  <a:lnTo>
                    <a:pt x="108" y="444"/>
                  </a:lnTo>
                  <a:lnTo>
                    <a:pt x="114" y="448"/>
                  </a:lnTo>
                  <a:lnTo>
                    <a:pt x="114" y="446"/>
                  </a:lnTo>
                  <a:lnTo>
                    <a:pt x="114" y="444"/>
                  </a:lnTo>
                  <a:lnTo>
                    <a:pt x="117" y="444"/>
                  </a:lnTo>
                  <a:lnTo>
                    <a:pt x="120" y="447"/>
                  </a:lnTo>
                  <a:lnTo>
                    <a:pt x="130" y="453"/>
                  </a:lnTo>
                  <a:lnTo>
                    <a:pt x="142" y="456"/>
                  </a:lnTo>
                  <a:lnTo>
                    <a:pt x="144" y="457"/>
                  </a:lnTo>
                  <a:lnTo>
                    <a:pt x="147" y="459"/>
                  </a:lnTo>
                  <a:lnTo>
                    <a:pt x="151" y="462"/>
                  </a:lnTo>
                  <a:lnTo>
                    <a:pt x="150" y="465"/>
                  </a:lnTo>
                  <a:lnTo>
                    <a:pt x="148" y="465"/>
                  </a:lnTo>
                  <a:lnTo>
                    <a:pt x="130" y="455"/>
                  </a:lnTo>
                  <a:lnTo>
                    <a:pt x="129" y="454"/>
                  </a:lnTo>
                  <a:lnTo>
                    <a:pt x="125" y="453"/>
                  </a:lnTo>
                  <a:lnTo>
                    <a:pt x="120" y="449"/>
                  </a:lnTo>
                  <a:lnTo>
                    <a:pt x="117" y="449"/>
                  </a:lnTo>
                  <a:lnTo>
                    <a:pt x="123" y="453"/>
                  </a:lnTo>
                  <a:lnTo>
                    <a:pt x="131" y="456"/>
                  </a:lnTo>
                  <a:lnTo>
                    <a:pt x="136" y="461"/>
                  </a:lnTo>
                  <a:lnTo>
                    <a:pt x="150" y="469"/>
                  </a:lnTo>
                  <a:lnTo>
                    <a:pt x="152" y="469"/>
                  </a:lnTo>
                  <a:lnTo>
                    <a:pt x="154" y="470"/>
                  </a:lnTo>
                  <a:lnTo>
                    <a:pt x="160" y="474"/>
                  </a:lnTo>
                  <a:lnTo>
                    <a:pt x="174" y="490"/>
                  </a:lnTo>
                  <a:lnTo>
                    <a:pt x="180" y="495"/>
                  </a:lnTo>
                  <a:lnTo>
                    <a:pt x="200" y="515"/>
                  </a:lnTo>
                  <a:lnTo>
                    <a:pt x="206" y="518"/>
                  </a:lnTo>
                  <a:lnTo>
                    <a:pt x="210" y="524"/>
                  </a:lnTo>
                  <a:lnTo>
                    <a:pt x="214" y="524"/>
                  </a:lnTo>
                  <a:lnTo>
                    <a:pt x="224" y="529"/>
                  </a:lnTo>
                  <a:lnTo>
                    <a:pt x="225" y="534"/>
                  </a:lnTo>
                  <a:lnTo>
                    <a:pt x="229" y="534"/>
                  </a:lnTo>
                  <a:lnTo>
                    <a:pt x="232" y="533"/>
                  </a:lnTo>
                  <a:lnTo>
                    <a:pt x="235" y="534"/>
                  </a:lnTo>
                  <a:lnTo>
                    <a:pt x="237" y="532"/>
                  </a:lnTo>
                  <a:lnTo>
                    <a:pt x="244" y="535"/>
                  </a:lnTo>
                  <a:lnTo>
                    <a:pt x="250" y="540"/>
                  </a:lnTo>
                  <a:lnTo>
                    <a:pt x="252" y="540"/>
                  </a:lnTo>
                  <a:lnTo>
                    <a:pt x="256" y="546"/>
                  </a:lnTo>
                  <a:lnTo>
                    <a:pt x="261" y="549"/>
                  </a:lnTo>
                  <a:lnTo>
                    <a:pt x="262" y="546"/>
                  </a:lnTo>
                  <a:lnTo>
                    <a:pt x="260" y="545"/>
                  </a:lnTo>
                  <a:lnTo>
                    <a:pt x="262" y="542"/>
                  </a:lnTo>
                  <a:lnTo>
                    <a:pt x="263" y="542"/>
                  </a:lnTo>
                  <a:lnTo>
                    <a:pt x="265" y="548"/>
                  </a:lnTo>
                  <a:lnTo>
                    <a:pt x="272" y="550"/>
                  </a:lnTo>
                  <a:lnTo>
                    <a:pt x="277" y="552"/>
                  </a:lnTo>
                  <a:lnTo>
                    <a:pt x="279" y="551"/>
                  </a:lnTo>
                  <a:lnTo>
                    <a:pt x="280" y="550"/>
                  </a:lnTo>
                  <a:lnTo>
                    <a:pt x="283" y="549"/>
                  </a:lnTo>
                  <a:lnTo>
                    <a:pt x="284" y="551"/>
                  </a:lnTo>
                  <a:lnTo>
                    <a:pt x="284" y="554"/>
                  </a:lnTo>
                  <a:lnTo>
                    <a:pt x="286" y="556"/>
                  </a:lnTo>
                  <a:lnTo>
                    <a:pt x="286" y="559"/>
                  </a:lnTo>
                  <a:lnTo>
                    <a:pt x="284" y="561"/>
                  </a:lnTo>
                  <a:lnTo>
                    <a:pt x="287" y="564"/>
                  </a:lnTo>
                  <a:lnTo>
                    <a:pt x="289" y="567"/>
                  </a:lnTo>
                  <a:lnTo>
                    <a:pt x="289" y="568"/>
                  </a:lnTo>
                  <a:lnTo>
                    <a:pt x="286" y="569"/>
                  </a:lnTo>
                  <a:lnTo>
                    <a:pt x="284" y="564"/>
                  </a:lnTo>
                  <a:lnTo>
                    <a:pt x="280" y="561"/>
                  </a:lnTo>
                  <a:lnTo>
                    <a:pt x="278" y="555"/>
                  </a:lnTo>
                  <a:lnTo>
                    <a:pt x="276" y="554"/>
                  </a:lnTo>
                  <a:lnTo>
                    <a:pt x="268" y="554"/>
                  </a:lnTo>
                  <a:lnTo>
                    <a:pt x="263" y="554"/>
                  </a:lnTo>
                  <a:lnTo>
                    <a:pt x="261" y="556"/>
                  </a:lnTo>
                  <a:lnTo>
                    <a:pt x="263" y="560"/>
                  </a:lnTo>
                  <a:lnTo>
                    <a:pt x="266" y="561"/>
                  </a:lnTo>
                  <a:lnTo>
                    <a:pt x="272" y="564"/>
                  </a:lnTo>
                  <a:lnTo>
                    <a:pt x="269" y="566"/>
                  </a:lnTo>
                  <a:lnTo>
                    <a:pt x="269" y="568"/>
                  </a:lnTo>
                  <a:lnTo>
                    <a:pt x="294" y="586"/>
                  </a:lnTo>
                  <a:lnTo>
                    <a:pt x="303" y="593"/>
                  </a:lnTo>
                  <a:lnTo>
                    <a:pt x="306" y="594"/>
                  </a:lnTo>
                  <a:lnTo>
                    <a:pt x="309" y="592"/>
                  </a:lnTo>
                  <a:lnTo>
                    <a:pt x="311" y="595"/>
                  </a:lnTo>
                  <a:lnTo>
                    <a:pt x="311" y="597"/>
                  </a:lnTo>
                  <a:lnTo>
                    <a:pt x="326" y="611"/>
                  </a:lnTo>
                  <a:lnTo>
                    <a:pt x="328" y="611"/>
                  </a:lnTo>
                  <a:lnTo>
                    <a:pt x="330" y="617"/>
                  </a:lnTo>
                  <a:lnTo>
                    <a:pt x="338" y="622"/>
                  </a:lnTo>
                  <a:lnTo>
                    <a:pt x="340" y="623"/>
                  </a:lnTo>
                  <a:lnTo>
                    <a:pt x="349" y="631"/>
                  </a:lnTo>
                  <a:lnTo>
                    <a:pt x="366" y="644"/>
                  </a:lnTo>
                  <a:lnTo>
                    <a:pt x="377" y="656"/>
                  </a:lnTo>
                  <a:lnTo>
                    <a:pt x="382" y="659"/>
                  </a:lnTo>
                  <a:lnTo>
                    <a:pt x="388" y="662"/>
                  </a:lnTo>
                  <a:lnTo>
                    <a:pt x="388" y="660"/>
                  </a:lnTo>
                  <a:lnTo>
                    <a:pt x="404" y="626"/>
                  </a:lnTo>
                  <a:lnTo>
                    <a:pt x="401" y="615"/>
                  </a:lnTo>
                  <a:lnTo>
                    <a:pt x="398" y="612"/>
                  </a:lnTo>
                  <a:lnTo>
                    <a:pt x="394" y="604"/>
                  </a:lnTo>
                  <a:lnTo>
                    <a:pt x="396" y="603"/>
                  </a:lnTo>
                  <a:lnTo>
                    <a:pt x="401" y="599"/>
                  </a:lnTo>
                  <a:lnTo>
                    <a:pt x="398" y="585"/>
                  </a:lnTo>
                  <a:lnTo>
                    <a:pt x="399" y="577"/>
                  </a:lnTo>
                  <a:lnTo>
                    <a:pt x="400" y="573"/>
                  </a:lnTo>
                  <a:lnTo>
                    <a:pt x="411" y="556"/>
                  </a:lnTo>
                  <a:lnTo>
                    <a:pt x="411" y="543"/>
                  </a:lnTo>
                  <a:lnTo>
                    <a:pt x="395" y="517"/>
                  </a:lnTo>
                  <a:lnTo>
                    <a:pt x="392" y="495"/>
                  </a:lnTo>
                  <a:lnTo>
                    <a:pt x="462" y="355"/>
                  </a:lnTo>
                  <a:lnTo>
                    <a:pt x="703" y="335"/>
                  </a:lnTo>
                  <a:lnTo>
                    <a:pt x="705" y="322"/>
                  </a:lnTo>
                  <a:lnTo>
                    <a:pt x="702" y="303"/>
                  </a:lnTo>
                  <a:lnTo>
                    <a:pt x="702" y="290"/>
                  </a:lnTo>
                  <a:lnTo>
                    <a:pt x="708" y="269"/>
                  </a:lnTo>
                  <a:lnTo>
                    <a:pt x="698" y="265"/>
                  </a:lnTo>
                  <a:lnTo>
                    <a:pt x="676" y="257"/>
                  </a:lnTo>
                  <a:lnTo>
                    <a:pt x="657" y="241"/>
                  </a:lnTo>
                  <a:lnTo>
                    <a:pt x="647" y="219"/>
                  </a:lnTo>
                  <a:lnTo>
                    <a:pt x="595" y="191"/>
                  </a:lnTo>
                  <a:lnTo>
                    <a:pt x="581" y="186"/>
                  </a:lnTo>
                  <a:lnTo>
                    <a:pt x="572" y="181"/>
                  </a:lnTo>
                  <a:lnTo>
                    <a:pt x="556" y="162"/>
                  </a:lnTo>
                  <a:lnTo>
                    <a:pt x="542" y="160"/>
                  </a:lnTo>
                  <a:lnTo>
                    <a:pt x="539" y="156"/>
                  </a:lnTo>
                  <a:lnTo>
                    <a:pt x="533" y="139"/>
                  </a:lnTo>
                  <a:lnTo>
                    <a:pt x="519" y="131"/>
                  </a:lnTo>
                  <a:lnTo>
                    <a:pt x="500" y="128"/>
                  </a:lnTo>
                  <a:lnTo>
                    <a:pt x="497" y="128"/>
                  </a:lnTo>
                  <a:lnTo>
                    <a:pt x="488" y="122"/>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4" name="Freeform 85"/>
            <p:cNvSpPr>
              <a:spLocks/>
            </p:cNvSpPr>
            <p:nvPr/>
          </p:nvSpPr>
          <p:spPr bwMode="auto">
            <a:xfrm>
              <a:off x="5309127" y="5766001"/>
              <a:ext cx="802234" cy="690348"/>
            </a:xfrm>
            <a:custGeom>
              <a:avLst/>
              <a:gdLst/>
              <a:ahLst/>
              <a:cxnLst>
                <a:cxn ang="0">
                  <a:pos x="432" y="492"/>
                </a:cxn>
                <a:cxn ang="0">
                  <a:pos x="346" y="376"/>
                </a:cxn>
                <a:cxn ang="0">
                  <a:pos x="295" y="321"/>
                </a:cxn>
                <a:cxn ang="0">
                  <a:pos x="260" y="261"/>
                </a:cxn>
                <a:cxn ang="0">
                  <a:pos x="233" y="208"/>
                </a:cxn>
                <a:cxn ang="0">
                  <a:pos x="197" y="142"/>
                </a:cxn>
                <a:cxn ang="0">
                  <a:pos x="183" y="84"/>
                </a:cxn>
                <a:cxn ang="0">
                  <a:pos x="252" y="170"/>
                </a:cxn>
                <a:cxn ang="0">
                  <a:pos x="256" y="234"/>
                </a:cxn>
                <a:cxn ang="0">
                  <a:pos x="266" y="159"/>
                </a:cxn>
                <a:cxn ang="0">
                  <a:pos x="139" y="38"/>
                </a:cxn>
                <a:cxn ang="0">
                  <a:pos x="40" y="16"/>
                </a:cxn>
                <a:cxn ang="0">
                  <a:pos x="68" y="40"/>
                </a:cxn>
                <a:cxn ang="0">
                  <a:pos x="38" y="91"/>
                </a:cxn>
                <a:cxn ang="0">
                  <a:pos x="36" y="150"/>
                </a:cxn>
                <a:cxn ang="0">
                  <a:pos x="46" y="198"/>
                </a:cxn>
                <a:cxn ang="0">
                  <a:pos x="101" y="251"/>
                </a:cxn>
                <a:cxn ang="0">
                  <a:pos x="84" y="308"/>
                </a:cxn>
                <a:cxn ang="0">
                  <a:pos x="40" y="339"/>
                </a:cxn>
                <a:cxn ang="0">
                  <a:pos x="49" y="391"/>
                </a:cxn>
                <a:cxn ang="0">
                  <a:pos x="130" y="348"/>
                </a:cxn>
                <a:cxn ang="0">
                  <a:pos x="179" y="316"/>
                </a:cxn>
                <a:cxn ang="0">
                  <a:pos x="234" y="366"/>
                </a:cxn>
                <a:cxn ang="0">
                  <a:pos x="199" y="415"/>
                </a:cxn>
                <a:cxn ang="0">
                  <a:pos x="222" y="457"/>
                </a:cxn>
                <a:cxn ang="0">
                  <a:pos x="258" y="437"/>
                </a:cxn>
                <a:cxn ang="0">
                  <a:pos x="308" y="465"/>
                </a:cxn>
                <a:cxn ang="0">
                  <a:pos x="281" y="500"/>
                </a:cxn>
                <a:cxn ang="0">
                  <a:pos x="267" y="578"/>
                </a:cxn>
                <a:cxn ang="0">
                  <a:pos x="304" y="607"/>
                </a:cxn>
                <a:cxn ang="0">
                  <a:pos x="319" y="630"/>
                </a:cxn>
                <a:cxn ang="0">
                  <a:pos x="282" y="638"/>
                </a:cxn>
                <a:cxn ang="0">
                  <a:pos x="271" y="689"/>
                </a:cxn>
                <a:cxn ang="0">
                  <a:pos x="300" y="731"/>
                </a:cxn>
                <a:cxn ang="0">
                  <a:pos x="327" y="761"/>
                </a:cxn>
                <a:cxn ang="0">
                  <a:pos x="392" y="750"/>
                </a:cxn>
                <a:cxn ang="0">
                  <a:pos x="473" y="774"/>
                </a:cxn>
                <a:cxn ang="0">
                  <a:pos x="536" y="800"/>
                </a:cxn>
                <a:cxn ang="0">
                  <a:pos x="589" y="920"/>
                </a:cxn>
                <a:cxn ang="0">
                  <a:pos x="685" y="892"/>
                </a:cxn>
                <a:cxn ang="0">
                  <a:pos x="732" y="949"/>
                </a:cxn>
                <a:cxn ang="0">
                  <a:pos x="940" y="979"/>
                </a:cxn>
                <a:cxn ang="0">
                  <a:pos x="967" y="910"/>
                </a:cxn>
                <a:cxn ang="0">
                  <a:pos x="931" y="871"/>
                </a:cxn>
                <a:cxn ang="0">
                  <a:pos x="891" y="840"/>
                </a:cxn>
                <a:cxn ang="0">
                  <a:pos x="881" y="792"/>
                </a:cxn>
                <a:cxn ang="0">
                  <a:pos x="827" y="787"/>
                </a:cxn>
                <a:cxn ang="0">
                  <a:pos x="781" y="778"/>
                </a:cxn>
                <a:cxn ang="0">
                  <a:pos x="773" y="767"/>
                </a:cxn>
                <a:cxn ang="0">
                  <a:pos x="718" y="713"/>
                </a:cxn>
                <a:cxn ang="0">
                  <a:pos x="676" y="680"/>
                </a:cxn>
                <a:cxn ang="0">
                  <a:pos x="599" y="679"/>
                </a:cxn>
                <a:cxn ang="0">
                  <a:pos x="584" y="685"/>
                </a:cxn>
                <a:cxn ang="0">
                  <a:pos x="594" y="690"/>
                </a:cxn>
                <a:cxn ang="0">
                  <a:pos x="562" y="700"/>
                </a:cxn>
                <a:cxn ang="0">
                  <a:pos x="548" y="682"/>
                </a:cxn>
                <a:cxn ang="0">
                  <a:pos x="530" y="663"/>
                </a:cxn>
                <a:cxn ang="0">
                  <a:pos x="560" y="666"/>
                </a:cxn>
                <a:cxn ang="0">
                  <a:pos x="514" y="636"/>
                </a:cxn>
                <a:cxn ang="0">
                  <a:pos x="484" y="595"/>
                </a:cxn>
              </a:cxnLst>
              <a:rect l="0" t="0" r="r" b="b"/>
              <a:pathLst>
                <a:path w="980" h="981">
                  <a:moveTo>
                    <a:pt x="446" y="555"/>
                  </a:moveTo>
                  <a:lnTo>
                    <a:pt x="446" y="552"/>
                  </a:lnTo>
                  <a:lnTo>
                    <a:pt x="448" y="544"/>
                  </a:lnTo>
                  <a:lnTo>
                    <a:pt x="448" y="536"/>
                  </a:lnTo>
                  <a:lnTo>
                    <a:pt x="448" y="533"/>
                  </a:lnTo>
                  <a:lnTo>
                    <a:pt x="448" y="524"/>
                  </a:lnTo>
                  <a:lnTo>
                    <a:pt x="448" y="523"/>
                  </a:lnTo>
                  <a:lnTo>
                    <a:pt x="446" y="521"/>
                  </a:lnTo>
                  <a:lnTo>
                    <a:pt x="444" y="516"/>
                  </a:lnTo>
                  <a:lnTo>
                    <a:pt x="440" y="504"/>
                  </a:lnTo>
                  <a:lnTo>
                    <a:pt x="435" y="498"/>
                  </a:lnTo>
                  <a:lnTo>
                    <a:pt x="432" y="494"/>
                  </a:lnTo>
                  <a:lnTo>
                    <a:pt x="434" y="493"/>
                  </a:lnTo>
                  <a:lnTo>
                    <a:pt x="432" y="492"/>
                  </a:lnTo>
                  <a:lnTo>
                    <a:pt x="428" y="489"/>
                  </a:lnTo>
                  <a:lnTo>
                    <a:pt x="426" y="486"/>
                  </a:lnTo>
                  <a:lnTo>
                    <a:pt x="424" y="483"/>
                  </a:lnTo>
                  <a:lnTo>
                    <a:pt x="417" y="472"/>
                  </a:lnTo>
                  <a:lnTo>
                    <a:pt x="416" y="469"/>
                  </a:lnTo>
                  <a:lnTo>
                    <a:pt x="416" y="465"/>
                  </a:lnTo>
                  <a:lnTo>
                    <a:pt x="410" y="462"/>
                  </a:lnTo>
                  <a:lnTo>
                    <a:pt x="408" y="456"/>
                  </a:lnTo>
                  <a:lnTo>
                    <a:pt x="404" y="450"/>
                  </a:lnTo>
                  <a:lnTo>
                    <a:pt x="394" y="436"/>
                  </a:lnTo>
                  <a:lnTo>
                    <a:pt x="392" y="432"/>
                  </a:lnTo>
                  <a:lnTo>
                    <a:pt x="385" y="424"/>
                  </a:lnTo>
                  <a:lnTo>
                    <a:pt x="350" y="378"/>
                  </a:lnTo>
                  <a:lnTo>
                    <a:pt x="346" y="376"/>
                  </a:lnTo>
                  <a:lnTo>
                    <a:pt x="342" y="374"/>
                  </a:lnTo>
                  <a:lnTo>
                    <a:pt x="338" y="372"/>
                  </a:lnTo>
                  <a:lnTo>
                    <a:pt x="328" y="364"/>
                  </a:lnTo>
                  <a:lnTo>
                    <a:pt x="324" y="358"/>
                  </a:lnTo>
                  <a:lnTo>
                    <a:pt x="320" y="355"/>
                  </a:lnTo>
                  <a:lnTo>
                    <a:pt x="318" y="353"/>
                  </a:lnTo>
                  <a:lnTo>
                    <a:pt x="314" y="350"/>
                  </a:lnTo>
                  <a:lnTo>
                    <a:pt x="305" y="342"/>
                  </a:lnTo>
                  <a:lnTo>
                    <a:pt x="300" y="331"/>
                  </a:lnTo>
                  <a:lnTo>
                    <a:pt x="297" y="328"/>
                  </a:lnTo>
                  <a:lnTo>
                    <a:pt x="295" y="326"/>
                  </a:lnTo>
                  <a:lnTo>
                    <a:pt x="295" y="325"/>
                  </a:lnTo>
                  <a:lnTo>
                    <a:pt x="296" y="324"/>
                  </a:lnTo>
                  <a:lnTo>
                    <a:pt x="295" y="321"/>
                  </a:lnTo>
                  <a:lnTo>
                    <a:pt x="290" y="314"/>
                  </a:lnTo>
                  <a:lnTo>
                    <a:pt x="288" y="308"/>
                  </a:lnTo>
                  <a:lnTo>
                    <a:pt x="285" y="303"/>
                  </a:lnTo>
                  <a:lnTo>
                    <a:pt x="282" y="304"/>
                  </a:lnTo>
                  <a:lnTo>
                    <a:pt x="280" y="304"/>
                  </a:lnTo>
                  <a:lnTo>
                    <a:pt x="277" y="303"/>
                  </a:lnTo>
                  <a:lnTo>
                    <a:pt x="270" y="295"/>
                  </a:lnTo>
                  <a:lnTo>
                    <a:pt x="264" y="291"/>
                  </a:lnTo>
                  <a:lnTo>
                    <a:pt x="265" y="289"/>
                  </a:lnTo>
                  <a:lnTo>
                    <a:pt x="268" y="288"/>
                  </a:lnTo>
                  <a:lnTo>
                    <a:pt x="271" y="287"/>
                  </a:lnTo>
                  <a:lnTo>
                    <a:pt x="270" y="283"/>
                  </a:lnTo>
                  <a:lnTo>
                    <a:pt x="267" y="278"/>
                  </a:lnTo>
                  <a:lnTo>
                    <a:pt x="260" y="261"/>
                  </a:lnTo>
                  <a:lnTo>
                    <a:pt x="260" y="259"/>
                  </a:lnTo>
                  <a:lnTo>
                    <a:pt x="257" y="251"/>
                  </a:lnTo>
                  <a:lnTo>
                    <a:pt x="254" y="250"/>
                  </a:lnTo>
                  <a:lnTo>
                    <a:pt x="253" y="247"/>
                  </a:lnTo>
                  <a:lnTo>
                    <a:pt x="253" y="238"/>
                  </a:lnTo>
                  <a:lnTo>
                    <a:pt x="252" y="235"/>
                  </a:lnTo>
                  <a:lnTo>
                    <a:pt x="246" y="230"/>
                  </a:lnTo>
                  <a:lnTo>
                    <a:pt x="245" y="230"/>
                  </a:lnTo>
                  <a:lnTo>
                    <a:pt x="239" y="229"/>
                  </a:lnTo>
                  <a:lnTo>
                    <a:pt x="235" y="220"/>
                  </a:lnTo>
                  <a:lnTo>
                    <a:pt x="232" y="217"/>
                  </a:lnTo>
                  <a:lnTo>
                    <a:pt x="232" y="213"/>
                  </a:lnTo>
                  <a:lnTo>
                    <a:pt x="232" y="209"/>
                  </a:lnTo>
                  <a:lnTo>
                    <a:pt x="233" y="208"/>
                  </a:lnTo>
                  <a:lnTo>
                    <a:pt x="234" y="205"/>
                  </a:lnTo>
                  <a:lnTo>
                    <a:pt x="234" y="199"/>
                  </a:lnTo>
                  <a:lnTo>
                    <a:pt x="233" y="198"/>
                  </a:lnTo>
                  <a:lnTo>
                    <a:pt x="228" y="194"/>
                  </a:lnTo>
                  <a:lnTo>
                    <a:pt x="220" y="186"/>
                  </a:lnTo>
                  <a:lnTo>
                    <a:pt x="220" y="179"/>
                  </a:lnTo>
                  <a:lnTo>
                    <a:pt x="214" y="170"/>
                  </a:lnTo>
                  <a:lnTo>
                    <a:pt x="213" y="167"/>
                  </a:lnTo>
                  <a:lnTo>
                    <a:pt x="211" y="164"/>
                  </a:lnTo>
                  <a:lnTo>
                    <a:pt x="209" y="162"/>
                  </a:lnTo>
                  <a:lnTo>
                    <a:pt x="206" y="161"/>
                  </a:lnTo>
                  <a:lnTo>
                    <a:pt x="205" y="158"/>
                  </a:lnTo>
                  <a:lnTo>
                    <a:pt x="203" y="150"/>
                  </a:lnTo>
                  <a:lnTo>
                    <a:pt x="197" y="142"/>
                  </a:lnTo>
                  <a:lnTo>
                    <a:pt x="194" y="127"/>
                  </a:lnTo>
                  <a:lnTo>
                    <a:pt x="187" y="115"/>
                  </a:lnTo>
                  <a:lnTo>
                    <a:pt x="187" y="111"/>
                  </a:lnTo>
                  <a:lnTo>
                    <a:pt x="190" y="110"/>
                  </a:lnTo>
                  <a:lnTo>
                    <a:pt x="190" y="107"/>
                  </a:lnTo>
                  <a:lnTo>
                    <a:pt x="190" y="103"/>
                  </a:lnTo>
                  <a:lnTo>
                    <a:pt x="187" y="100"/>
                  </a:lnTo>
                  <a:lnTo>
                    <a:pt x="178" y="83"/>
                  </a:lnTo>
                  <a:lnTo>
                    <a:pt x="174" y="79"/>
                  </a:lnTo>
                  <a:lnTo>
                    <a:pt x="164" y="62"/>
                  </a:lnTo>
                  <a:lnTo>
                    <a:pt x="166" y="62"/>
                  </a:lnTo>
                  <a:lnTo>
                    <a:pt x="168" y="62"/>
                  </a:lnTo>
                  <a:lnTo>
                    <a:pt x="180" y="80"/>
                  </a:lnTo>
                  <a:lnTo>
                    <a:pt x="183" y="84"/>
                  </a:lnTo>
                  <a:lnTo>
                    <a:pt x="184" y="89"/>
                  </a:lnTo>
                  <a:lnTo>
                    <a:pt x="186" y="90"/>
                  </a:lnTo>
                  <a:lnTo>
                    <a:pt x="190" y="92"/>
                  </a:lnTo>
                  <a:lnTo>
                    <a:pt x="204" y="116"/>
                  </a:lnTo>
                  <a:lnTo>
                    <a:pt x="207" y="118"/>
                  </a:lnTo>
                  <a:lnTo>
                    <a:pt x="211" y="122"/>
                  </a:lnTo>
                  <a:lnTo>
                    <a:pt x="214" y="127"/>
                  </a:lnTo>
                  <a:lnTo>
                    <a:pt x="216" y="130"/>
                  </a:lnTo>
                  <a:lnTo>
                    <a:pt x="230" y="147"/>
                  </a:lnTo>
                  <a:lnTo>
                    <a:pt x="235" y="150"/>
                  </a:lnTo>
                  <a:lnTo>
                    <a:pt x="239" y="151"/>
                  </a:lnTo>
                  <a:lnTo>
                    <a:pt x="248" y="162"/>
                  </a:lnTo>
                  <a:lnTo>
                    <a:pt x="254" y="168"/>
                  </a:lnTo>
                  <a:lnTo>
                    <a:pt x="252" y="170"/>
                  </a:lnTo>
                  <a:lnTo>
                    <a:pt x="252" y="173"/>
                  </a:lnTo>
                  <a:lnTo>
                    <a:pt x="253" y="177"/>
                  </a:lnTo>
                  <a:lnTo>
                    <a:pt x="253" y="180"/>
                  </a:lnTo>
                  <a:lnTo>
                    <a:pt x="251" y="186"/>
                  </a:lnTo>
                  <a:lnTo>
                    <a:pt x="252" y="190"/>
                  </a:lnTo>
                  <a:lnTo>
                    <a:pt x="250" y="197"/>
                  </a:lnTo>
                  <a:lnTo>
                    <a:pt x="250" y="201"/>
                  </a:lnTo>
                  <a:lnTo>
                    <a:pt x="248" y="208"/>
                  </a:lnTo>
                  <a:lnTo>
                    <a:pt x="250" y="214"/>
                  </a:lnTo>
                  <a:lnTo>
                    <a:pt x="248" y="216"/>
                  </a:lnTo>
                  <a:lnTo>
                    <a:pt x="248" y="219"/>
                  </a:lnTo>
                  <a:lnTo>
                    <a:pt x="248" y="224"/>
                  </a:lnTo>
                  <a:lnTo>
                    <a:pt x="248" y="227"/>
                  </a:lnTo>
                  <a:lnTo>
                    <a:pt x="256" y="234"/>
                  </a:lnTo>
                  <a:lnTo>
                    <a:pt x="257" y="236"/>
                  </a:lnTo>
                  <a:lnTo>
                    <a:pt x="257" y="244"/>
                  </a:lnTo>
                  <a:lnTo>
                    <a:pt x="259" y="248"/>
                  </a:lnTo>
                  <a:lnTo>
                    <a:pt x="261" y="248"/>
                  </a:lnTo>
                  <a:lnTo>
                    <a:pt x="262" y="246"/>
                  </a:lnTo>
                  <a:lnTo>
                    <a:pt x="256" y="215"/>
                  </a:lnTo>
                  <a:lnTo>
                    <a:pt x="257" y="210"/>
                  </a:lnTo>
                  <a:lnTo>
                    <a:pt x="259" y="202"/>
                  </a:lnTo>
                  <a:lnTo>
                    <a:pt x="257" y="198"/>
                  </a:lnTo>
                  <a:lnTo>
                    <a:pt x="259" y="196"/>
                  </a:lnTo>
                  <a:lnTo>
                    <a:pt x="262" y="182"/>
                  </a:lnTo>
                  <a:lnTo>
                    <a:pt x="262" y="179"/>
                  </a:lnTo>
                  <a:lnTo>
                    <a:pt x="265" y="173"/>
                  </a:lnTo>
                  <a:lnTo>
                    <a:pt x="266" y="159"/>
                  </a:lnTo>
                  <a:lnTo>
                    <a:pt x="264" y="156"/>
                  </a:lnTo>
                  <a:lnTo>
                    <a:pt x="260" y="154"/>
                  </a:lnTo>
                  <a:lnTo>
                    <a:pt x="251" y="147"/>
                  </a:lnTo>
                  <a:lnTo>
                    <a:pt x="247" y="146"/>
                  </a:lnTo>
                  <a:lnTo>
                    <a:pt x="246" y="144"/>
                  </a:lnTo>
                  <a:lnTo>
                    <a:pt x="230" y="135"/>
                  </a:lnTo>
                  <a:lnTo>
                    <a:pt x="221" y="126"/>
                  </a:lnTo>
                  <a:lnTo>
                    <a:pt x="203" y="106"/>
                  </a:lnTo>
                  <a:lnTo>
                    <a:pt x="170" y="60"/>
                  </a:lnTo>
                  <a:lnTo>
                    <a:pt x="170" y="59"/>
                  </a:lnTo>
                  <a:lnTo>
                    <a:pt x="157" y="40"/>
                  </a:lnTo>
                  <a:lnTo>
                    <a:pt x="151" y="41"/>
                  </a:lnTo>
                  <a:lnTo>
                    <a:pt x="148" y="42"/>
                  </a:lnTo>
                  <a:lnTo>
                    <a:pt x="139" y="38"/>
                  </a:lnTo>
                  <a:lnTo>
                    <a:pt x="118" y="20"/>
                  </a:lnTo>
                  <a:lnTo>
                    <a:pt x="116" y="18"/>
                  </a:lnTo>
                  <a:lnTo>
                    <a:pt x="108" y="8"/>
                  </a:lnTo>
                  <a:lnTo>
                    <a:pt x="102" y="6"/>
                  </a:lnTo>
                  <a:lnTo>
                    <a:pt x="94" y="0"/>
                  </a:lnTo>
                  <a:lnTo>
                    <a:pt x="86" y="1"/>
                  </a:lnTo>
                  <a:lnTo>
                    <a:pt x="82" y="5"/>
                  </a:lnTo>
                  <a:lnTo>
                    <a:pt x="79" y="8"/>
                  </a:lnTo>
                  <a:lnTo>
                    <a:pt x="77" y="13"/>
                  </a:lnTo>
                  <a:lnTo>
                    <a:pt x="68" y="13"/>
                  </a:lnTo>
                  <a:lnTo>
                    <a:pt x="60" y="14"/>
                  </a:lnTo>
                  <a:lnTo>
                    <a:pt x="50" y="11"/>
                  </a:lnTo>
                  <a:lnTo>
                    <a:pt x="44" y="11"/>
                  </a:lnTo>
                  <a:lnTo>
                    <a:pt x="40" y="16"/>
                  </a:lnTo>
                  <a:lnTo>
                    <a:pt x="33" y="14"/>
                  </a:lnTo>
                  <a:lnTo>
                    <a:pt x="24" y="13"/>
                  </a:lnTo>
                  <a:lnTo>
                    <a:pt x="4" y="14"/>
                  </a:lnTo>
                  <a:lnTo>
                    <a:pt x="0" y="18"/>
                  </a:lnTo>
                  <a:lnTo>
                    <a:pt x="0" y="24"/>
                  </a:lnTo>
                  <a:lnTo>
                    <a:pt x="18" y="24"/>
                  </a:lnTo>
                  <a:lnTo>
                    <a:pt x="22" y="24"/>
                  </a:lnTo>
                  <a:lnTo>
                    <a:pt x="28" y="24"/>
                  </a:lnTo>
                  <a:lnTo>
                    <a:pt x="30" y="24"/>
                  </a:lnTo>
                  <a:lnTo>
                    <a:pt x="36" y="24"/>
                  </a:lnTo>
                  <a:lnTo>
                    <a:pt x="38" y="24"/>
                  </a:lnTo>
                  <a:lnTo>
                    <a:pt x="46" y="28"/>
                  </a:lnTo>
                  <a:lnTo>
                    <a:pt x="52" y="33"/>
                  </a:lnTo>
                  <a:lnTo>
                    <a:pt x="68" y="40"/>
                  </a:lnTo>
                  <a:lnTo>
                    <a:pt x="73" y="45"/>
                  </a:lnTo>
                  <a:lnTo>
                    <a:pt x="75" y="51"/>
                  </a:lnTo>
                  <a:lnTo>
                    <a:pt x="70" y="54"/>
                  </a:lnTo>
                  <a:lnTo>
                    <a:pt x="61" y="60"/>
                  </a:lnTo>
                  <a:lnTo>
                    <a:pt x="57" y="61"/>
                  </a:lnTo>
                  <a:lnTo>
                    <a:pt x="56" y="64"/>
                  </a:lnTo>
                  <a:lnTo>
                    <a:pt x="59" y="69"/>
                  </a:lnTo>
                  <a:lnTo>
                    <a:pt x="60" y="73"/>
                  </a:lnTo>
                  <a:lnTo>
                    <a:pt x="58" y="78"/>
                  </a:lnTo>
                  <a:lnTo>
                    <a:pt x="54" y="88"/>
                  </a:lnTo>
                  <a:lnTo>
                    <a:pt x="53" y="91"/>
                  </a:lnTo>
                  <a:lnTo>
                    <a:pt x="46" y="92"/>
                  </a:lnTo>
                  <a:lnTo>
                    <a:pt x="42" y="91"/>
                  </a:lnTo>
                  <a:lnTo>
                    <a:pt x="38" y="91"/>
                  </a:lnTo>
                  <a:lnTo>
                    <a:pt x="36" y="94"/>
                  </a:lnTo>
                  <a:lnTo>
                    <a:pt x="37" y="97"/>
                  </a:lnTo>
                  <a:lnTo>
                    <a:pt x="44" y="100"/>
                  </a:lnTo>
                  <a:lnTo>
                    <a:pt x="44" y="103"/>
                  </a:lnTo>
                  <a:lnTo>
                    <a:pt x="43" y="106"/>
                  </a:lnTo>
                  <a:lnTo>
                    <a:pt x="43" y="116"/>
                  </a:lnTo>
                  <a:lnTo>
                    <a:pt x="45" y="119"/>
                  </a:lnTo>
                  <a:lnTo>
                    <a:pt x="49" y="122"/>
                  </a:lnTo>
                  <a:lnTo>
                    <a:pt x="51" y="123"/>
                  </a:lnTo>
                  <a:lnTo>
                    <a:pt x="51" y="127"/>
                  </a:lnTo>
                  <a:lnTo>
                    <a:pt x="51" y="132"/>
                  </a:lnTo>
                  <a:lnTo>
                    <a:pt x="50" y="138"/>
                  </a:lnTo>
                  <a:lnTo>
                    <a:pt x="42" y="142"/>
                  </a:lnTo>
                  <a:lnTo>
                    <a:pt x="36" y="150"/>
                  </a:lnTo>
                  <a:lnTo>
                    <a:pt x="35" y="151"/>
                  </a:lnTo>
                  <a:lnTo>
                    <a:pt x="33" y="153"/>
                  </a:lnTo>
                  <a:lnTo>
                    <a:pt x="32" y="158"/>
                  </a:lnTo>
                  <a:lnTo>
                    <a:pt x="30" y="161"/>
                  </a:lnTo>
                  <a:lnTo>
                    <a:pt x="29" y="167"/>
                  </a:lnTo>
                  <a:lnTo>
                    <a:pt x="32" y="169"/>
                  </a:lnTo>
                  <a:lnTo>
                    <a:pt x="33" y="172"/>
                  </a:lnTo>
                  <a:lnTo>
                    <a:pt x="33" y="175"/>
                  </a:lnTo>
                  <a:lnTo>
                    <a:pt x="36" y="179"/>
                  </a:lnTo>
                  <a:lnTo>
                    <a:pt x="44" y="185"/>
                  </a:lnTo>
                  <a:lnTo>
                    <a:pt x="46" y="189"/>
                  </a:lnTo>
                  <a:lnTo>
                    <a:pt x="44" y="194"/>
                  </a:lnTo>
                  <a:lnTo>
                    <a:pt x="40" y="196"/>
                  </a:lnTo>
                  <a:lnTo>
                    <a:pt x="46" y="198"/>
                  </a:lnTo>
                  <a:lnTo>
                    <a:pt x="51" y="202"/>
                  </a:lnTo>
                  <a:lnTo>
                    <a:pt x="52" y="206"/>
                  </a:lnTo>
                  <a:lnTo>
                    <a:pt x="47" y="222"/>
                  </a:lnTo>
                  <a:lnTo>
                    <a:pt x="50" y="227"/>
                  </a:lnTo>
                  <a:lnTo>
                    <a:pt x="56" y="234"/>
                  </a:lnTo>
                  <a:lnTo>
                    <a:pt x="69" y="247"/>
                  </a:lnTo>
                  <a:lnTo>
                    <a:pt x="81" y="241"/>
                  </a:lnTo>
                  <a:lnTo>
                    <a:pt x="84" y="239"/>
                  </a:lnTo>
                  <a:lnTo>
                    <a:pt x="87" y="238"/>
                  </a:lnTo>
                  <a:lnTo>
                    <a:pt x="92" y="238"/>
                  </a:lnTo>
                  <a:lnTo>
                    <a:pt x="92" y="244"/>
                  </a:lnTo>
                  <a:lnTo>
                    <a:pt x="90" y="247"/>
                  </a:lnTo>
                  <a:lnTo>
                    <a:pt x="91" y="251"/>
                  </a:lnTo>
                  <a:lnTo>
                    <a:pt x="101" y="251"/>
                  </a:lnTo>
                  <a:lnTo>
                    <a:pt x="104" y="252"/>
                  </a:lnTo>
                  <a:lnTo>
                    <a:pt x="106" y="256"/>
                  </a:lnTo>
                  <a:lnTo>
                    <a:pt x="113" y="259"/>
                  </a:lnTo>
                  <a:lnTo>
                    <a:pt x="112" y="266"/>
                  </a:lnTo>
                  <a:lnTo>
                    <a:pt x="108" y="273"/>
                  </a:lnTo>
                  <a:lnTo>
                    <a:pt x="106" y="279"/>
                  </a:lnTo>
                  <a:lnTo>
                    <a:pt x="104" y="283"/>
                  </a:lnTo>
                  <a:lnTo>
                    <a:pt x="100" y="286"/>
                  </a:lnTo>
                  <a:lnTo>
                    <a:pt x="100" y="297"/>
                  </a:lnTo>
                  <a:lnTo>
                    <a:pt x="103" y="308"/>
                  </a:lnTo>
                  <a:lnTo>
                    <a:pt x="103" y="312"/>
                  </a:lnTo>
                  <a:lnTo>
                    <a:pt x="100" y="315"/>
                  </a:lnTo>
                  <a:lnTo>
                    <a:pt x="90" y="312"/>
                  </a:lnTo>
                  <a:lnTo>
                    <a:pt x="84" y="308"/>
                  </a:lnTo>
                  <a:lnTo>
                    <a:pt x="81" y="306"/>
                  </a:lnTo>
                  <a:lnTo>
                    <a:pt x="79" y="305"/>
                  </a:lnTo>
                  <a:lnTo>
                    <a:pt x="78" y="304"/>
                  </a:lnTo>
                  <a:lnTo>
                    <a:pt x="74" y="304"/>
                  </a:lnTo>
                  <a:lnTo>
                    <a:pt x="69" y="306"/>
                  </a:lnTo>
                  <a:lnTo>
                    <a:pt x="68" y="309"/>
                  </a:lnTo>
                  <a:lnTo>
                    <a:pt x="65" y="316"/>
                  </a:lnTo>
                  <a:lnTo>
                    <a:pt x="64" y="321"/>
                  </a:lnTo>
                  <a:lnTo>
                    <a:pt x="62" y="326"/>
                  </a:lnTo>
                  <a:lnTo>
                    <a:pt x="59" y="328"/>
                  </a:lnTo>
                  <a:lnTo>
                    <a:pt x="50" y="328"/>
                  </a:lnTo>
                  <a:lnTo>
                    <a:pt x="41" y="333"/>
                  </a:lnTo>
                  <a:lnTo>
                    <a:pt x="40" y="336"/>
                  </a:lnTo>
                  <a:lnTo>
                    <a:pt x="40" y="339"/>
                  </a:lnTo>
                  <a:lnTo>
                    <a:pt x="44" y="340"/>
                  </a:lnTo>
                  <a:lnTo>
                    <a:pt x="50" y="340"/>
                  </a:lnTo>
                  <a:lnTo>
                    <a:pt x="64" y="334"/>
                  </a:lnTo>
                  <a:lnTo>
                    <a:pt x="64" y="338"/>
                  </a:lnTo>
                  <a:lnTo>
                    <a:pt x="60" y="346"/>
                  </a:lnTo>
                  <a:lnTo>
                    <a:pt x="56" y="350"/>
                  </a:lnTo>
                  <a:lnTo>
                    <a:pt x="51" y="356"/>
                  </a:lnTo>
                  <a:lnTo>
                    <a:pt x="51" y="359"/>
                  </a:lnTo>
                  <a:lnTo>
                    <a:pt x="49" y="365"/>
                  </a:lnTo>
                  <a:lnTo>
                    <a:pt x="47" y="372"/>
                  </a:lnTo>
                  <a:lnTo>
                    <a:pt x="44" y="379"/>
                  </a:lnTo>
                  <a:lnTo>
                    <a:pt x="44" y="383"/>
                  </a:lnTo>
                  <a:lnTo>
                    <a:pt x="46" y="388"/>
                  </a:lnTo>
                  <a:lnTo>
                    <a:pt x="49" y="391"/>
                  </a:lnTo>
                  <a:lnTo>
                    <a:pt x="49" y="395"/>
                  </a:lnTo>
                  <a:lnTo>
                    <a:pt x="50" y="396"/>
                  </a:lnTo>
                  <a:lnTo>
                    <a:pt x="52" y="405"/>
                  </a:lnTo>
                  <a:lnTo>
                    <a:pt x="54" y="408"/>
                  </a:lnTo>
                  <a:lnTo>
                    <a:pt x="59" y="409"/>
                  </a:lnTo>
                  <a:lnTo>
                    <a:pt x="62" y="406"/>
                  </a:lnTo>
                  <a:lnTo>
                    <a:pt x="65" y="406"/>
                  </a:lnTo>
                  <a:lnTo>
                    <a:pt x="68" y="405"/>
                  </a:lnTo>
                  <a:lnTo>
                    <a:pt x="81" y="398"/>
                  </a:lnTo>
                  <a:lnTo>
                    <a:pt x="92" y="389"/>
                  </a:lnTo>
                  <a:lnTo>
                    <a:pt x="93" y="386"/>
                  </a:lnTo>
                  <a:lnTo>
                    <a:pt x="106" y="372"/>
                  </a:lnTo>
                  <a:lnTo>
                    <a:pt x="115" y="364"/>
                  </a:lnTo>
                  <a:lnTo>
                    <a:pt x="130" y="348"/>
                  </a:lnTo>
                  <a:lnTo>
                    <a:pt x="133" y="346"/>
                  </a:lnTo>
                  <a:lnTo>
                    <a:pt x="135" y="346"/>
                  </a:lnTo>
                  <a:lnTo>
                    <a:pt x="139" y="344"/>
                  </a:lnTo>
                  <a:lnTo>
                    <a:pt x="154" y="363"/>
                  </a:lnTo>
                  <a:lnTo>
                    <a:pt x="164" y="344"/>
                  </a:lnTo>
                  <a:lnTo>
                    <a:pt x="157" y="339"/>
                  </a:lnTo>
                  <a:lnTo>
                    <a:pt x="155" y="333"/>
                  </a:lnTo>
                  <a:lnTo>
                    <a:pt x="159" y="332"/>
                  </a:lnTo>
                  <a:lnTo>
                    <a:pt x="165" y="332"/>
                  </a:lnTo>
                  <a:lnTo>
                    <a:pt x="170" y="331"/>
                  </a:lnTo>
                  <a:lnTo>
                    <a:pt x="174" y="326"/>
                  </a:lnTo>
                  <a:lnTo>
                    <a:pt x="172" y="317"/>
                  </a:lnTo>
                  <a:lnTo>
                    <a:pt x="174" y="318"/>
                  </a:lnTo>
                  <a:lnTo>
                    <a:pt x="179" y="316"/>
                  </a:lnTo>
                  <a:lnTo>
                    <a:pt x="189" y="316"/>
                  </a:lnTo>
                  <a:lnTo>
                    <a:pt x="192" y="314"/>
                  </a:lnTo>
                  <a:lnTo>
                    <a:pt x="196" y="313"/>
                  </a:lnTo>
                  <a:lnTo>
                    <a:pt x="202" y="325"/>
                  </a:lnTo>
                  <a:lnTo>
                    <a:pt x="198" y="342"/>
                  </a:lnTo>
                  <a:lnTo>
                    <a:pt x="200" y="346"/>
                  </a:lnTo>
                  <a:lnTo>
                    <a:pt x="202" y="348"/>
                  </a:lnTo>
                  <a:lnTo>
                    <a:pt x="207" y="350"/>
                  </a:lnTo>
                  <a:lnTo>
                    <a:pt x="210" y="357"/>
                  </a:lnTo>
                  <a:lnTo>
                    <a:pt x="215" y="358"/>
                  </a:lnTo>
                  <a:lnTo>
                    <a:pt x="220" y="357"/>
                  </a:lnTo>
                  <a:lnTo>
                    <a:pt x="221" y="358"/>
                  </a:lnTo>
                  <a:lnTo>
                    <a:pt x="224" y="361"/>
                  </a:lnTo>
                  <a:lnTo>
                    <a:pt x="234" y="366"/>
                  </a:lnTo>
                  <a:lnTo>
                    <a:pt x="236" y="372"/>
                  </a:lnTo>
                  <a:lnTo>
                    <a:pt x="235" y="378"/>
                  </a:lnTo>
                  <a:lnTo>
                    <a:pt x="230" y="381"/>
                  </a:lnTo>
                  <a:lnTo>
                    <a:pt x="226" y="383"/>
                  </a:lnTo>
                  <a:lnTo>
                    <a:pt x="222" y="385"/>
                  </a:lnTo>
                  <a:lnTo>
                    <a:pt x="216" y="392"/>
                  </a:lnTo>
                  <a:lnTo>
                    <a:pt x="213" y="390"/>
                  </a:lnTo>
                  <a:lnTo>
                    <a:pt x="211" y="386"/>
                  </a:lnTo>
                  <a:lnTo>
                    <a:pt x="208" y="385"/>
                  </a:lnTo>
                  <a:lnTo>
                    <a:pt x="204" y="388"/>
                  </a:lnTo>
                  <a:lnTo>
                    <a:pt x="198" y="393"/>
                  </a:lnTo>
                  <a:lnTo>
                    <a:pt x="199" y="396"/>
                  </a:lnTo>
                  <a:lnTo>
                    <a:pt x="200" y="404"/>
                  </a:lnTo>
                  <a:lnTo>
                    <a:pt x="199" y="415"/>
                  </a:lnTo>
                  <a:lnTo>
                    <a:pt x="199" y="426"/>
                  </a:lnTo>
                  <a:lnTo>
                    <a:pt x="198" y="428"/>
                  </a:lnTo>
                  <a:lnTo>
                    <a:pt x="198" y="430"/>
                  </a:lnTo>
                  <a:lnTo>
                    <a:pt x="197" y="433"/>
                  </a:lnTo>
                  <a:lnTo>
                    <a:pt x="198" y="434"/>
                  </a:lnTo>
                  <a:lnTo>
                    <a:pt x="197" y="437"/>
                  </a:lnTo>
                  <a:lnTo>
                    <a:pt x="197" y="441"/>
                  </a:lnTo>
                  <a:lnTo>
                    <a:pt x="208" y="448"/>
                  </a:lnTo>
                  <a:lnTo>
                    <a:pt x="210" y="450"/>
                  </a:lnTo>
                  <a:lnTo>
                    <a:pt x="213" y="451"/>
                  </a:lnTo>
                  <a:lnTo>
                    <a:pt x="218" y="451"/>
                  </a:lnTo>
                  <a:lnTo>
                    <a:pt x="221" y="452"/>
                  </a:lnTo>
                  <a:lnTo>
                    <a:pt x="221" y="456"/>
                  </a:lnTo>
                  <a:lnTo>
                    <a:pt x="222" y="457"/>
                  </a:lnTo>
                  <a:lnTo>
                    <a:pt x="224" y="458"/>
                  </a:lnTo>
                  <a:lnTo>
                    <a:pt x="224" y="461"/>
                  </a:lnTo>
                  <a:lnTo>
                    <a:pt x="226" y="464"/>
                  </a:lnTo>
                  <a:lnTo>
                    <a:pt x="230" y="464"/>
                  </a:lnTo>
                  <a:lnTo>
                    <a:pt x="236" y="460"/>
                  </a:lnTo>
                  <a:lnTo>
                    <a:pt x="239" y="457"/>
                  </a:lnTo>
                  <a:lnTo>
                    <a:pt x="240" y="454"/>
                  </a:lnTo>
                  <a:lnTo>
                    <a:pt x="243" y="452"/>
                  </a:lnTo>
                  <a:lnTo>
                    <a:pt x="245" y="452"/>
                  </a:lnTo>
                  <a:lnTo>
                    <a:pt x="248" y="446"/>
                  </a:lnTo>
                  <a:lnTo>
                    <a:pt x="250" y="441"/>
                  </a:lnTo>
                  <a:lnTo>
                    <a:pt x="250" y="437"/>
                  </a:lnTo>
                  <a:lnTo>
                    <a:pt x="257" y="434"/>
                  </a:lnTo>
                  <a:lnTo>
                    <a:pt x="258" y="437"/>
                  </a:lnTo>
                  <a:lnTo>
                    <a:pt x="260" y="436"/>
                  </a:lnTo>
                  <a:lnTo>
                    <a:pt x="262" y="435"/>
                  </a:lnTo>
                  <a:lnTo>
                    <a:pt x="265" y="435"/>
                  </a:lnTo>
                  <a:lnTo>
                    <a:pt x="269" y="436"/>
                  </a:lnTo>
                  <a:lnTo>
                    <a:pt x="270" y="440"/>
                  </a:lnTo>
                  <a:lnTo>
                    <a:pt x="275" y="445"/>
                  </a:lnTo>
                  <a:lnTo>
                    <a:pt x="278" y="446"/>
                  </a:lnTo>
                  <a:lnTo>
                    <a:pt x="296" y="454"/>
                  </a:lnTo>
                  <a:lnTo>
                    <a:pt x="302" y="456"/>
                  </a:lnTo>
                  <a:lnTo>
                    <a:pt x="308" y="456"/>
                  </a:lnTo>
                  <a:lnTo>
                    <a:pt x="310" y="456"/>
                  </a:lnTo>
                  <a:lnTo>
                    <a:pt x="311" y="457"/>
                  </a:lnTo>
                  <a:lnTo>
                    <a:pt x="310" y="461"/>
                  </a:lnTo>
                  <a:lnTo>
                    <a:pt x="308" y="465"/>
                  </a:lnTo>
                  <a:lnTo>
                    <a:pt x="306" y="464"/>
                  </a:lnTo>
                  <a:lnTo>
                    <a:pt x="304" y="465"/>
                  </a:lnTo>
                  <a:lnTo>
                    <a:pt x="304" y="469"/>
                  </a:lnTo>
                  <a:lnTo>
                    <a:pt x="301" y="471"/>
                  </a:lnTo>
                  <a:lnTo>
                    <a:pt x="297" y="474"/>
                  </a:lnTo>
                  <a:lnTo>
                    <a:pt x="293" y="480"/>
                  </a:lnTo>
                  <a:lnTo>
                    <a:pt x="294" y="482"/>
                  </a:lnTo>
                  <a:lnTo>
                    <a:pt x="292" y="484"/>
                  </a:lnTo>
                  <a:lnTo>
                    <a:pt x="288" y="485"/>
                  </a:lnTo>
                  <a:lnTo>
                    <a:pt x="285" y="488"/>
                  </a:lnTo>
                  <a:lnTo>
                    <a:pt x="284" y="490"/>
                  </a:lnTo>
                  <a:lnTo>
                    <a:pt x="284" y="496"/>
                  </a:lnTo>
                  <a:lnTo>
                    <a:pt x="282" y="497"/>
                  </a:lnTo>
                  <a:lnTo>
                    <a:pt x="281" y="500"/>
                  </a:lnTo>
                  <a:lnTo>
                    <a:pt x="279" y="504"/>
                  </a:lnTo>
                  <a:lnTo>
                    <a:pt x="275" y="523"/>
                  </a:lnTo>
                  <a:lnTo>
                    <a:pt x="266" y="544"/>
                  </a:lnTo>
                  <a:lnTo>
                    <a:pt x="266" y="548"/>
                  </a:lnTo>
                  <a:lnTo>
                    <a:pt x="267" y="549"/>
                  </a:lnTo>
                  <a:lnTo>
                    <a:pt x="265" y="551"/>
                  </a:lnTo>
                  <a:lnTo>
                    <a:pt x="261" y="553"/>
                  </a:lnTo>
                  <a:lnTo>
                    <a:pt x="260" y="558"/>
                  </a:lnTo>
                  <a:lnTo>
                    <a:pt x="257" y="560"/>
                  </a:lnTo>
                  <a:lnTo>
                    <a:pt x="257" y="565"/>
                  </a:lnTo>
                  <a:lnTo>
                    <a:pt x="258" y="567"/>
                  </a:lnTo>
                  <a:lnTo>
                    <a:pt x="261" y="569"/>
                  </a:lnTo>
                  <a:lnTo>
                    <a:pt x="267" y="575"/>
                  </a:lnTo>
                  <a:lnTo>
                    <a:pt x="267" y="578"/>
                  </a:lnTo>
                  <a:lnTo>
                    <a:pt x="265" y="581"/>
                  </a:lnTo>
                  <a:lnTo>
                    <a:pt x="262" y="585"/>
                  </a:lnTo>
                  <a:lnTo>
                    <a:pt x="262" y="588"/>
                  </a:lnTo>
                  <a:lnTo>
                    <a:pt x="264" y="590"/>
                  </a:lnTo>
                  <a:lnTo>
                    <a:pt x="266" y="592"/>
                  </a:lnTo>
                  <a:lnTo>
                    <a:pt x="277" y="596"/>
                  </a:lnTo>
                  <a:lnTo>
                    <a:pt x="278" y="596"/>
                  </a:lnTo>
                  <a:lnTo>
                    <a:pt x="280" y="598"/>
                  </a:lnTo>
                  <a:lnTo>
                    <a:pt x="282" y="600"/>
                  </a:lnTo>
                  <a:lnTo>
                    <a:pt x="288" y="602"/>
                  </a:lnTo>
                  <a:lnTo>
                    <a:pt x="291" y="602"/>
                  </a:lnTo>
                  <a:lnTo>
                    <a:pt x="294" y="603"/>
                  </a:lnTo>
                  <a:lnTo>
                    <a:pt x="296" y="602"/>
                  </a:lnTo>
                  <a:lnTo>
                    <a:pt x="304" y="607"/>
                  </a:lnTo>
                  <a:lnTo>
                    <a:pt x="313" y="607"/>
                  </a:lnTo>
                  <a:lnTo>
                    <a:pt x="315" y="608"/>
                  </a:lnTo>
                  <a:lnTo>
                    <a:pt x="322" y="608"/>
                  </a:lnTo>
                  <a:lnTo>
                    <a:pt x="324" y="609"/>
                  </a:lnTo>
                  <a:lnTo>
                    <a:pt x="326" y="609"/>
                  </a:lnTo>
                  <a:lnTo>
                    <a:pt x="328" y="610"/>
                  </a:lnTo>
                  <a:lnTo>
                    <a:pt x="330" y="612"/>
                  </a:lnTo>
                  <a:lnTo>
                    <a:pt x="332" y="613"/>
                  </a:lnTo>
                  <a:lnTo>
                    <a:pt x="332" y="615"/>
                  </a:lnTo>
                  <a:lnTo>
                    <a:pt x="331" y="616"/>
                  </a:lnTo>
                  <a:lnTo>
                    <a:pt x="330" y="620"/>
                  </a:lnTo>
                  <a:lnTo>
                    <a:pt x="327" y="626"/>
                  </a:lnTo>
                  <a:lnTo>
                    <a:pt x="324" y="627"/>
                  </a:lnTo>
                  <a:lnTo>
                    <a:pt x="319" y="630"/>
                  </a:lnTo>
                  <a:lnTo>
                    <a:pt x="314" y="632"/>
                  </a:lnTo>
                  <a:lnTo>
                    <a:pt x="312" y="632"/>
                  </a:lnTo>
                  <a:lnTo>
                    <a:pt x="309" y="633"/>
                  </a:lnTo>
                  <a:lnTo>
                    <a:pt x="307" y="633"/>
                  </a:lnTo>
                  <a:lnTo>
                    <a:pt x="304" y="634"/>
                  </a:lnTo>
                  <a:lnTo>
                    <a:pt x="302" y="633"/>
                  </a:lnTo>
                  <a:lnTo>
                    <a:pt x="299" y="633"/>
                  </a:lnTo>
                  <a:lnTo>
                    <a:pt x="296" y="635"/>
                  </a:lnTo>
                  <a:lnTo>
                    <a:pt x="295" y="637"/>
                  </a:lnTo>
                  <a:lnTo>
                    <a:pt x="292" y="637"/>
                  </a:lnTo>
                  <a:lnTo>
                    <a:pt x="291" y="638"/>
                  </a:lnTo>
                  <a:lnTo>
                    <a:pt x="287" y="638"/>
                  </a:lnTo>
                  <a:lnTo>
                    <a:pt x="285" y="636"/>
                  </a:lnTo>
                  <a:lnTo>
                    <a:pt x="282" y="638"/>
                  </a:lnTo>
                  <a:lnTo>
                    <a:pt x="280" y="643"/>
                  </a:lnTo>
                  <a:lnTo>
                    <a:pt x="280" y="650"/>
                  </a:lnTo>
                  <a:lnTo>
                    <a:pt x="281" y="653"/>
                  </a:lnTo>
                  <a:lnTo>
                    <a:pt x="281" y="655"/>
                  </a:lnTo>
                  <a:lnTo>
                    <a:pt x="282" y="657"/>
                  </a:lnTo>
                  <a:lnTo>
                    <a:pt x="281" y="662"/>
                  </a:lnTo>
                  <a:lnTo>
                    <a:pt x="281" y="666"/>
                  </a:lnTo>
                  <a:lnTo>
                    <a:pt x="280" y="669"/>
                  </a:lnTo>
                  <a:lnTo>
                    <a:pt x="280" y="673"/>
                  </a:lnTo>
                  <a:lnTo>
                    <a:pt x="281" y="678"/>
                  </a:lnTo>
                  <a:lnTo>
                    <a:pt x="278" y="683"/>
                  </a:lnTo>
                  <a:lnTo>
                    <a:pt x="275" y="685"/>
                  </a:lnTo>
                  <a:lnTo>
                    <a:pt x="273" y="688"/>
                  </a:lnTo>
                  <a:lnTo>
                    <a:pt x="271" y="689"/>
                  </a:lnTo>
                  <a:lnTo>
                    <a:pt x="267" y="697"/>
                  </a:lnTo>
                  <a:lnTo>
                    <a:pt x="265" y="698"/>
                  </a:lnTo>
                  <a:lnTo>
                    <a:pt x="261" y="705"/>
                  </a:lnTo>
                  <a:lnTo>
                    <a:pt x="262" y="706"/>
                  </a:lnTo>
                  <a:lnTo>
                    <a:pt x="262" y="720"/>
                  </a:lnTo>
                  <a:lnTo>
                    <a:pt x="269" y="724"/>
                  </a:lnTo>
                  <a:lnTo>
                    <a:pt x="270" y="724"/>
                  </a:lnTo>
                  <a:lnTo>
                    <a:pt x="274" y="725"/>
                  </a:lnTo>
                  <a:lnTo>
                    <a:pt x="281" y="725"/>
                  </a:lnTo>
                  <a:lnTo>
                    <a:pt x="284" y="728"/>
                  </a:lnTo>
                  <a:lnTo>
                    <a:pt x="290" y="728"/>
                  </a:lnTo>
                  <a:lnTo>
                    <a:pt x="292" y="728"/>
                  </a:lnTo>
                  <a:lnTo>
                    <a:pt x="295" y="728"/>
                  </a:lnTo>
                  <a:lnTo>
                    <a:pt x="300" y="731"/>
                  </a:lnTo>
                  <a:lnTo>
                    <a:pt x="303" y="734"/>
                  </a:lnTo>
                  <a:lnTo>
                    <a:pt x="303" y="740"/>
                  </a:lnTo>
                  <a:lnTo>
                    <a:pt x="302" y="744"/>
                  </a:lnTo>
                  <a:lnTo>
                    <a:pt x="302" y="746"/>
                  </a:lnTo>
                  <a:lnTo>
                    <a:pt x="306" y="753"/>
                  </a:lnTo>
                  <a:lnTo>
                    <a:pt x="308" y="755"/>
                  </a:lnTo>
                  <a:lnTo>
                    <a:pt x="309" y="759"/>
                  </a:lnTo>
                  <a:lnTo>
                    <a:pt x="310" y="761"/>
                  </a:lnTo>
                  <a:lnTo>
                    <a:pt x="310" y="764"/>
                  </a:lnTo>
                  <a:lnTo>
                    <a:pt x="311" y="766"/>
                  </a:lnTo>
                  <a:lnTo>
                    <a:pt x="322" y="766"/>
                  </a:lnTo>
                  <a:lnTo>
                    <a:pt x="324" y="763"/>
                  </a:lnTo>
                  <a:lnTo>
                    <a:pt x="326" y="763"/>
                  </a:lnTo>
                  <a:lnTo>
                    <a:pt x="327" y="761"/>
                  </a:lnTo>
                  <a:lnTo>
                    <a:pt x="330" y="762"/>
                  </a:lnTo>
                  <a:lnTo>
                    <a:pt x="335" y="762"/>
                  </a:lnTo>
                  <a:lnTo>
                    <a:pt x="342" y="759"/>
                  </a:lnTo>
                  <a:lnTo>
                    <a:pt x="346" y="756"/>
                  </a:lnTo>
                  <a:lnTo>
                    <a:pt x="351" y="754"/>
                  </a:lnTo>
                  <a:lnTo>
                    <a:pt x="356" y="754"/>
                  </a:lnTo>
                  <a:lnTo>
                    <a:pt x="360" y="757"/>
                  </a:lnTo>
                  <a:lnTo>
                    <a:pt x="364" y="768"/>
                  </a:lnTo>
                  <a:lnTo>
                    <a:pt x="366" y="771"/>
                  </a:lnTo>
                  <a:lnTo>
                    <a:pt x="370" y="773"/>
                  </a:lnTo>
                  <a:lnTo>
                    <a:pt x="375" y="774"/>
                  </a:lnTo>
                  <a:lnTo>
                    <a:pt x="388" y="758"/>
                  </a:lnTo>
                  <a:lnTo>
                    <a:pt x="389" y="756"/>
                  </a:lnTo>
                  <a:lnTo>
                    <a:pt x="392" y="750"/>
                  </a:lnTo>
                  <a:lnTo>
                    <a:pt x="400" y="734"/>
                  </a:lnTo>
                  <a:lnTo>
                    <a:pt x="400" y="728"/>
                  </a:lnTo>
                  <a:lnTo>
                    <a:pt x="397" y="721"/>
                  </a:lnTo>
                  <a:lnTo>
                    <a:pt x="395" y="710"/>
                  </a:lnTo>
                  <a:lnTo>
                    <a:pt x="403" y="710"/>
                  </a:lnTo>
                  <a:lnTo>
                    <a:pt x="434" y="720"/>
                  </a:lnTo>
                  <a:lnTo>
                    <a:pt x="440" y="724"/>
                  </a:lnTo>
                  <a:lnTo>
                    <a:pt x="449" y="736"/>
                  </a:lnTo>
                  <a:lnTo>
                    <a:pt x="455" y="752"/>
                  </a:lnTo>
                  <a:lnTo>
                    <a:pt x="456" y="756"/>
                  </a:lnTo>
                  <a:lnTo>
                    <a:pt x="460" y="759"/>
                  </a:lnTo>
                  <a:lnTo>
                    <a:pt x="464" y="760"/>
                  </a:lnTo>
                  <a:lnTo>
                    <a:pt x="467" y="763"/>
                  </a:lnTo>
                  <a:lnTo>
                    <a:pt x="473" y="774"/>
                  </a:lnTo>
                  <a:lnTo>
                    <a:pt x="474" y="782"/>
                  </a:lnTo>
                  <a:lnTo>
                    <a:pt x="477" y="787"/>
                  </a:lnTo>
                  <a:lnTo>
                    <a:pt x="482" y="794"/>
                  </a:lnTo>
                  <a:lnTo>
                    <a:pt x="486" y="795"/>
                  </a:lnTo>
                  <a:lnTo>
                    <a:pt x="493" y="791"/>
                  </a:lnTo>
                  <a:lnTo>
                    <a:pt x="497" y="796"/>
                  </a:lnTo>
                  <a:lnTo>
                    <a:pt x="500" y="800"/>
                  </a:lnTo>
                  <a:lnTo>
                    <a:pt x="505" y="802"/>
                  </a:lnTo>
                  <a:lnTo>
                    <a:pt x="514" y="799"/>
                  </a:lnTo>
                  <a:lnTo>
                    <a:pt x="521" y="800"/>
                  </a:lnTo>
                  <a:lnTo>
                    <a:pt x="523" y="801"/>
                  </a:lnTo>
                  <a:lnTo>
                    <a:pt x="526" y="801"/>
                  </a:lnTo>
                  <a:lnTo>
                    <a:pt x="532" y="800"/>
                  </a:lnTo>
                  <a:lnTo>
                    <a:pt x="536" y="800"/>
                  </a:lnTo>
                  <a:lnTo>
                    <a:pt x="539" y="798"/>
                  </a:lnTo>
                  <a:lnTo>
                    <a:pt x="546" y="798"/>
                  </a:lnTo>
                  <a:lnTo>
                    <a:pt x="556" y="808"/>
                  </a:lnTo>
                  <a:lnTo>
                    <a:pt x="564" y="821"/>
                  </a:lnTo>
                  <a:lnTo>
                    <a:pt x="567" y="834"/>
                  </a:lnTo>
                  <a:lnTo>
                    <a:pt x="568" y="849"/>
                  </a:lnTo>
                  <a:lnTo>
                    <a:pt x="556" y="865"/>
                  </a:lnTo>
                  <a:lnTo>
                    <a:pt x="552" y="869"/>
                  </a:lnTo>
                  <a:lnTo>
                    <a:pt x="552" y="873"/>
                  </a:lnTo>
                  <a:lnTo>
                    <a:pt x="556" y="893"/>
                  </a:lnTo>
                  <a:lnTo>
                    <a:pt x="561" y="904"/>
                  </a:lnTo>
                  <a:lnTo>
                    <a:pt x="569" y="916"/>
                  </a:lnTo>
                  <a:lnTo>
                    <a:pt x="578" y="920"/>
                  </a:lnTo>
                  <a:lnTo>
                    <a:pt x="589" y="920"/>
                  </a:lnTo>
                  <a:lnTo>
                    <a:pt x="596" y="922"/>
                  </a:lnTo>
                  <a:lnTo>
                    <a:pt x="599" y="923"/>
                  </a:lnTo>
                  <a:lnTo>
                    <a:pt x="609" y="921"/>
                  </a:lnTo>
                  <a:lnTo>
                    <a:pt x="612" y="921"/>
                  </a:lnTo>
                  <a:lnTo>
                    <a:pt x="627" y="909"/>
                  </a:lnTo>
                  <a:lnTo>
                    <a:pt x="632" y="900"/>
                  </a:lnTo>
                  <a:lnTo>
                    <a:pt x="639" y="898"/>
                  </a:lnTo>
                  <a:lnTo>
                    <a:pt x="648" y="897"/>
                  </a:lnTo>
                  <a:lnTo>
                    <a:pt x="668" y="884"/>
                  </a:lnTo>
                  <a:lnTo>
                    <a:pt x="670" y="882"/>
                  </a:lnTo>
                  <a:lnTo>
                    <a:pt x="674" y="881"/>
                  </a:lnTo>
                  <a:lnTo>
                    <a:pt x="681" y="879"/>
                  </a:lnTo>
                  <a:lnTo>
                    <a:pt x="688" y="887"/>
                  </a:lnTo>
                  <a:lnTo>
                    <a:pt x="685" y="892"/>
                  </a:lnTo>
                  <a:lnTo>
                    <a:pt x="681" y="894"/>
                  </a:lnTo>
                  <a:lnTo>
                    <a:pt x="677" y="898"/>
                  </a:lnTo>
                  <a:lnTo>
                    <a:pt x="675" y="900"/>
                  </a:lnTo>
                  <a:lnTo>
                    <a:pt x="676" y="907"/>
                  </a:lnTo>
                  <a:lnTo>
                    <a:pt x="680" y="912"/>
                  </a:lnTo>
                  <a:lnTo>
                    <a:pt x="682" y="916"/>
                  </a:lnTo>
                  <a:lnTo>
                    <a:pt x="685" y="918"/>
                  </a:lnTo>
                  <a:lnTo>
                    <a:pt x="691" y="922"/>
                  </a:lnTo>
                  <a:lnTo>
                    <a:pt x="696" y="926"/>
                  </a:lnTo>
                  <a:lnTo>
                    <a:pt x="699" y="931"/>
                  </a:lnTo>
                  <a:lnTo>
                    <a:pt x="702" y="936"/>
                  </a:lnTo>
                  <a:lnTo>
                    <a:pt x="713" y="943"/>
                  </a:lnTo>
                  <a:lnTo>
                    <a:pt x="724" y="949"/>
                  </a:lnTo>
                  <a:lnTo>
                    <a:pt x="732" y="949"/>
                  </a:lnTo>
                  <a:lnTo>
                    <a:pt x="737" y="952"/>
                  </a:lnTo>
                  <a:lnTo>
                    <a:pt x="743" y="954"/>
                  </a:lnTo>
                  <a:lnTo>
                    <a:pt x="746" y="959"/>
                  </a:lnTo>
                  <a:lnTo>
                    <a:pt x="748" y="965"/>
                  </a:lnTo>
                  <a:lnTo>
                    <a:pt x="748" y="979"/>
                  </a:lnTo>
                  <a:lnTo>
                    <a:pt x="765" y="980"/>
                  </a:lnTo>
                  <a:lnTo>
                    <a:pt x="778" y="979"/>
                  </a:lnTo>
                  <a:lnTo>
                    <a:pt x="790" y="976"/>
                  </a:lnTo>
                  <a:lnTo>
                    <a:pt x="792" y="977"/>
                  </a:lnTo>
                  <a:lnTo>
                    <a:pt x="806" y="979"/>
                  </a:lnTo>
                  <a:lnTo>
                    <a:pt x="816" y="976"/>
                  </a:lnTo>
                  <a:lnTo>
                    <a:pt x="917" y="979"/>
                  </a:lnTo>
                  <a:lnTo>
                    <a:pt x="928" y="978"/>
                  </a:lnTo>
                  <a:lnTo>
                    <a:pt x="940" y="979"/>
                  </a:lnTo>
                  <a:lnTo>
                    <a:pt x="943" y="975"/>
                  </a:lnTo>
                  <a:lnTo>
                    <a:pt x="948" y="970"/>
                  </a:lnTo>
                  <a:lnTo>
                    <a:pt x="961" y="962"/>
                  </a:lnTo>
                  <a:lnTo>
                    <a:pt x="969" y="960"/>
                  </a:lnTo>
                  <a:lnTo>
                    <a:pt x="966" y="958"/>
                  </a:lnTo>
                  <a:lnTo>
                    <a:pt x="970" y="954"/>
                  </a:lnTo>
                  <a:lnTo>
                    <a:pt x="978" y="950"/>
                  </a:lnTo>
                  <a:lnTo>
                    <a:pt x="979" y="946"/>
                  </a:lnTo>
                  <a:lnTo>
                    <a:pt x="970" y="936"/>
                  </a:lnTo>
                  <a:lnTo>
                    <a:pt x="966" y="928"/>
                  </a:lnTo>
                  <a:lnTo>
                    <a:pt x="967" y="922"/>
                  </a:lnTo>
                  <a:lnTo>
                    <a:pt x="969" y="917"/>
                  </a:lnTo>
                  <a:lnTo>
                    <a:pt x="968" y="912"/>
                  </a:lnTo>
                  <a:lnTo>
                    <a:pt x="967" y="910"/>
                  </a:lnTo>
                  <a:lnTo>
                    <a:pt x="968" y="907"/>
                  </a:lnTo>
                  <a:lnTo>
                    <a:pt x="966" y="901"/>
                  </a:lnTo>
                  <a:lnTo>
                    <a:pt x="960" y="899"/>
                  </a:lnTo>
                  <a:lnTo>
                    <a:pt x="954" y="890"/>
                  </a:lnTo>
                  <a:lnTo>
                    <a:pt x="952" y="885"/>
                  </a:lnTo>
                  <a:lnTo>
                    <a:pt x="949" y="884"/>
                  </a:lnTo>
                  <a:lnTo>
                    <a:pt x="947" y="882"/>
                  </a:lnTo>
                  <a:lnTo>
                    <a:pt x="947" y="879"/>
                  </a:lnTo>
                  <a:lnTo>
                    <a:pt x="946" y="876"/>
                  </a:lnTo>
                  <a:lnTo>
                    <a:pt x="942" y="873"/>
                  </a:lnTo>
                  <a:lnTo>
                    <a:pt x="939" y="873"/>
                  </a:lnTo>
                  <a:lnTo>
                    <a:pt x="937" y="870"/>
                  </a:lnTo>
                  <a:lnTo>
                    <a:pt x="935" y="869"/>
                  </a:lnTo>
                  <a:lnTo>
                    <a:pt x="931" y="871"/>
                  </a:lnTo>
                  <a:lnTo>
                    <a:pt x="926" y="868"/>
                  </a:lnTo>
                  <a:lnTo>
                    <a:pt x="918" y="860"/>
                  </a:lnTo>
                  <a:lnTo>
                    <a:pt x="917" y="857"/>
                  </a:lnTo>
                  <a:lnTo>
                    <a:pt x="914" y="855"/>
                  </a:lnTo>
                  <a:lnTo>
                    <a:pt x="912" y="855"/>
                  </a:lnTo>
                  <a:lnTo>
                    <a:pt x="910" y="854"/>
                  </a:lnTo>
                  <a:lnTo>
                    <a:pt x="908" y="851"/>
                  </a:lnTo>
                  <a:lnTo>
                    <a:pt x="907" y="846"/>
                  </a:lnTo>
                  <a:lnTo>
                    <a:pt x="903" y="840"/>
                  </a:lnTo>
                  <a:lnTo>
                    <a:pt x="901" y="838"/>
                  </a:lnTo>
                  <a:lnTo>
                    <a:pt x="898" y="838"/>
                  </a:lnTo>
                  <a:lnTo>
                    <a:pt x="896" y="840"/>
                  </a:lnTo>
                  <a:lnTo>
                    <a:pt x="894" y="840"/>
                  </a:lnTo>
                  <a:lnTo>
                    <a:pt x="891" y="840"/>
                  </a:lnTo>
                  <a:lnTo>
                    <a:pt x="888" y="838"/>
                  </a:lnTo>
                  <a:lnTo>
                    <a:pt x="886" y="834"/>
                  </a:lnTo>
                  <a:lnTo>
                    <a:pt x="886" y="825"/>
                  </a:lnTo>
                  <a:lnTo>
                    <a:pt x="885" y="824"/>
                  </a:lnTo>
                  <a:lnTo>
                    <a:pt x="885" y="820"/>
                  </a:lnTo>
                  <a:lnTo>
                    <a:pt x="884" y="817"/>
                  </a:lnTo>
                  <a:lnTo>
                    <a:pt x="886" y="816"/>
                  </a:lnTo>
                  <a:lnTo>
                    <a:pt x="888" y="812"/>
                  </a:lnTo>
                  <a:lnTo>
                    <a:pt x="890" y="809"/>
                  </a:lnTo>
                  <a:lnTo>
                    <a:pt x="887" y="808"/>
                  </a:lnTo>
                  <a:lnTo>
                    <a:pt x="885" y="806"/>
                  </a:lnTo>
                  <a:lnTo>
                    <a:pt x="884" y="803"/>
                  </a:lnTo>
                  <a:lnTo>
                    <a:pt x="884" y="802"/>
                  </a:lnTo>
                  <a:lnTo>
                    <a:pt x="881" y="792"/>
                  </a:lnTo>
                  <a:lnTo>
                    <a:pt x="879" y="790"/>
                  </a:lnTo>
                  <a:lnTo>
                    <a:pt x="879" y="786"/>
                  </a:lnTo>
                  <a:lnTo>
                    <a:pt x="877" y="786"/>
                  </a:lnTo>
                  <a:lnTo>
                    <a:pt x="875" y="784"/>
                  </a:lnTo>
                  <a:lnTo>
                    <a:pt x="873" y="782"/>
                  </a:lnTo>
                  <a:lnTo>
                    <a:pt x="873" y="774"/>
                  </a:lnTo>
                  <a:lnTo>
                    <a:pt x="872" y="773"/>
                  </a:lnTo>
                  <a:lnTo>
                    <a:pt x="868" y="778"/>
                  </a:lnTo>
                  <a:lnTo>
                    <a:pt x="865" y="778"/>
                  </a:lnTo>
                  <a:lnTo>
                    <a:pt x="857" y="782"/>
                  </a:lnTo>
                  <a:lnTo>
                    <a:pt x="843" y="784"/>
                  </a:lnTo>
                  <a:lnTo>
                    <a:pt x="837" y="784"/>
                  </a:lnTo>
                  <a:lnTo>
                    <a:pt x="834" y="785"/>
                  </a:lnTo>
                  <a:lnTo>
                    <a:pt x="827" y="787"/>
                  </a:lnTo>
                  <a:lnTo>
                    <a:pt x="815" y="787"/>
                  </a:lnTo>
                  <a:lnTo>
                    <a:pt x="814" y="790"/>
                  </a:lnTo>
                  <a:lnTo>
                    <a:pt x="811" y="794"/>
                  </a:lnTo>
                  <a:lnTo>
                    <a:pt x="807" y="792"/>
                  </a:lnTo>
                  <a:lnTo>
                    <a:pt x="808" y="790"/>
                  </a:lnTo>
                  <a:lnTo>
                    <a:pt x="807" y="787"/>
                  </a:lnTo>
                  <a:lnTo>
                    <a:pt x="804" y="787"/>
                  </a:lnTo>
                  <a:lnTo>
                    <a:pt x="797" y="788"/>
                  </a:lnTo>
                  <a:lnTo>
                    <a:pt x="794" y="788"/>
                  </a:lnTo>
                  <a:lnTo>
                    <a:pt x="791" y="787"/>
                  </a:lnTo>
                  <a:lnTo>
                    <a:pt x="786" y="785"/>
                  </a:lnTo>
                  <a:lnTo>
                    <a:pt x="784" y="782"/>
                  </a:lnTo>
                  <a:lnTo>
                    <a:pt x="782" y="780"/>
                  </a:lnTo>
                  <a:lnTo>
                    <a:pt x="781" y="778"/>
                  </a:lnTo>
                  <a:lnTo>
                    <a:pt x="778" y="777"/>
                  </a:lnTo>
                  <a:lnTo>
                    <a:pt x="777" y="771"/>
                  </a:lnTo>
                  <a:lnTo>
                    <a:pt x="772" y="771"/>
                  </a:lnTo>
                  <a:lnTo>
                    <a:pt x="770" y="769"/>
                  </a:lnTo>
                  <a:lnTo>
                    <a:pt x="768" y="766"/>
                  </a:lnTo>
                  <a:lnTo>
                    <a:pt x="766" y="769"/>
                  </a:lnTo>
                  <a:lnTo>
                    <a:pt x="767" y="772"/>
                  </a:lnTo>
                  <a:lnTo>
                    <a:pt x="764" y="774"/>
                  </a:lnTo>
                  <a:lnTo>
                    <a:pt x="762" y="773"/>
                  </a:lnTo>
                  <a:lnTo>
                    <a:pt x="761" y="771"/>
                  </a:lnTo>
                  <a:lnTo>
                    <a:pt x="761" y="768"/>
                  </a:lnTo>
                  <a:lnTo>
                    <a:pt x="763" y="764"/>
                  </a:lnTo>
                  <a:lnTo>
                    <a:pt x="766" y="763"/>
                  </a:lnTo>
                  <a:lnTo>
                    <a:pt x="773" y="767"/>
                  </a:lnTo>
                  <a:lnTo>
                    <a:pt x="775" y="766"/>
                  </a:lnTo>
                  <a:lnTo>
                    <a:pt x="772" y="762"/>
                  </a:lnTo>
                  <a:lnTo>
                    <a:pt x="771" y="760"/>
                  </a:lnTo>
                  <a:lnTo>
                    <a:pt x="770" y="758"/>
                  </a:lnTo>
                  <a:lnTo>
                    <a:pt x="768" y="756"/>
                  </a:lnTo>
                  <a:lnTo>
                    <a:pt x="764" y="750"/>
                  </a:lnTo>
                  <a:lnTo>
                    <a:pt x="760" y="744"/>
                  </a:lnTo>
                  <a:lnTo>
                    <a:pt x="755" y="740"/>
                  </a:lnTo>
                  <a:lnTo>
                    <a:pt x="751" y="738"/>
                  </a:lnTo>
                  <a:lnTo>
                    <a:pt x="743" y="725"/>
                  </a:lnTo>
                  <a:lnTo>
                    <a:pt x="740" y="722"/>
                  </a:lnTo>
                  <a:lnTo>
                    <a:pt x="737" y="719"/>
                  </a:lnTo>
                  <a:lnTo>
                    <a:pt x="726" y="713"/>
                  </a:lnTo>
                  <a:lnTo>
                    <a:pt x="718" y="713"/>
                  </a:lnTo>
                  <a:lnTo>
                    <a:pt x="716" y="714"/>
                  </a:lnTo>
                  <a:lnTo>
                    <a:pt x="714" y="712"/>
                  </a:lnTo>
                  <a:lnTo>
                    <a:pt x="705" y="708"/>
                  </a:lnTo>
                  <a:lnTo>
                    <a:pt x="702" y="706"/>
                  </a:lnTo>
                  <a:lnTo>
                    <a:pt x="700" y="705"/>
                  </a:lnTo>
                  <a:lnTo>
                    <a:pt x="697" y="702"/>
                  </a:lnTo>
                  <a:lnTo>
                    <a:pt x="697" y="699"/>
                  </a:lnTo>
                  <a:lnTo>
                    <a:pt x="693" y="693"/>
                  </a:lnTo>
                  <a:lnTo>
                    <a:pt x="692" y="690"/>
                  </a:lnTo>
                  <a:lnTo>
                    <a:pt x="691" y="690"/>
                  </a:lnTo>
                  <a:lnTo>
                    <a:pt x="685" y="690"/>
                  </a:lnTo>
                  <a:lnTo>
                    <a:pt x="684" y="687"/>
                  </a:lnTo>
                  <a:lnTo>
                    <a:pt x="678" y="682"/>
                  </a:lnTo>
                  <a:lnTo>
                    <a:pt x="676" y="680"/>
                  </a:lnTo>
                  <a:lnTo>
                    <a:pt x="670" y="680"/>
                  </a:lnTo>
                  <a:lnTo>
                    <a:pt x="667" y="682"/>
                  </a:lnTo>
                  <a:lnTo>
                    <a:pt x="657" y="683"/>
                  </a:lnTo>
                  <a:lnTo>
                    <a:pt x="652" y="680"/>
                  </a:lnTo>
                  <a:lnTo>
                    <a:pt x="650" y="680"/>
                  </a:lnTo>
                  <a:lnTo>
                    <a:pt x="645" y="683"/>
                  </a:lnTo>
                  <a:lnTo>
                    <a:pt x="642" y="680"/>
                  </a:lnTo>
                  <a:lnTo>
                    <a:pt x="638" y="682"/>
                  </a:lnTo>
                  <a:lnTo>
                    <a:pt x="627" y="682"/>
                  </a:lnTo>
                  <a:lnTo>
                    <a:pt x="624" y="683"/>
                  </a:lnTo>
                  <a:lnTo>
                    <a:pt x="622" y="683"/>
                  </a:lnTo>
                  <a:lnTo>
                    <a:pt x="616" y="682"/>
                  </a:lnTo>
                  <a:lnTo>
                    <a:pt x="609" y="682"/>
                  </a:lnTo>
                  <a:lnTo>
                    <a:pt x="599" y="679"/>
                  </a:lnTo>
                  <a:lnTo>
                    <a:pt x="594" y="678"/>
                  </a:lnTo>
                  <a:lnTo>
                    <a:pt x="586" y="677"/>
                  </a:lnTo>
                  <a:lnTo>
                    <a:pt x="583" y="674"/>
                  </a:lnTo>
                  <a:lnTo>
                    <a:pt x="568" y="670"/>
                  </a:lnTo>
                  <a:lnTo>
                    <a:pt x="566" y="669"/>
                  </a:lnTo>
                  <a:lnTo>
                    <a:pt x="564" y="672"/>
                  </a:lnTo>
                  <a:lnTo>
                    <a:pt x="564" y="677"/>
                  </a:lnTo>
                  <a:lnTo>
                    <a:pt x="566" y="679"/>
                  </a:lnTo>
                  <a:lnTo>
                    <a:pt x="569" y="680"/>
                  </a:lnTo>
                  <a:lnTo>
                    <a:pt x="574" y="680"/>
                  </a:lnTo>
                  <a:lnTo>
                    <a:pt x="578" y="682"/>
                  </a:lnTo>
                  <a:lnTo>
                    <a:pt x="579" y="683"/>
                  </a:lnTo>
                  <a:lnTo>
                    <a:pt x="582" y="684"/>
                  </a:lnTo>
                  <a:lnTo>
                    <a:pt x="584" y="685"/>
                  </a:lnTo>
                  <a:lnTo>
                    <a:pt x="589" y="685"/>
                  </a:lnTo>
                  <a:lnTo>
                    <a:pt x="593" y="685"/>
                  </a:lnTo>
                  <a:lnTo>
                    <a:pt x="594" y="686"/>
                  </a:lnTo>
                  <a:lnTo>
                    <a:pt x="596" y="689"/>
                  </a:lnTo>
                  <a:lnTo>
                    <a:pt x="598" y="691"/>
                  </a:lnTo>
                  <a:lnTo>
                    <a:pt x="601" y="694"/>
                  </a:lnTo>
                  <a:lnTo>
                    <a:pt x="603" y="694"/>
                  </a:lnTo>
                  <a:lnTo>
                    <a:pt x="606" y="695"/>
                  </a:lnTo>
                  <a:lnTo>
                    <a:pt x="606" y="698"/>
                  </a:lnTo>
                  <a:lnTo>
                    <a:pt x="602" y="699"/>
                  </a:lnTo>
                  <a:lnTo>
                    <a:pt x="600" y="698"/>
                  </a:lnTo>
                  <a:lnTo>
                    <a:pt x="598" y="698"/>
                  </a:lnTo>
                  <a:lnTo>
                    <a:pt x="596" y="692"/>
                  </a:lnTo>
                  <a:lnTo>
                    <a:pt x="594" y="690"/>
                  </a:lnTo>
                  <a:lnTo>
                    <a:pt x="591" y="689"/>
                  </a:lnTo>
                  <a:lnTo>
                    <a:pt x="590" y="687"/>
                  </a:lnTo>
                  <a:lnTo>
                    <a:pt x="586" y="687"/>
                  </a:lnTo>
                  <a:lnTo>
                    <a:pt x="584" y="686"/>
                  </a:lnTo>
                  <a:lnTo>
                    <a:pt x="578" y="686"/>
                  </a:lnTo>
                  <a:lnTo>
                    <a:pt x="575" y="685"/>
                  </a:lnTo>
                  <a:lnTo>
                    <a:pt x="570" y="685"/>
                  </a:lnTo>
                  <a:lnTo>
                    <a:pt x="564" y="682"/>
                  </a:lnTo>
                  <a:lnTo>
                    <a:pt x="562" y="683"/>
                  </a:lnTo>
                  <a:lnTo>
                    <a:pt x="561" y="685"/>
                  </a:lnTo>
                  <a:lnTo>
                    <a:pt x="561" y="692"/>
                  </a:lnTo>
                  <a:lnTo>
                    <a:pt x="563" y="693"/>
                  </a:lnTo>
                  <a:lnTo>
                    <a:pt x="563" y="698"/>
                  </a:lnTo>
                  <a:lnTo>
                    <a:pt x="562" y="700"/>
                  </a:lnTo>
                  <a:lnTo>
                    <a:pt x="561" y="698"/>
                  </a:lnTo>
                  <a:lnTo>
                    <a:pt x="558" y="698"/>
                  </a:lnTo>
                  <a:lnTo>
                    <a:pt x="558" y="693"/>
                  </a:lnTo>
                  <a:lnTo>
                    <a:pt x="557" y="691"/>
                  </a:lnTo>
                  <a:lnTo>
                    <a:pt x="554" y="692"/>
                  </a:lnTo>
                  <a:lnTo>
                    <a:pt x="552" y="690"/>
                  </a:lnTo>
                  <a:lnTo>
                    <a:pt x="549" y="690"/>
                  </a:lnTo>
                  <a:lnTo>
                    <a:pt x="547" y="690"/>
                  </a:lnTo>
                  <a:lnTo>
                    <a:pt x="544" y="689"/>
                  </a:lnTo>
                  <a:lnTo>
                    <a:pt x="542" y="687"/>
                  </a:lnTo>
                  <a:lnTo>
                    <a:pt x="542" y="685"/>
                  </a:lnTo>
                  <a:lnTo>
                    <a:pt x="542" y="683"/>
                  </a:lnTo>
                  <a:lnTo>
                    <a:pt x="546" y="683"/>
                  </a:lnTo>
                  <a:lnTo>
                    <a:pt x="548" y="682"/>
                  </a:lnTo>
                  <a:lnTo>
                    <a:pt x="544" y="680"/>
                  </a:lnTo>
                  <a:lnTo>
                    <a:pt x="548" y="680"/>
                  </a:lnTo>
                  <a:lnTo>
                    <a:pt x="552" y="682"/>
                  </a:lnTo>
                  <a:lnTo>
                    <a:pt x="553" y="679"/>
                  </a:lnTo>
                  <a:lnTo>
                    <a:pt x="552" y="676"/>
                  </a:lnTo>
                  <a:lnTo>
                    <a:pt x="549" y="674"/>
                  </a:lnTo>
                  <a:lnTo>
                    <a:pt x="546" y="673"/>
                  </a:lnTo>
                  <a:lnTo>
                    <a:pt x="545" y="672"/>
                  </a:lnTo>
                  <a:lnTo>
                    <a:pt x="542" y="670"/>
                  </a:lnTo>
                  <a:lnTo>
                    <a:pt x="541" y="668"/>
                  </a:lnTo>
                  <a:lnTo>
                    <a:pt x="538" y="667"/>
                  </a:lnTo>
                  <a:lnTo>
                    <a:pt x="536" y="668"/>
                  </a:lnTo>
                  <a:lnTo>
                    <a:pt x="531" y="666"/>
                  </a:lnTo>
                  <a:lnTo>
                    <a:pt x="530" y="663"/>
                  </a:lnTo>
                  <a:lnTo>
                    <a:pt x="530" y="660"/>
                  </a:lnTo>
                  <a:lnTo>
                    <a:pt x="532" y="660"/>
                  </a:lnTo>
                  <a:lnTo>
                    <a:pt x="537" y="662"/>
                  </a:lnTo>
                  <a:lnTo>
                    <a:pt x="545" y="666"/>
                  </a:lnTo>
                  <a:lnTo>
                    <a:pt x="548" y="668"/>
                  </a:lnTo>
                  <a:lnTo>
                    <a:pt x="550" y="670"/>
                  </a:lnTo>
                  <a:lnTo>
                    <a:pt x="554" y="672"/>
                  </a:lnTo>
                  <a:lnTo>
                    <a:pt x="556" y="674"/>
                  </a:lnTo>
                  <a:lnTo>
                    <a:pt x="560" y="676"/>
                  </a:lnTo>
                  <a:lnTo>
                    <a:pt x="562" y="676"/>
                  </a:lnTo>
                  <a:lnTo>
                    <a:pt x="562" y="672"/>
                  </a:lnTo>
                  <a:lnTo>
                    <a:pt x="563" y="669"/>
                  </a:lnTo>
                  <a:lnTo>
                    <a:pt x="562" y="668"/>
                  </a:lnTo>
                  <a:lnTo>
                    <a:pt x="560" y="666"/>
                  </a:lnTo>
                  <a:lnTo>
                    <a:pt x="556" y="665"/>
                  </a:lnTo>
                  <a:lnTo>
                    <a:pt x="554" y="665"/>
                  </a:lnTo>
                  <a:lnTo>
                    <a:pt x="544" y="663"/>
                  </a:lnTo>
                  <a:lnTo>
                    <a:pt x="540" y="660"/>
                  </a:lnTo>
                  <a:lnTo>
                    <a:pt x="538" y="658"/>
                  </a:lnTo>
                  <a:lnTo>
                    <a:pt x="538" y="656"/>
                  </a:lnTo>
                  <a:lnTo>
                    <a:pt x="537" y="649"/>
                  </a:lnTo>
                  <a:lnTo>
                    <a:pt x="536" y="648"/>
                  </a:lnTo>
                  <a:lnTo>
                    <a:pt x="532" y="647"/>
                  </a:lnTo>
                  <a:lnTo>
                    <a:pt x="527" y="645"/>
                  </a:lnTo>
                  <a:lnTo>
                    <a:pt x="524" y="644"/>
                  </a:lnTo>
                  <a:lnTo>
                    <a:pt x="520" y="642"/>
                  </a:lnTo>
                  <a:lnTo>
                    <a:pt x="516" y="637"/>
                  </a:lnTo>
                  <a:lnTo>
                    <a:pt x="514" y="636"/>
                  </a:lnTo>
                  <a:lnTo>
                    <a:pt x="510" y="632"/>
                  </a:lnTo>
                  <a:lnTo>
                    <a:pt x="512" y="626"/>
                  </a:lnTo>
                  <a:lnTo>
                    <a:pt x="511" y="623"/>
                  </a:lnTo>
                  <a:lnTo>
                    <a:pt x="510" y="621"/>
                  </a:lnTo>
                  <a:lnTo>
                    <a:pt x="508" y="620"/>
                  </a:lnTo>
                  <a:lnTo>
                    <a:pt x="504" y="616"/>
                  </a:lnTo>
                  <a:lnTo>
                    <a:pt x="501" y="609"/>
                  </a:lnTo>
                  <a:lnTo>
                    <a:pt x="500" y="608"/>
                  </a:lnTo>
                  <a:lnTo>
                    <a:pt x="497" y="607"/>
                  </a:lnTo>
                  <a:lnTo>
                    <a:pt x="492" y="604"/>
                  </a:lnTo>
                  <a:lnTo>
                    <a:pt x="489" y="599"/>
                  </a:lnTo>
                  <a:lnTo>
                    <a:pt x="487" y="597"/>
                  </a:lnTo>
                  <a:lnTo>
                    <a:pt x="486" y="595"/>
                  </a:lnTo>
                  <a:lnTo>
                    <a:pt x="484" y="595"/>
                  </a:lnTo>
                  <a:lnTo>
                    <a:pt x="481" y="592"/>
                  </a:lnTo>
                  <a:lnTo>
                    <a:pt x="478" y="591"/>
                  </a:lnTo>
                  <a:lnTo>
                    <a:pt x="474" y="589"/>
                  </a:lnTo>
                  <a:lnTo>
                    <a:pt x="467" y="583"/>
                  </a:lnTo>
                  <a:lnTo>
                    <a:pt x="465" y="580"/>
                  </a:lnTo>
                  <a:lnTo>
                    <a:pt x="457" y="574"/>
                  </a:lnTo>
                  <a:lnTo>
                    <a:pt x="453" y="569"/>
                  </a:lnTo>
                  <a:lnTo>
                    <a:pt x="446" y="555"/>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5" name="Freeform 86"/>
            <p:cNvSpPr>
              <a:spLocks/>
            </p:cNvSpPr>
            <p:nvPr/>
          </p:nvSpPr>
          <p:spPr bwMode="auto">
            <a:xfrm>
              <a:off x="5136603" y="5903647"/>
              <a:ext cx="303148" cy="248822"/>
            </a:xfrm>
            <a:custGeom>
              <a:avLst/>
              <a:gdLst/>
              <a:ahLst/>
              <a:cxnLst>
                <a:cxn ang="0">
                  <a:pos x="340" y="152"/>
                </a:cxn>
                <a:cxn ang="0">
                  <a:pos x="291" y="202"/>
                </a:cxn>
                <a:cxn ang="0">
                  <a:pos x="264" y="212"/>
                </a:cxn>
                <a:cxn ang="0">
                  <a:pos x="256" y="192"/>
                </a:cxn>
                <a:cxn ang="0">
                  <a:pos x="261" y="163"/>
                </a:cxn>
                <a:cxn ang="0">
                  <a:pos x="274" y="138"/>
                </a:cxn>
                <a:cxn ang="0">
                  <a:pos x="251" y="137"/>
                </a:cxn>
                <a:cxn ang="0">
                  <a:pos x="275" y="120"/>
                </a:cxn>
                <a:cxn ang="0">
                  <a:pos x="289" y="109"/>
                </a:cxn>
                <a:cxn ang="0">
                  <a:pos x="313" y="116"/>
                </a:cxn>
                <a:cxn ang="0">
                  <a:pos x="316" y="83"/>
                </a:cxn>
                <a:cxn ang="0">
                  <a:pos x="314" y="56"/>
                </a:cxn>
                <a:cxn ang="0">
                  <a:pos x="302" y="42"/>
                </a:cxn>
                <a:cxn ang="0">
                  <a:pos x="266" y="38"/>
                </a:cxn>
                <a:cxn ang="0">
                  <a:pos x="256" y="2"/>
                </a:cxn>
                <a:cxn ang="0">
                  <a:pos x="234" y="10"/>
                </a:cxn>
                <a:cxn ang="0">
                  <a:pos x="240" y="32"/>
                </a:cxn>
                <a:cxn ang="0">
                  <a:pos x="222" y="39"/>
                </a:cxn>
                <a:cxn ang="0">
                  <a:pos x="194" y="37"/>
                </a:cxn>
                <a:cxn ang="0">
                  <a:pos x="173" y="25"/>
                </a:cxn>
                <a:cxn ang="0">
                  <a:pos x="151" y="34"/>
                </a:cxn>
                <a:cxn ang="0">
                  <a:pos x="135" y="53"/>
                </a:cxn>
                <a:cxn ang="0">
                  <a:pos x="124" y="65"/>
                </a:cxn>
                <a:cxn ang="0">
                  <a:pos x="108" y="55"/>
                </a:cxn>
                <a:cxn ang="0">
                  <a:pos x="89" y="87"/>
                </a:cxn>
                <a:cxn ang="0">
                  <a:pos x="71" y="122"/>
                </a:cxn>
                <a:cxn ang="0">
                  <a:pos x="67" y="147"/>
                </a:cxn>
                <a:cxn ang="0">
                  <a:pos x="38" y="167"/>
                </a:cxn>
                <a:cxn ang="0">
                  <a:pos x="12" y="206"/>
                </a:cxn>
                <a:cxn ang="0">
                  <a:pos x="0" y="227"/>
                </a:cxn>
                <a:cxn ang="0">
                  <a:pos x="23" y="240"/>
                </a:cxn>
                <a:cxn ang="0">
                  <a:pos x="51" y="256"/>
                </a:cxn>
                <a:cxn ang="0">
                  <a:pos x="86" y="269"/>
                </a:cxn>
                <a:cxn ang="0">
                  <a:pos x="102" y="310"/>
                </a:cxn>
                <a:cxn ang="0">
                  <a:pos x="133" y="300"/>
                </a:cxn>
                <a:cxn ang="0">
                  <a:pos x="150" y="284"/>
                </a:cxn>
                <a:cxn ang="0">
                  <a:pos x="179" y="297"/>
                </a:cxn>
                <a:cxn ang="0">
                  <a:pos x="187" y="316"/>
                </a:cxn>
                <a:cxn ang="0">
                  <a:pos x="213" y="310"/>
                </a:cxn>
                <a:cxn ang="0">
                  <a:pos x="235" y="316"/>
                </a:cxn>
                <a:cxn ang="0">
                  <a:pos x="243" y="333"/>
                </a:cxn>
                <a:cxn ang="0">
                  <a:pos x="245" y="348"/>
                </a:cxn>
                <a:cxn ang="0">
                  <a:pos x="273" y="352"/>
                </a:cxn>
                <a:cxn ang="0">
                  <a:pos x="298" y="342"/>
                </a:cxn>
                <a:cxn ang="0">
                  <a:pos x="316" y="312"/>
                </a:cxn>
                <a:cxn ang="0">
                  <a:pos x="331" y="264"/>
                </a:cxn>
                <a:cxn ang="0">
                  <a:pos x="320" y="235"/>
                </a:cxn>
                <a:cxn ang="0">
                  <a:pos x="309" y="222"/>
                </a:cxn>
                <a:cxn ang="0">
                  <a:pos x="328" y="221"/>
                </a:cxn>
                <a:cxn ang="0">
                  <a:pos x="340" y="203"/>
                </a:cxn>
                <a:cxn ang="0">
                  <a:pos x="368" y="178"/>
                </a:cxn>
              </a:cxnLst>
              <a:rect l="0" t="0" r="r" b="b"/>
              <a:pathLst>
                <a:path w="370" h="353">
                  <a:moveTo>
                    <a:pt x="364" y="167"/>
                  </a:moveTo>
                  <a:lnTo>
                    <a:pt x="349" y="148"/>
                  </a:lnTo>
                  <a:lnTo>
                    <a:pt x="345" y="150"/>
                  </a:lnTo>
                  <a:lnTo>
                    <a:pt x="343" y="150"/>
                  </a:lnTo>
                  <a:lnTo>
                    <a:pt x="340" y="152"/>
                  </a:lnTo>
                  <a:lnTo>
                    <a:pt x="325" y="168"/>
                  </a:lnTo>
                  <a:lnTo>
                    <a:pt x="316" y="176"/>
                  </a:lnTo>
                  <a:lnTo>
                    <a:pt x="303" y="190"/>
                  </a:lnTo>
                  <a:lnTo>
                    <a:pt x="302" y="193"/>
                  </a:lnTo>
                  <a:lnTo>
                    <a:pt x="291" y="202"/>
                  </a:lnTo>
                  <a:lnTo>
                    <a:pt x="278" y="209"/>
                  </a:lnTo>
                  <a:lnTo>
                    <a:pt x="275" y="210"/>
                  </a:lnTo>
                  <a:lnTo>
                    <a:pt x="272" y="210"/>
                  </a:lnTo>
                  <a:lnTo>
                    <a:pt x="269" y="213"/>
                  </a:lnTo>
                  <a:lnTo>
                    <a:pt x="264" y="212"/>
                  </a:lnTo>
                  <a:lnTo>
                    <a:pt x="262" y="209"/>
                  </a:lnTo>
                  <a:lnTo>
                    <a:pt x="260" y="200"/>
                  </a:lnTo>
                  <a:lnTo>
                    <a:pt x="259" y="199"/>
                  </a:lnTo>
                  <a:lnTo>
                    <a:pt x="259" y="195"/>
                  </a:lnTo>
                  <a:lnTo>
                    <a:pt x="256" y="192"/>
                  </a:lnTo>
                  <a:lnTo>
                    <a:pt x="254" y="187"/>
                  </a:lnTo>
                  <a:lnTo>
                    <a:pt x="254" y="183"/>
                  </a:lnTo>
                  <a:lnTo>
                    <a:pt x="257" y="176"/>
                  </a:lnTo>
                  <a:lnTo>
                    <a:pt x="259" y="169"/>
                  </a:lnTo>
                  <a:lnTo>
                    <a:pt x="261" y="163"/>
                  </a:lnTo>
                  <a:lnTo>
                    <a:pt x="261" y="160"/>
                  </a:lnTo>
                  <a:lnTo>
                    <a:pt x="266" y="154"/>
                  </a:lnTo>
                  <a:lnTo>
                    <a:pt x="270" y="150"/>
                  </a:lnTo>
                  <a:lnTo>
                    <a:pt x="274" y="142"/>
                  </a:lnTo>
                  <a:lnTo>
                    <a:pt x="274" y="138"/>
                  </a:lnTo>
                  <a:lnTo>
                    <a:pt x="260" y="144"/>
                  </a:lnTo>
                  <a:lnTo>
                    <a:pt x="254" y="144"/>
                  </a:lnTo>
                  <a:lnTo>
                    <a:pt x="250" y="143"/>
                  </a:lnTo>
                  <a:lnTo>
                    <a:pt x="250" y="140"/>
                  </a:lnTo>
                  <a:lnTo>
                    <a:pt x="251" y="137"/>
                  </a:lnTo>
                  <a:lnTo>
                    <a:pt x="260" y="132"/>
                  </a:lnTo>
                  <a:lnTo>
                    <a:pt x="269" y="132"/>
                  </a:lnTo>
                  <a:lnTo>
                    <a:pt x="272" y="130"/>
                  </a:lnTo>
                  <a:lnTo>
                    <a:pt x="274" y="125"/>
                  </a:lnTo>
                  <a:lnTo>
                    <a:pt x="275" y="120"/>
                  </a:lnTo>
                  <a:lnTo>
                    <a:pt x="278" y="113"/>
                  </a:lnTo>
                  <a:lnTo>
                    <a:pt x="279" y="110"/>
                  </a:lnTo>
                  <a:lnTo>
                    <a:pt x="284" y="108"/>
                  </a:lnTo>
                  <a:lnTo>
                    <a:pt x="288" y="108"/>
                  </a:lnTo>
                  <a:lnTo>
                    <a:pt x="289" y="109"/>
                  </a:lnTo>
                  <a:lnTo>
                    <a:pt x="291" y="110"/>
                  </a:lnTo>
                  <a:lnTo>
                    <a:pt x="294" y="112"/>
                  </a:lnTo>
                  <a:lnTo>
                    <a:pt x="300" y="116"/>
                  </a:lnTo>
                  <a:lnTo>
                    <a:pt x="310" y="119"/>
                  </a:lnTo>
                  <a:lnTo>
                    <a:pt x="313" y="116"/>
                  </a:lnTo>
                  <a:lnTo>
                    <a:pt x="313" y="112"/>
                  </a:lnTo>
                  <a:lnTo>
                    <a:pt x="310" y="101"/>
                  </a:lnTo>
                  <a:lnTo>
                    <a:pt x="310" y="90"/>
                  </a:lnTo>
                  <a:lnTo>
                    <a:pt x="314" y="87"/>
                  </a:lnTo>
                  <a:lnTo>
                    <a:pt x="316" y="83"/>
                  </a:lnTo>
                  <a:lnTo>
                    <a:pt x="318" y="77"/>
                  </a:lnTo>
                  <a:lnTo>
                    <a:pt x="322" y="70"/>
                  </a:lnTo>
                  <a:lnTo>
                    <a:pt x="323" y="63"/>
                  </a:lnTo>
                  <a:lnTo>
                    <a:pt x="316" y="60"/>
                  </a:lnTo>
                  <a:lnTo>
                    <a:pt x="314" y="56"/>
                  </a:lnTo>
                  <a:lnTo>
                    <a:pt x="311" y="55"/>
                  </a:lnTo>
                  <a:lnTo>
                    <a:pt x="301" y="55"/>
                  </a:lnTo>
                  <a:lnTo>
                    <a:pt x="300" y="51"/>
                  </a:lnTo>
                  <a:lnTo>
                    <a:pt x="302" y="48"/>
                  </a:lnTo>
                  <a:lnTo>
                    <a:pt x="302" y="42"/>
                  </a:lnTo>
                  <a:lnTo>
                    <a:pt x="297" y="42"/>
                  </a:lnTo>
                  <a:lnTo>
                    <a:pt x="294" y="43"/>
                  </a:lnTo>
                  <a:lnTo>
                    <a:pt x="291" y="45"/>
                  </a:lnTo>
                  <a:lnTo>
                    <a:pt x="279" y="51"/>
                  </a:lnTo>
                  <a:lnTo>
                    <a:pt x="266" y="38"/>
                  </a:lnTo>
                  <a:lnTo>
                    <a:pt x="260" y="31"/>
                  </a:lnTo>
                  <a:lnTo>
                    <a:pt x="257" y="26"/>
                  </a:lnTo>
                  <a:lnTo>
                    <a:pt x="262" y="10"/>
                  </a:lnTo>
                  <a:lnTo>
                    <a:pt x="261" y="6"/>
                  </a:lnTo>
                  <a:lnTo>
                    <a:pt x="256" y="2"/>
                  </a:lnTo>
                  <a:lnTo>
                    <a:pt x="250" y="0"/>
                  </a:lnTo>
                  <a:lnTo>
                    <a:pt x="247" y="3"/>
                  </a:lnTo>
                  <a:lnTo>
                    <a:pt x="241" y="4"/>
                  </a:lnTo>
                  <a:lnTo>
                    <a:pt x="236" y="6"/>
                  </a:lnTo>
                  <a:lnTo>
                    <a:pt x="234" y="10"/>
                  </a:lnTo>
                  <a:lnTo>
                    <a:pt x="236" y="14"/>
                  </a:lnTo>
                  <a:lnTo>
                    <a:pt x="238" y="19"/>
                  </a:lnTo>
                  <a:lnTo>
                    <a:pt x="239" y="24"/>
                  </a:lnTo>
                  <a:lnTo>
                    <a:pt x="239" y="28"/>
                  </a:lnTo>
                  <a:lnTo>
                    <a:pt x="240" y="32"/>
                  </a:lnTo>
                  <a:lnTo>
                    <a:pt x="239" y="38"/>
                  </a:lnTo>
                  <a:lnTo>
                    <a:pt x="234" y="40"/>
                  </a:lnTo>
                  <a:lnTo>
                    <a:pt x="232" y="40"/>
                  </a:lnTo>
                  <a:lnTo>
                    <a:pt x="226" y="40"/>
                  </a:lnTo>
                  <a:lnTo>
                    <a:pt x="222" y="39"/>
                  </a:lnTo>
                  <a:lnTo>
                    <a:pt x="218" y="39"/>
                  </a:lnTo>
                  <a:lnTo>
                    <a:pt x="213" y="37"/>
                  </a:lnTo>
                  <a:lnTo>
                    <a:pt x="206" y="38"/>
                  </a:lnTo>
                  <a:lnTo>
                    <a:pt x="200" y="37"/>
                  </a:lnTo>
                  <a:lnTo>
                    <a:pt x="194" y="37"/>
                  </a:lnTo>
                  <a:lnTo>
                    <a:pt x="185" y="37"/>
                  </a:lnTo>
                  <a:lnTo>
                    <a:pt x="183" y="36"/>
                  </a:lnTo>
                  <a:lnTo>
                    <a:pt x="179" y="33"/>
                  </a:lnTo>
                  <a:lnTo>
                    <a:pt x="178" y="30"/>
                  </a:lnTo>
                  <a:lnTo>
                    <a:pt x="173" y="25"/>
                  </a:lnTo>
                  <a:lnTo>
                    <a:pt x="164" y="23"/>
                  </a:lnTo>
                  <a:lnTo>
                    <a:pt x="157" y="25"/>
                  </a:lnTo>
                  <a:lnTo>
                    <a:pt x="154" y="27"/>
                  </a:lnTo>
                  <a:lnTo>
                    <a:pt x="151" y="30"/>
                  </a:lnTo>
                  <a:lnTo>
                    <a:pt x="151" y="34"/>
                  </a:lnTo>
                  <a:lnTo>
                    <a:pt x="148" y="50"/>
                  </a:lnTo>
                  <a:lnTo>
                    <a:pt x="146" y="51"/>
                  </a:lnTo>
                  <a:lnTo>
                    <a:pt x="142" y="52"/>
                  </a:lnTo>
                  <a:lnTo>
                    <a:pt x="138" y="52"/>
                  </a:lnTo>
                  <a:lnTo>
                    <a:pt x="135" y="53"/>
                  </a:lnTo>
                  <a:lnTo>
                    <a:pt x="132" y="54"/>
                  </a:lnTo>
                  <a:lnTo>
                    <a:pt x="130" y="58"/>
                  </a:lnTo>
                  <a:lnTo>
                    <a:pt x="129" y="60"/>
                  </a:lnTo>
                  <a:lnTo>
                    <a:pt x="127" y="63"/>
                  </a:lnTo>
                  <a:lnTo>
                    <a:pt x="124" y="65"/>
                  </a:lnTo>
                  <a:lnTo>
                    <a:pt x="120" y="65"/>
                  </a:lnTo>
                  <a:lnTo>
                    <a:pt x="116" y="62"/>
                  </a:lnTo>
                  <a:lnTo>
                    <a:pt x="114" y="60"/>
                  </a:lnTo>
                  <a:lnTo>
                    <a:pt x="112" y="56"/>
                  </a:lnTo>
                  <a:lnTo>
                    <a:pt x="108" y="55"/>
                  </a:lnTo>
                  <a:lnTo>
                    <a:pt x="102" y="55"/>
                  </a:lnTo>
                  <a:lnTo>
                    <a:pt x="100" y="56"/>
                  </a:lnTo>
                  <a:lnTo>
                    <a:pt x="97" y="60"/>
                  </a:lnTo>
                  <a:lnTo>
                    <a:pt x="94" y="78"/>
                  </a:lnTo>
                  <a:lnTo>
                    <a:pt x="89" y="87"/>
                  </a:lnTo>
                  <a:lnTo>
                    <a:pt x="87" y="94"/>
                  </a:lnTo>
                  <a:lnTo>
                    <a:pt x="86" y="96"/>
                  </a:lnTo>
                  <a:lnTo>
                    <a:pt x="82" y="104"/>
                  </a:lnTo>
                  <a:lnTo>
                    <a:pt x="71" y="117"/>
                  </a:lnTo>
                  <a:lnTo>
                    <a:pt x="71" y="122"/>
                  </a:lnTo>
                  <a:lnTo>
                    <a:pt x="67" y="126"/>
                  </a:lnTo>
                  <a:lnTo>
                    <a:pt x="65" y="130"/>
                  </a:lnTo>
                  <a:lnTo>
                    <a:pt x="64" y="135"/>
                  </a:lnTo>
                  <a:lnTo>
                    <a:pt x="67" y="140"/>
                  </a:lnTo>
                  <a:lnTo>
                    <a:pt x="67" y="147"/>
                  </a:lnTo>
                  <a:lnTo>
                    <a:pt x="68" y="148"/>
                  </a:lnTo>
                  <a:lnTo>
                    <a:pt x="64" y="153"/>
                  </a:lnTo>
                  <a:lnTo>
                    <a:pt x="59" y="155"/>
                  </a:lnTo>
                  <a:lnTo>
                    <a:pt x="49" y="158"/>
                  </a:lnTo>
                  <a:lnTo>
                    <a:pt x="38" y="167"/>
                  </a:lnTo>
                  <a:lnTo>
                    <a:pt x="21" y="172"/>
                  </a:lnTo>
                  <a:lnTo>
                    <a:pt x="12" y="176"/>
                  </a:lnTo>
                  <a:lnTo>
                    <a:pt x="11" y="181"/>
                  </a:lnTo>
                  <a:lnTo>
                    <a:pt x="12" y="184"/>
                  </a:lnTo>
                  <a:lnTo>
                    <a:pt x="12" y="206"/>
                  </a:lnTo>
                  <a:lnTo>
                    <a:pt x="12" y="212"/>
                  </a:lnTo>
                  <a:lnTo>
                    <a:pt x="9" y="218"/>
                  </a:lnTo>
                  <a:lnTo>
                    <a:pt x="5" y="221"/>
                  </a:lnTo>
                  <a:lnTo>
                    <a:pt x="4" y="222"/>
                  </a:lnTo>
                  <a:lnTo>
                    <a:pt x="0" y="227"/>
                  </a:lnTo>
                  <a:lnTo>
                    <a:pt x="1" y="230"/>
                  </a:lnTo>
                  <a:lnTo>
                    <a:pt x="5" y="234"/>
                  </a:lnTo>
                  <a:lnTo>
                    <a:pt x="10" y="235"/>
                  </a:lnTo>
                  <a:lnTo>
                    <a:pt x="21" y="241"/>
                  </a:lnTo>
                  <a:lnTo>
                    <a:pt x="23" y="240"/>
                  </a:lnTo>
                  <a:lnTo>
                    <a:pt x="24" y="244"/>
                  </a:lnTo>
                  <a:lnTo>
                    <a:pt x="27" y="248"/>
                  </a:lnTo>
                  <a:lnTo>
                    <a:pt x="32" y="251"/>
                  </a:lnTo>
                  <a:lnTo>
                    <a:pt x="40" y="250"/>
                  </a:lnTo>
                  <a:lnTo>
                    <a:pt x="51" y="256"/>
                  </a:lnTo>
                  <a:lnTo>
                    <a:pt x="62" y="258"/>
                  </a:lnTo>
                  <a:lnTo>
                    <a:pt x="67" y="258"/>
                  </a:lnTo>
                  <a:lnTo>
                    <a:pt x="77" y="252"/>
                  </a:lnTo>
                  <a:lnTo>
                    <a:pt x="80" y="256"/>
                  </a:lnTo>
                  <a:lnTo>
                    <a:pt x="86" y="269"/>
                  </a:lnTo>
                  <a:lnTo>
                    <a:pt x="92" y="290"/>
                  </a:lnTo>
                  <a:lnTo>
                    <a:pt x="96" y="296"/>
                  </a:lnTo>
                  <a:lnTo>
                    <a:pt x="96" y="300"/>
                  </a:lnTo>
                  <a:lnTo>
                    <a:pt x="99" y="307"/>
                  </a:lnTo>
                  <a:lnTo>
                    <a:pt x="102" y="310"/>
                  </a:lnTo>
                  <a:lnTo>
                    <a:pt x="113" y="311"/>
                  </a:lnTo>
                  <a:lnTo>
                    <a:pt x="126" y="311"/>
                  </a:lnTo>
                  <a:lnTo>
                    <a:pt x="131" y="308"/>
                  </a:lnTo>
                  <a:lnTo>
                    <a:pt x="132" y="302"/>
                  </a:lnTo>
                  <a:lnTo>
                    <a:pt x="133" y="300"/>
                  </a:lnTo>
                  <a:lnTo>
                    <a:pt x="137" y="292"/>
                  </a:lnTo>
                  <a:lnTo>
                    <a:pt x="140" y="290"/>
                  </a:lnTo>
                  <a:lnTo>
                    <a:pt x="148" y="286"/>
                  </a:lnTo>
                  <a:lnTo>
                    <a:pt x="149" y="284"/>
                  </a:lnTo>
                  <a:lnTo>
                    <a:pt x="150" y="284"/>
                  </a:lnTo>
                  <a:lnTo>
                    <a:pt x="158" y="283"/>
                  </a:lnTo>
                  <a:lnTo>
                    <a:pt x="161" y="281"/>
                  </a:lnTo>
                  <a:lnTo>
                    <a:pt x="173" y="283"/>
                  </a:lnTo>
                  <a:lnTo>
                    <a:pt x="174" y="286"/>
                  </a:lnTo>
                  <a:lnTo>
                    <a:pt x="179" y="297"/>
                  </a:lnTo>
                  <a:lnTo>
                    <a:pt x="178" y="300"/>
                  </a:lnTo>
                  <a:lnTo>
                    <a:pt x="176" y="308"/>
                  </a:lnTo>
                  <a:lnTo>
                    <a:pt x="176" y="319"/>
                  </a:lnTo>
                  <a:lnTo>
                    <a:pt x="184" y="319"/>
                  </a:lnTo>
                  <a:lnTo>
                    <a:pt x="187" y="316"/>
                  </a:lnTo>
                  <a:lnTo>
                    <a:pt x="192" y="314"/>
                  </a:lnTo>
                  <a:lnTo>
                    <a:pt x="196" y="311"/>
                  </a:lnTo>
                  <a:lnTo>
                    <a:pt x="205" y="310"/>
                  </a:lnTo>
                  <a:lnTo>
                    <a:pt x="209" y="311"/>
                  </a:lnTo>
                  <a:lnTo>
                    <a:pt x="213" y="310"/>
                  </a:lnTo>
                  <a:lnTo>
                    <a:pt x="214" y="311"/>
                  </a:lnTo>
                  <a:lnTo>
                    <a:pt x="225" y="311"/>
                  </a:lnTo>
                  <a:lnTo>
                    <a:pt x="228" y="310"/>
                  </a:lnTo>
                  <a:lnTo>
                    <a:pt x="233" y="314"/>
                  </a:lnTo>
                  <a:lnTo>
                    <a:pt x="235" y="316"/>
                  </a:lnTo>
                  <a:lnTo>
                    <a:pt x="238" y="321"/>
                  </a:lnTo>
                  <a:lnTo>
                    <a:pt x="236" y="322"/>
                  </a:lnTo>
                  <a:lnTo>
                    <a:pt x="239" y="326"/>
                  </a:lnTo>
                  <a:lnTo>
                    <a:pt x="241" y="328"/>
                  </a:lnTo>
                  <a:lnTo>
                    <a:pt x="243" y="333"/>
                  </a:lnTo>
                  <a:lnTo>
                    <a:pt x="245" y="334"/>
                  </a:lnTo>
                  <a:lnTo>
                    <a:pt x="245" y="338"/>
                  </a:lnTo>
                  <a:lnTo>
                    <a:pt x="246" y="340"/>
                  </a:lnTo>
                  <a:lnTo>
                    <a:pt x="246" y="344"/>
                  </a:lnTo>
                  <a:lnTo>
                    <a:pt x="245" y="348"/>
                  </a:lnTo>
                  <a:lnTo>
                    <a:pt x="242" y="350"/>
                  </a:lnTo>
                  <a:lnTo>
                    <a:pt x="247" y="350"/>
                  </a:lnTo>
                  <a:lnTo>
                    <a:pt x="259" y="352"/>
                  </a:lnTo>
                  <a:lnTo>
                    <a:pt x="265" y="349"/>
                  </a:lnTo>
                  <a:lnTo>
                    <a:pt x="273" y="352"/>
                  </a:lnTo>
                  <a:lnTo>
                    <a:pt x="278" y="352"/>
                  </a:lnTo>
                  <a:lnTo>
                    <a:pt x="285" y="350"/>
                  </a:lnTo>
                  <a:lnTo>
                    <a:pt x="286" y="350"/>
                  </a:lnTo>
                  <a:lnTo>
                    <a:pt x="294" y="346"/>
                  </a:lnTo>
                  <a:lnTo>
                    <a:pt x="298" y="342"/>
                  </a:lnTo>
                  <a:lnTo>
                    <a:pt x="310" y="333"/>
                  </a:lnTo>
                  <a:lnTo>
                    <a:pt x="321" y="331"/>
                  </a:lnTo>
                  <a:lnTo>
                    <a:pt x="320" y="328"/>
                  </a:lnTo>
                  <a:lnTo>
                    <a:pt x="317" y="321"/>
                  </a:lnTo>
                  <a:lnTo>
                    <a:pt x="316" y="312"/>
                  </a:lnTo>
                  <a:lnTo>
                    <a:pt x="318" y="299"/>
                  </a:lnTo>
                  <a:lnTo>
                    <a:pt x="328" y="286"/>
                  </a:lnTo>
                  <a:lnTo>
                    <a:pt x="332" y="278"/>
                  </a:lnTo>
                  <a:lnTo>
                    <a:pt x="331" y="270"/>
                  </a:lnTo>
                  <a:lnTo>
                    <a:pt x="331" y="264"/>
                  </a:lnTo>
                  <a:lnTo>
                    <a:pt x="334" y="262"/>
                  </a:lnTo>
                  <a:lnTo>
                    <a:pt x="336" y="258"/>
                  </a:lnTo>
                  <a:lnTo>
                    <a:pt x="336" y="250"/>
                  </a:lnTo>
                  <a:lnTo>
                    <a:pt x="334" y="242"/>
                  </a:lnTo>
                  <a:lnTo>
                    <a:pt x="320" y="235"/>
                  </a:lnTo>
                  <a:lnTo>
                    <a:pt x="318" y="232"/>
                  </a:lnTo>
                  <a:lnTo>
                    <a:pt x="313" y="230"/>
                  </a:lnTo>
                  <a:lnTo>
                    <a:pt x="309" y="226"/>
                  </a:lnTo>
                  <a:lnTo>
                    <a:pt x="308" y="225"/>
                  </a:lnTo>
                  <a:lnTo>
                    <a:pt x="309" y="222"/>
                  </a:lnTo>
                  <a:lnTo>
                    <a:pt x="313" y="218"/>
                  </a:lnTo>
                  <a:lnTo>
                    <a:pt x="318" y="218"/>
                  </a:lnTo>
                  <a:lnTo>
                    <a:pt x="322" y="220"/>
                  </a:lnTo>
                  <a:lnTo>
                    <a:pt x="324" y="220"/>
                  </a:lnTo>
                  <a:lnTo>
                    <a:pt x="328" y="221"/>
                  </a:lnTo>
                  <a:lnTo>
                    <a:pt x="332" y="219"/>
                  </a:lnTo>
                  <a:lnTo>
                    <a:pt x="334" y="218"/>
                  </a:lnTo>
                  <a:lnTo>
                    <a:pt x="336" y="214"/>
                  </a:lnTo>
                  <a:lnTo>
                    <a:pt x="336" y="209"/>
                  </a:lnTo>
                  <a:lnTo>
                    <a:pt x="340" y="203"/>
                  </a:lnTo>
                  <a:lnTo>
                    <a:pt x="345" y="197"/>
                  </a:lnTo>
                  <a:lnTo>
                    <a:pt x="360" y="188"/>
                  </a:lnTo>
                  <a:lnTo>
                    <a:pt x="361" y="186"/>
                  </a:lnTo>
                  <a:lnTo>
                    <a:pt x="364" y="183"/>
                  </a:lnTo>
                  <a:lnTo>
                    <a:pt x="368" y="178"/>
                  </a:lnTo>
                  <a:lnTo>
                    <a:pt x="368" y="174"/>
                  </a:lnTo>
                  <a:lnTo>
                    <a:pt x="369" y="173"/>
                  </a:lnTo>
                  <a:lnTo>
                    <a:pt x="366" y="168"/>
                  </a:lnTo>
                  <a:lnTo>
                    <a:pt x="364" y="167"/>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sp>
          <p:nvSpPr>
            <p:cNvPr id="156" name="Freeform 87"/>
            <p:cNvSpPr>
              <a:spLocks/>
            </p:cNvSpPr>
            <p:nvPr/>
          </p:nvSpPr>
          <p:spPr bwMode="auto">
            <a:xfrm>
              <a:off x="5031857" y="5877176"/>
              <a:ext cx="229210" cy="222351"/>
            </a:xfrm>
            <a:custGeom>
              <a:avLst/>
              <a:gdLst/>
              <a:ahLst/>
              <a:cxnLst>
                <a:cxn ang="0">
                  <a:pos x="154" y="18"/>
                </a:cxn>
                <a:cxn ang="0">
                  <a:pos x="183" y="37"/>
                </a:cxn>
                <a:cxn ang="0">
                  <a:pos x="205" y="41"/>
                </a:cxn>
                <a:cxn ang="0">
                  <a:pos x="216" y="37"/>
                </a:cxn>
                <a:cxn ang="0">
                  <a:pos x="218" y="18"/>
                </a:cxn>
                <a:cxn ang="0">
                  <a:pos x="236" y="1"/>
                </a:cxn>
                <a:cxn ang="0">
                  <a:pos x="249" y="7"/>
                </a:cxn>
                <a:cxn ang="0">
                  <a:pos x="254" y="22"/>
                </a:cxn>
                <a:cxn ang="0">
                  <a:pos x="263" y="41"/>
                </a:cxn>
                <a:cxn ang="0">
                  <a:pos x="270" y="90"/>
                </a:cxn>
                <a:cxn ang="0">
                  <a:pos x="258" y="96"/>
                </a:cxn>
                <a:cxn ang="0">
                  <a:pos x="248" y="103"/>
                </a:cxn>
                <a:cxn ang="0">
                  <a:pos x="236" y="93"/>
                </a:cxn>
                <a:cxn ang="0">
                  <a:pos x="222" y="116"/>
                </a:cxn>
                <a:cxn ang="0">
                  <a:pos x="210" y="142"/>
                </a:cxn>
                <a:cxn ang="0">
                  <a:pos x="193" y="168"/>
                </a:cxn>
                <a:cxn ang="0">
                  <a:pos x="196" y="186"/>
                </a:cxn>
                <a:cxn ang="0">
                  <a:pos x="166" y="205"/>
                </a:cxn>
                <a:cxn ang="0">
                  <a:pos x="140" y="222"/>
                </a:cxn>
                <a:cxn ang="0">
                  <a:pos x="133" y="259"/>
                </a:cxn>
                <a:cxn ang="0">
                  <a:pos x="128" y="273"/>
                </a:cxn>
                <a:cxn ang="0">
                  <a:pos x="135" y="289"/>
                </a:cxn>
                <a:cxn ang="0">
                  <a:pos x="109" y="303"/>
                </a:cxn>
                <a:cxn ang="0">
                  <a:pos x="91" y="308"/>
                </a:cxn>
                <a:cxn ang="0">
                  <a:pos x="81" y="295"/>
                </a:cxn>
                <a:cxn ang="0">
                  <a:pos x="67" y="276"/>
                </a:cxn>
                <a:cxn ang="0">
                  <a:pos x="44" y="263"/>
                </a:cxn>
                <a:cxn ang="0">
                  <a:pos x="39" y="256"/>
                </a:cxn>
                <a:cxn ang="0">
                  <a:pos x="27" y="246"/>
                </a:cxn>
                <a:cxn ang="0">
                  <a:pos x="21" y="235"/>
                </a:cxn>
                <a:cxn ang="0">
                  <a:pos x="16" y="217"/>
                </a:cxn>
                <a:cxn ang="0">
                  <a:pos x="18" y="207"/>
                </a:cxn>
                <a:cxn ang="0">
                  <a:pos x="2" y="192"/>
                </a:cxn>
                <a:cxn ang="0">
                  <a:pos x="0" y="173"/>
                </a:cxn>
                <a:cxn ang="0">
                  <a:pos x="10" y="150"/>
                </a:cxn>
                <a:cxn ang="0">
                  <a:pos x="18" y="142"/>
                </a:cxn>
                <a:cxn ang="0">
                  <a:pos x="46" y="144"/>
                </a:cxn>
                <a:cxn ang="0">
                  <a:pos x="51" y="128"/>
                </a:cxn>
                <a:cxn ang="0">
                  <a:pos x="69" y="133"/>
                </a:cxn>
                <a:cxn ang="0">
                  <a:pos x="81" y="141"/>
                </a:cxn>
                <a:cxn ang="0">
                  <a:pos x="89" y="130"/>
                </a:cxn>
                <a:cxn ang="0">
                  <a:pos x="92" y="110"/>
                </a:cxn>
                <a:cxn ang="0">
                  <a:pos x="99" y="90"/>
                </a:cxn>
                <a:cxn ang="0">
                  <a:pos x="114" y="84"/>
                </a:cxn>
                <a:cxn ang="0">
                  <a:pos x="125" y="93"/>
                </a:cxn>
                <a:cxn ang="0">
                  <a:pos x="144" y="84"/>
                </a:cxn>
                <a:cxn ang="0">
                  <a:pos x="160" y="67"/>
                </a:cxn>
                <a:cxn ang="0">
                  <a:pos x="144" y="66"/>
                </a:cxn>
                <a:cxn ang="0">
                  <a:pos x="144" y="54"/>
                </a:cxn>
                <a:cxn ang="0">
                  <a:pos x="140" y="41"/>
                </a:cxn>
              </a:cxnLst>
              <a:rect l="0" t="0" r="r" b="b"/>
              <a:pathLst>
                <a:path w="280" h="317">
                  <a:moveTo>
                    <a:pt x="140" y="41"/>
                  </a:moveTo>
                  <a:lnTo>
                    <a:pt x="147" y="22"/>
                  </a:lnTo>
                  <a:lnTo>
                    <a:pt x="152" y="18"/>
                  </a:lnTo>
                  <a:lnTo>
                    <a:pt x="154" y="18"/>
                  </a:lnTo>
                  <a:lnTo>
                    <a:pt x="157" y="19"/>
                  </a:lnTo>
                  <a:lnTo>
                    <a:pt x="161" y="23"/>
                  </a:lnTo>
                  <a:lnTo>
                    <a:pt x="166" y="24"/>
                  </a:lnTo>
                  <a:lnTo>
                    <a:pt x="183" y="37"/>
                  </a:lnTo>
                  <a:lnTo>
                    <a:pt x="195" y="41"/>
                  </a:lnTo>
                  <a:lnTo>
                    <a:pt x="198" y="39"/>
                  </a:lnTo>
                  <a:lnTo>
                    <a:pt x="200" y="38"/>
                  </a:lnTo>
                  <a:lnTo>
                    <a:pt x="205" y="41"/>
                  </a:lnTo>
                  <a:lnTo>
                    <a:pt x="208" y="44"/>
                  </a:lnTo>
                  <a:lnTo>
                    <a:pt x="212" y="44"/>
                  </a:lnTo>
                  <a:lnTo>
                    <a:pt x="215" y="41"/>
                  </a:lnTo>
                  <a:lnTo>
                    <a:pt x="216" y="37"/>
                  </a:lnTo>
                  <a:lnTo>
                    <a:pt x="215" y="32"/>
                  </a:lnTo>
                  <a:lnTo>
                    <a:pt x="216" y="28"/>
                  </a:lnTo>
                  <a:lnTo>
                    <a:pt x="215" y="24"/>
                  </a:lnTo>
                  <a:lnTo>
                    <a:pt x="218" y="18"/>
                  </a:lnTo>
                  <a:lnTo>
                    <a:pt x="222" y="12"/>
                  </a:lnTo>
                  <a:lnTo>
                    <a:pt x="226" y="9"/>
                  </a:lnTo>
                  <a:lnTo>
                    <a:pt x="231" y="6"/>
                  </a:lnTo>
                  <a:lnTo>
                    <a:pt x="236" y="1"/>
                  </a:lnTo>
                  <a:lnTo>
                    <a:pt x="236" y="0"/>
                  </a:lnTo>
                  <a:lnTo>
                    <a:pt x="244" y="0"/>
                  </a:lnTo>
                  <a:lnTo>
                    <a:pt x="247" y="3"/>
                  </a:lnTo>
                  <a:lnTo>
                    <a:pt x="249" y="7"/>
                  </a:lnTo>
                  <a:lnTo>
                    <a:pt x="251" y="5"/>
                  </a:lnTo>
                  <a:lnTo>
                    <a:pt x="252" y="14"/>
                  </a:lnTo>
                  <a:lnTo>
                    <a:pt x="252" y="15"/>
                  </a:lnTo>
                  <a:lnTo>
                    <a:pt x="254" y="22"/>
                  </a:lnTo>
                  <a:lnTo>
                    <a:pt x="258" y="28"/>
                  </a:lnTo>
                  <a:lnTo>
                    <a:pt x="260" y="36"/>
                  </a:lnTo>
                  <a:lnTo>
                    <a:pt x="260" y="38"/>
                  </a:lnTo>
                  <a:lnTo>
                    <a:pt x="263" y="41"/>
                  </a:lnTo>
                  <a:lnTo>
                    <a:pt x="279" y="72"/>
                  </a:lnTo>
                  <a:lnTo>
                    <a:pt x="276" y="88"/>
                  </a:lnTo>
                  <a:lnTo>
                    <a:pt x="274" y="89"/>
                  </a:lnTo>
                  <a:lnTo>
                    <a:pt x="270" y="90"/>
                  </a:lnTo>
                  <a:lnTo>
                    <a:pt x="266" y="90"/>
                  </a:lnTo>
                  <a:lnTo>
                    <a:pt x="263" y="91"/>
                  </a:lnTo>
                  <a:lnTo>
                    <a:pt x="260" y="92"/>
                  </a:lnTo>
                  <a:lnTo>
                    <a:pt x="258" y="96"/>
                  </a:lnTo>
                  <a:lnTo>
                    <a:pt x="257" y="98"/>
                  </a:lnTo>
                  <a:lnTo>
                    <a:pt x="255" y="101"/>
                  </a:lnTo>
                  <a:lnTo>
                    <a:pt x="252" y="103"/>
                  </a:lnTo>
                  <a:lnTo>
                    <a:pt x="248" y="103"/>
                  </a:lnTo>
                  <a:lnTo>
                    <a:pt x="244" y="100"/>
                  </a:lnTo>
                  <a:lnTo>
                    <a:pt x="242" y="98"/>
                  </a:lnTo>
                  <a:lnTo>
                    <a:pt x="240" y="94"/>
                  </a:lnTo>
                  <a:lnTo>
                    <a:pt x="236" y="93"/>
                  </a:lnTo>
                  <a:lnTo>
                    <a:pt x="230" y="93"/>
                  </a:lnTo>
                  <a:lnTo>
                    <a:pt x="228" y="94"/>
                  </a:lnTo>
                  <a:lnTo>
                    <a:pt x="225" y="98"/>
                  </a:lnTo>
                  <a:lnTo>
                    <a:pt x="222" y="116"/>
                  </a:lnTo>
                  <a:lnTo>
                    <a:pt x="217" y="125"/>
                  </a:lnTo>
                  <a:lnTo>
                    <a:pt x="215" y="132"/>
                  </a:lnTo>
                  <a:lnTo>
                    <a:pt x="214" y="134"/>
                  </a:lnTo>
                  <a:lnTo>
                    <a:pt x="210" y="142"/>
                  </a:lnTo>
                  <a:lnTo>
                    <a:pt x="199" y="155"/>
                  </a:lnTo>
                  <a:lnTo>
                    <a:pt x="199" y="160"/>
                  </a:lnTo>
                  <a:lnTo>
                    <a:pt x="195" y="164"/>
                  </a:lnTo>
                  <a:lnTo>
                    <a:pt x="193" y="168"/>
                  </a:lnTo>
                  <a:lnTo>
                    <a:pt x="192" y="173"/>
                  </a:lnTo>
                  <a:lnTo>
                    <a:pt x="195" y="178"/>
                  </a:lnTo>
                  <a:lnTo>
                    <a:pt x="195" y="185"/>
                  </a:lnTo>
                  <a:lnTo>
                    <a:pt x="196" y="186"/>
                  </a:lnTo>
                  <a:lnTo>
                    <a:pt x="192" y="191"/>
                  </a:lnTo>
                  <a:lnTo>
                    <a:pt x="187" y="193"/>
                  </a:lnTo>
                  <a:lnTo>
                    <a:pt x="177" y="196"/>
                  </a:lnTo>
                  <a:lnTo>
                    <a:pt x="166" y="205"/>
                  </a:lnTo>
                  <a:lnTo>
                    <a:pt x="149" y="210"/>
                  </a:lnTo>
                  <a:lnTo>
                    <a:pt x="140" y="214"/>
                  </a:lnTo>
                  <a:lnTo>
                    <a:pt x="139" y="219"/>
                  </a:lnTo>
                  <a:lnTo>
                    <a:pt x="140" y="222"/>
                  </a:lnTo>
                  <a:lnTo>
                    <a:pt x="140" y="244"/>
                  </a:lnTo>
                  <a:lnTo>
                    <a:pt x="140" y="250"/>
                  </a:lnTo>
                  <a:lnTo>
                    <a:pt x="137" y="256"/>
                  </a:lnTo>
                  <a:lnTo>
                    <a:pt x="133" y="259"/>
                  </a:lnTo>
                  <a:lnTo>
                    <a:pt x="132" y="260"/>
                  </a:lnTo>
                  <a:lnTo>
                    <a:pt x="128" y="265"/>
                  </a:lnTo>
                  <a:lnTo>
                    <a:pt x="129" y="268"/>
                  </a:lnTo>
                  <a:lnTo>
                    <a:pt x="128" y="273"/>
                  </a:lnTo>
                  <a:lnTo>
                    <a:pt x="129" y="280"/>
                  </a:lnTo>
                  <a:lnTo>
                    <a:pt x="131" y="284"/>
                  </a:lnTo>
                  <a:lnTo>
                    <a:pt x="134" y="286"/>
                  </a:lnTo>
                  <a:lnTo>
                    <a:pt x="135" y="289"/>
                  </a:lnTo>
                  <a:lnTo>
                    <a:pt x="126" y="290"/>
                  </a:lnTo>
                  <a:lnTo>
                    <a:pt x="120" y="290"/>
                  </a:lnTo>
                  <a:lnTo>
                    <a:pt x="115" y="292"/>
                  </a:lnTo>
                  <a:lnTo>
                    <a:pt x="109" y="303"/>
                  </a:lnTo>
                  <a:lnTo>
                    <a:pt x="104" y="310"/>
                  </a:lnTo>
                  <a:lnTo>
                    <a:pt x="100" y="316"/>
                  </a:lnTo>
                  <a:lnTo>
                    <a:pt x="95" y="313"/>
                  </a:lnTo>
                  <a:lnTo>
                    <a:pt x="91" y="308"/>
                  </a:lnTo>
                  <a:lnTo>
                    <a:pt x="84" y="304"/>
                  </a:lnTo>
                  <a:lnTo>
                    <a:pt x="81" y="300"/>
                  </a:lnTo>
                  <a:lnTo>
                    <a:pt x="80" y="299"/>
                  </a:lnTo>
                  <a:lnTo>
                    <a:pt x="81" y="295"/>
                  </a:lnTo>
                  <a:lnTo>
                    <a:pt x="81" y="290"/>
                  </a:lnTo>
                  <a:lnTo>
                    <a:pt x="79" y="287"/>
                  </a:lnTo>
                  <a:lnTo>
                    <a:pt x="71" y="277"/>
                  </a:lnTo>
                  <a:lnTo>
                    <a:pt x="67" y="276"/>
                  </a:lnTo>
                  <a:lnTo>
                    <a:pt x="64" y="276"/>
                  </a:lnTo>
                  <a:lnTo>
                    <a:pt x="53" y="270"/>
                  </a:lnTo>
                  <a:lnTo>
                    <a:pt x="50" y="269"/>
                  </a:lnTo>
                  <a:lnTo>
                    <a:pt x="44" y="263"/>
                  </a:lnTo>
                  <a:lnTo>
                    <a:pt x="46" y="261"/>
                  </a:lnTo>
                  <a:lnTo>
                    <a:pt x="44" y="259"/>
                  </a:lnTo>
                  <a:lnTo>
                    <a:pt x="42" y="256"/>
                  </a:lnTo>
                  <a:lnTo>
                    <a:pt x="39" y="256"/>
                  </a:lnTo>
                  <a:lnTo>
                    <a:pt x="36" y="255"/>
                  </a:lnTo>
                  <a:lnTo>
                    <a:pt x="32" y="253"/>
                  </a:lnTo>
                  <a:lnTo>
                    <a:pt x="28" y="250"/>
                  </a:lnTo>
                  <a:lnTo>
                    <a:pt x="27" y="246"/>
                  </a:lnTo>
                  <a:lnTo>
                    <a:pt x="24" y="244"/>
                  </a:lnTo>
                  <a:lnTo>
                    <a:pt x="22" y="240"/>
                  </a:lnTo>
                  <a:lnTo>
                    <a:pt x="21" y="238"/>
                  </a:lnTo>
                  <a:lnTo>
                    <a:pt x="21" y="235"/>
                  </a:lnTo>
                  <a:lnTo>
                    <a:pt x="20" y="231"/>
                  </a:lnTo>
                  <a:lnTo>
                    <a:pt x="20" y="227"/>
                  </a:lnTo>
                  <a:lnTo>
                    <a:pt x="15" y="220"/>
                  </a:lnTo>
                  <a:lnTo>
                    <a:pt x="16" y="217"/>
                  </a:lnTo>
                  <a:lnTo>
                    <a:pt x="16" y="215"/>
                  </a:lnTo>
                  <a:lnTo>
                    <a:pt x="17" y="213"/>
                  </a:lnTo>
                  <a:lnTo>
                    <a:pt x="18" y="210"/>
                  </a:lnTo>
                  <a:lnTo>
                    <a:pt x="18" y="207"/>
                  </a:lnTo>
                  <a:lnTo>
                    <a:pt x="15" y="206"/>
                  </a:lnTo>
                  <a:lnTo>
                    <a:pt x="11" y="205"/>
                  </a:lnTo>
                  <a:lnTo>
                    <a:pt x="8" y="203"/>
                  </a:lnTo>
                  <a:lnTo>
                    <a:pt x="2" y="192"/>
                  </a:lnTo>
                  <a:lnTo>
                    <a:pt x="1" y="190"/>
                  </a:lnTo>
                  <a:lnTo>
                    <a:pt x="1" y="187"/>
                  </a:lnTo>
                  <a:lnTo>
                    <a:pt x="0" y="184"/>
                  </a:lnTo>
                  <a:lnTo>
                    <a:pt x="0" y="173"/>
                  </a:lnTo>
                  <a:lnTo>
                    <a:pt x="3" y="164"/>
                  </a:lnTo>
                  <a:lnTo>
                    <a:pt x="2" y="161"/>
                  </a:lnTo>
                  <a:lnTo>
                    <a:pt x="10" y="153"/>
                  </a:lnTo>
                  <a:lnTo>
                    <a:pt x="10" y="150"/>
                  </a:lnTo>
                  <a:lnTo>
                    <a:pt x="12" y="143"/>
                  </a:lnTo>
                  <a:lnTo>
                    <a:pt x="14" y="141"/>
                  </a:lnTo>
                  <a:lnTo>
                    <a:pt x="16" y="141"/>
                  </a:lnTo>
                  <a:lnTo>
                    <a:pt x="18" y="142"/>
                  </a:lnTo>
                  <a:lnTo>
                    <a:pt x="21" y="143"/>
                  </a:lnTo>
                  <a:lnTo>
                    <a:pt x="23" y="146"/>
                  </a:lnTo>
                  <a:lnTo>
                    <a:pt x="33" y="148"/>
                  </a:lnTo>
                  <a:lnTo>
                    <a:pt x="46" y="144"/>
                  </a:lnTo>
                  <a:lnTo>
                    <a:pt x="48" y="142"/>
                  </a:lnTo>
                  <a:lnTo>
                    <a:pt x="48" y="139"/>
                  </a:lnTo>
                  <a:lnTo>
                    <a:pt x="48" y="131"/>
                  </a:lnTo>
                  <a:lnTo>
                    <a:pt x="51" y="128"/>
                  </a:lnTo>
                  <a:lnTo>
                    <a:pt x="53" y="128"/>
                  </a:lnTo>
                  <a:lnTo>
                    <a:pt x="57" y="130"/>
                  </a:lnTo>
                  <a:lnTo>
                    <a:pt x="65" y="132"/>
                  </a:lnTo>
                  <a:lnTo>
                    <a:pt x="69" y="133"/>
                  </a:lnTo>
                  <a:lnTo>
                    <a:pt x="71" y="140"/>
                  </a:lnTo>
                  <a:lnTo>
                    <a:pt x="74" y="139"/>
                  </a:lnTo>
                  <a:lnTo>
                    <a:pt x="79" y="142"/>
                  </a:lnTo>
                  <a:lnTo>
                    <a:pt x="81" y="141"/>
                  </a:lnTo>
                  <a:lnTo>
                    <a:pt x="82" y="139"/>
                  </a:lnTo>
                  <a:lnTo>
                    <a:pt x="88" y="136"/>
                  </a:lnTo>
                  <a:lnTo>
                    <a:pt x="89" y="135"/>
                  </a:lnTo>
                  <a:lnTo>
                    <a:pt x="89" y="130"/>
                  </a:lnTo>
                  <a:lnTo>
                    <a:pt x="88" y="126"/>
                  </a:lnTo>
                  <a:lnTo>
                    <a:pt x="88" y="114"/>
                  </a:lnTo>
                  <a:lnTo>
                    <a:pt x="91" y="112"/>
                  </a:lnTo>
                  <a:lnTo>
                    <a:pt x="92" y="110"/>
                  </a:lnTo>
                  <a:lnTo>
                    <a:pt x="97" y="104"/>
                  </a:lnTo>
                  <a:lnTo>
                    <a:pt x="97" y="101"/>
                  </a:lnTo>
                  <a:lnTo>
                    <a:pt x="99" y="96"/>
                  </a:lnTo>
                  <a:lnTo>
                    <a:pt x="99" y="90"/>
                  </a:lnTo>
                  <a:lnTo>
                    <a:pt x="101" y="85"/>
                  </a:lnTo>
                  <a:lnTo>
                    <a:pt x="104" y="86"/>
                  </a:lnTo>
                  <a:lnTo>
                    <a:pt x="109" y="84"/>
                  </a:lnTo>
                  <a:lnTo>
                    <a:pt x="114" y="84"/>
                  </a:lnTo>
                  <a:lnTo>
                    <a:pt x="114" y="85"/>
                  </a:lnTo>
                  <a:lnTo>
                    <a:pt x="114" y="88"/>
                  </a:lnTo>
                  <a:lnTo>
                    <a:pt x="120" y="89"/>
                  </a:lnTo>
                  <a:lnTo>
                    <a:pt x="125" y="93"/>
                  </a:lnTo>
                  <a:lnTo>
                    <a:pt x="129" y="94"/>
                  </a:lnTo>
                  <a:lnTo>
                    <a:pt x="138" y="92"/>
                  </a:lnTo>
                  <a:lnTo>
                    <a:pt x="144" y="86"/>
                  </a:lnTo>
                  <a:lnTo>
                    <a:pt x="144" y="84"/>
                  </a:lnTo>
                  <a:lnTo>
                    <a:pt x="150" y="82"/>
                  </a:lnTo>
                  <a:lnTo>
                    <a:pt x="157" y="77"/>
                  </a:lnTo>
                  <a:lnTo>
                    <a:pt x="160" y="74"/>
                  </a:lnTo>
                  <a:lnTo>
                    <a:pt x="160" y="67"/>
                  </a:lnTo>
                  <a:lnTo>
                    <a:pt x="156" y="68"/>
                  </a:lnTo>
                  <a:lnTo>
                    <a:pt x="149" y="68"/>
                  </a:lnTo>
                  <a:lnTo>
                    <a:pt x="146" y="67"/>
                  </a:lnTo>
                  <a:lnTo>
                    <a:pt x="144" y="66"/>
                  </a:lnTo>
                  <a:lnTo>
                    <a:pt x="144" y="63"/>
                  </a:lnTo>
                  <a:lnTo>
                    <a:pt x="144" y="61"/>
                  </a:lnTo>
                  <a:lnTo>
                    <a:pt x="144" y="58"/>
                  </a:lnTo>
                  <a:lnTo>
                    <a:pt x="144" y="54"/>
                  </a:lnTo>
                  <a:lnTo>
                    <a:pt x="142" y="51"/>
                  </a:lnTo>
                  <a:lnTo>
                    <a:pt x="140" y="50"/>
                  </a:lnTo>
                  <a:lnTo>
                    <a:pt x="140" y="46"/>
                  </a:lnTo>
                  <a:lnTo>
                    <a:pt x="140" y="41"/>
                  </a:lnTo>
                </a:path>
              </a:pathLst>
            </a:custGeom>
            <a:solidFill>
              <a:schemeClr val="accent3">
                <a:lumMod val="85000"/>
              </a:schemeClr>
            </a:solidFill>
            <a:ln w="0" cap="flat" cmpd="sng">
              <a:solidFill>
                <a:schemeClr val="bg2"/>
              </a:solidFill>
              <a:prstDash val="solid"/>
              <a:round/>
              <a:headEnd type="none" w="med" len="med"/>
              <a:tailEnd type="none" w="med" len="med"/>
            </a:ln>
            <a:effectLst/>
          </p:spPr>
          <p:txBody>
            <a:bodyPr/>
            <a:lstStyle/>
            <a:p>
              <a:endParaRPr lang="es-MX"/>
            </a:p>
          </p:txBody>
        </p:sp>
      </p:grpSp>
      <p:pic>
        <p:nvPicPr>
          <p:cNvPr id="2" name="Imagen 1"/>
          <p:cNvPicPr>
            <a:picLocks noChangeAspect="1"/>
          </p:cNvPicPr>
          <p:nvPr/>
        </p:nvPicPr>
        <p:blipFill rotWithShape="1">
          <a:blip r:embed="rId2"/>
          <a:srcRect t="8701" r="54725" b="42300"/>
          <a:stretch/>
        </p:blipFill>
        <p:spPr>
          <a:xfrm>
            <a:off x="4689463" y="2795359"/>
            <a:ext cx="1987130" cy="1209705"/>
          </a:xfrm>
          <a:prstGeom prst="rect">
            <a:avLst/>
          </a:prstGeom>
        </p:spPr>
      </p:pic>
      <p:pic>
        <p:nvPicPr>
          <p:cNvPr id="1026" name="Picture 2" descr="felipe_calderon02.jpg (570×3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318" y="4618076"/>
            <a:ext cx="2050690" cy="1259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na_nieto02.jpg (570×3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872" y="4521865"/>
            <a:ext cx="1973368" cy="1211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rnesto_zedillo.jpg (570×3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3535" y="2849690"/>
            <a:ext cx="1998880" cy="12273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oup 1028"/>
          <p:cNvGraphicFramePr>
            <a:graphicFrameLocks noGrp="1"/>
          </p:cNvGraphicFramePr>
          <p:nvPr>
            <p:extLst/>
          </p:nvPr>
        </p:nvGraphicFramePr>
        <p:xfrm>
          <a:off x="6886550" y="2510919"/>
          <a:ext cx="2232248" cy="4374465"/>
        </p:xfrm>
        <a:graphic>
          <a:graphicData uri="http://schemas.openxmlformats.org/drawingml/2006/table">
            <a:tbl>
              <a:tblPr/>
              <a:tblGrid>
                <a:gridCol w="1152128"/>
                <a:gridCol w="1080120"/>
              </a:tblGrid>
              <a:tr h="5308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México: Producto Interno Bruto, 1940-2015</a:t>
                      </a:r>
                      <a:endPar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Periodo</a:t>
                      </a:r>
                      <a:endPar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Tasa de crecimiento</a:t>
                      </a:r>
                      <a:endPar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1940-1955</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5.8</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1955-1961</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6.0</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1962-1970</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7.6</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1971-1977</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4.7</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1978-1981</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8.4</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1982-1988</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0.14</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1989-1994</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3.9</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1995-2000</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3.4</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rPr>
                        <a:t>2001-2006</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2.3</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2007-2012</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2.2</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2013-2015</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Unicode MS" pitchFamily="34" charset="-128"/>
                          <a:ea typeface="Arial Unicode MS" pitchFamily="34" charset="-128"/>
                          <a:cs typeface="Arial Unicode MS" pitchFamily="34" charset="-128"/>
                        </a:rPr>
                        <a:t>2.1</a:t>
                      </a:r>
                    </a:p>
                  </a:txBody>
                  <a:tcPr marL="68580" marR="68580" marT="34290" marB="3429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9" name="1 CuadroTexto"/>
          <p:cNvSpPr txBox="1">
            <a:spLocks noChangeArrowheads="1"/>
          </p:cNvSpPr>
          <p:nvPr/>
        </p:nvSpPr>
        <p:spPr bwMode="auto">
          <a:xfrm>
            <a:off x="0" y="476423"/>
            <a:ext cx="9144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2"/>
                </a:solidFill>
                <a:latin typeface="Arial" panose="020B0604020202020204" pitchFamily="34" charset="0"/>
              </a:defRPr>
            </a:lvl9pPr>
          </a:lstStyle>
          <a:p>
            <a:pPr algn="just"/>
            <a:r>
              <a:rPr lang="es-MX" sz="1400" b="0" dirty="0" smtClean="0">
                <a:solidFill>
                  <a:schemeClr val="tx1"/>
                </a:solidFill>
              </a:rPr>
              <a:t>Las </a:t>
            </a:r>
            <a:r>
              <a:rPr lang="es-MX" sz="1400" b="0" dirty="0">
                <a:solidFill>
                  <a:schemeClr val="tx1"/>
                </a:solidFill>
              </a:rPr>
              <a:t>sociedades de algunos países no se </a:t>
            </a:r>
            <a:r>
              <a:rPr lang="es-MX" sz="1400" b="0" dirty="0" smtClean="0">
                <a:solidFill>
                  <a:schemeClr val="tx1"/>
                </a:solidFill>
              </a:rPr>
              <a:t>sienten </a:t>
            </a:r>
            <a:r>
              <a:rPr lang="es-MX" sz="1400" b="0" dirty="0">
                <a:solidFill>
                  <a:schemeClr val="tx1"/>
                </a:solidFill>
              </a:rPr>
              <a:t>satisfechas con las consecuencias negativas que la </a:t>
            </a:r>
            <a:r>
              <a:rPr lang="es-MX" sz="1400" b="0" dirty="0" smtClean="0">
                <a:solidFill>
                  <a:schemeClr val="tx1"/>
                </a:solidFill>
              </a:rPr>
              <a:t>democracia presenta, </a:t>
            </a:r>
            <a:r>
              <a:rPr lang="es-MX" sz="1400" b="0" dirty="0">
                <a:solidFill>
                  <a:schemeClr val="tx1"/>
                </a:solidFill>
              </a:rPr>
              <a:t>lo que </a:t>
            </a:r>
            <a:r>
              <a:rPr lang="es-MX" sz="1400" b="0" dirty="0" smtClean="0">
                <a:solidFill>
                  <a:schemeClr val="tx1"/>
                </a:solidFill>
              </a:rPr>
              <a:t>provoca </a:t>
            </a:r>
            <a:r>
              <a:rPr lang="es-MX" sz="1400" b="0" dirty="0">
                <a:solidFill>
                  <a:schemeClr val="tx1"/>
                </a:solidFill>
              </a:rPr>
              <a:t>una crisis de satisfacción y desilusión de este sistema de gobierno</a:t>
            </a:r>
            <a:r>
              <a:rPr lang="es-MX" sz="1400" b="0" dirty="0" smtClean="0">
                <a:solidFill>
                  <a:schemeClr val="tx1"/>
                </a:solidFill>
              </a:rPr>
              <a:t>.</a:t>
            </a:r>
          </a:p>
          <a:p>
            <a:pPr algn="just"/>
            <a:endParaRPr lang="es-MX" sz="1400" b="0" dirty="0" smtClean="0">
              <a:solidFill>
                <a:schemeClr val="tx1"/>
              </a:solidFill>
            </a:endParaRPr>
          </a:p>
          <a:p>
            <a:pPr algn="just"/>
            <a:r>
              <a:rPr lang="es-MX" sz="1400" b="0" dirty="0" smtClean="0">
                <a:solidFill>
                  <a:schemeClr val="tx1"/>
                </a:solidFill>
              </a:rPr>
              <a:t>Algunas causas de esta crisis se pueden mencionar: el incumplimiento por parte del gobierno de los principios de igualdad y libertad; el desprestigio de la clase política causada por la imposición de intereses personales o de grupo; el aumento de congresos desvinculados de la ciudadanía que los eligió; la existencia de grupos oligárquicos; la falta de representatividad de los partidos políticos; el dominio total de la vida política por parte de partidos políticos cerrados y que no practican la democracia interna; el predominio de la política mercadotécnica y un Estado debilitado ante los efectos de la globalización.</a:t>
            </a:r>
            <a:endParaRPr lang="es-MX" sz="1400" baseline="30000" dirty="0">
              <a:solidFill>
                <a:schemeClr val="tx1"/>
              </a:solidFill>
            </a:endParaRPr>
          </a:p>
        </p:txBody>
      </p:sp>
      <p:sp>
        <p:nvSpPr>
          <p:cNvPr id="160" name="Text Box 9"/>
          <p:cNvSpPr txBox="1">
            <a:spLocks noChangeArrowheads="1"/>
          </p:cNvSpPr>
          <p:nvPr/>
        </p:nvSpPr>
        <p:spPr bwMode="auto">
          <a:xfrm>
            <a:off x="323850" y="44624"/>
            <a:ext cx="8568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2"/>
                </a:solidFill>
                <a:latin typeface="Arial" panose="020B0604020202020204" pitchFamily="34" charset="0"/>
              </a:defRPr>
            </a:lvl9pPr>
          </a:lstStyle>
          <a:p>
            <a:pPr algn="just"/>
            <a:r>
              <a:rPr lang="es-MX" sz="1800" dirty="0" smtClean="0">
                <a:solidFill>
                  <a:schemeClr val="tx1"/>
                </a:solidFill>
              </a:rPr>
              <a:t>La participación </a:t>
            </a:r>
            <a:r>
              <a:rPr lang="es-MX" sz="1800" dirty="0">
                <a:solidFill>
                  <a:schemeClr val="tx1"/>
                </a:solidFill>
              </a:rPr>
              <a:t>ciudadana. </a:t>
            </a:r>
          </a:p>
        </p:txBody>
      </p:sp>
    </p:spTree>
    <p:extLst>
      <p:ext uri="{BB962C8B-B14F-4D97-AF65-F5344CB8AC3E}">
        <p14:creationId xmlns:p14="http://schemas.microsoft.com/office/powerpoint/2010/main" val="279397050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1176" t="8701" r="45669" b="17800"/>
          <a:stretch/>
        </p:blipFill>
        <p:spPr>
          <a:xfrm>
            <a:off x="4420716" y="0"/>
            <a:ext cx="4759796" cy="3702063"/>
          </a:xfrm>
          <a:prstGeom prst="rect">
            <a:avLst/>
          </a:prstGeom>
        </p:spPr>
      </p:pic>
      <p:pic>
        <p:nvPicPr>
          <p:cNvPr id="4" name="Imagen 3"/>
          <p:cNvPicPr>
            <a:picLocks noChangeAspect="1"/>
          </p:cNvPicPr>
          <p:nvPr/>
        </p:nvPicPr>
        <p:blipFill rotWithShape="1">
          <a:blip r:embed="rId4"/>
          <a:srcRect l="-5" t="8001" r="61024" b="68900"/>
          <a:stretch/>
        </p:blipFill>
        <p:spPr>
          <a:xfrm>
            <a:off x="33894" y="3645024"/>
            <a:ext cx="9146618" cy="3216357"/>
          </a:xfrm>
          <a:prstGeom prst="rect">
            <a:avLst/>
          </a:prstGeom>
        </p:spPr>
      </p:pic>
      <p:pic>
        <p:nvPicPr>
          <p:cNvPr id="9218" name="Picture 2" descr="1980 President Jimmy Carter with Mexican President Jose Lopez Portillo.jpg (640×4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2" y="0"/>
            <a:ext cx="4479878" cy="296792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
          <p:cNvPicPr>
            <a:picLocks noChangeAspect="1"/>
          </p:cNvPicPr>
          <p:nvPr/>
        </p:nvPicPr>
        <p:blipFill rotWithShape="1">
          <a:blip r:embed="rId6"/>
          <a:srcRect l="18363" t="24086" r="37400" b="52368"/>
          <a:stretch/>
        </p:blipFill>
        <p:spPr>
          <a:xfrm>
            <a:off x="0" y="2325918"/>
            <a:ext cx="4462089" cy="1335873"/>
          </a:xfrm>
          <a:prstGeom prst="rect">
            <a:avLst/>
          </a:prstGeom>
        </p:spPr>
      </p:pic>
    </p:spTree>
    <p:extLst>
      <p:ext uri="{BB962C8B-B14F-4D97-AF65-F5344CB8AC3E}">
        <p14:creationId xmlns:p14="http://schemas.microsoft.com/office/powerpoint/2010/main" val="1948310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1" y="-8"/>
          <a:ext cx="9143998" cy="8256922"/>
        </p:xfrm>
        <a:graphic>
          <a:graphicData uri="http://schemas.openxmlformats.org/drawingml/2006/table">
            <a:tbl>
              <a:tblPr>
                <a:tableStyleId>{5C22544A-7EE6-4342-B048-85BDC9FD1C3A}</a:tableStyleId>
              </a:tblPr>
              <a:tblGrid>
                <a:gridCol w="1387571"/>
                <a:gridCol w="1108061"/>
                <a:gridCol w="1108061"/>
                <a:gridCol w="1108061"/>
                <a:gridCol w="1108061"/>
                <a:gridCol w="1108061"/>
                <a:gridCol w="1108061"/>
                <a:gridCol w="1108061"/>
              </a:tblGrid>
              <a:tr h="45717">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solidFill>
                      <a:schemeClr val="accent6">
                        <a:lumMod val="20000"/>
                        <a:lumOff val="80000"/>
                      </a:schemeClr>
                    </a:solidFill>
                  </a:tcPr>
                </a:tc>
                <a:tc>
                  <a:txBody>
                    <a:bodyPr/>
                    <a:lstStyle/>
                    <a:p>
                      <a:pPr algn="ctr" rtl="0" fontAlgn="ctr"/>
                      <a:r>
                        <a:rPr lang="es-MX" sz="1000" u="none" strike="noStrike">
                          <a:effectLst/>
                        </a:rPr>
                        <a:t>2011</a:t>
                      </a:r>
                      <a:endParaRPr lang="es-MX" sz="1000" b="0" i="0" u="none" strike="noStrike">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2012</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2013</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2014</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2015</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2016</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c>
                  <a:txBody>
                    <a:bodyPr/>
                    <a:lstStyle/>
                    <a:p>
                      <a:pPr algn="ctr" rtl="0" fontAlgn="ctr"/>
                      <a:r>
                        <a:rPr lang="es-MX" sz="1000" u="none" strike="noStrike" dirty="0">
                          <a:effectLst/>
                        </a:rPr>
                        <a:t>2017</a:t>
                      </a:r>
                      <a:endParaRPr lang="es-MX" sz="1000" b="0" i="0" u="none" strike="noStrike" dirty="0">
                        <a:solidFill>
                          <a:srgbClr val="000000"/>
                        </a:solidFill>
                        <a:effectLst/>
                        <a:latin typeface="Calibri"/>
                      </a:endParaRPr>
                    </a:p>
                  </a:txBody>
                  <a:tcPr marL="1438" marR="1438" marT="1438" marB="0" anchor="ctr">
                    <a:solidFill>
                      <a:schemeClr val="accent6">
                        <a:lumMod val="20000"/>
                        <a:lumOff val="80000"/>
                      </a:schemeClr>
                    </a:solidFill>
                  </a:tcPr>
                </a:tc>
              </a:tr>
              <a:tr h="141505">
                <a:tc>
                  <a:txBody>
                    <a:bodyPr/>
                    <a:lstStyle/>
                    <a:p>
                      <a:pPr algn="l" rtl="0" fontAlgn="ctr"/>
                      <a:r>
                        <a:rPr lang="es-MX" sz="1000" u="none" strike="noStrike" dirty="0">
                          <a:effectLst/>
                        </a:rPr>
                        <a:t>D: ENTIDADES SUJETAS A CONTROL PRESUPUESTARIO DIRECTO </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1,160,231,559,521</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1,656,910,946,867</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1,379,124,210,319</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1,571,142,262,782</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706,453,937,895</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774,112,136,929</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c>
                  <a:txBody>
                    <a:bodyPr/>
                    <a:lstStyle/>
                    <a:p>
                      <a:pPr algn="r" rtl="0" fontAlgn="ctr"/>
                      <a:r>
                        <a:rPr lang="es-MX" sz="1000" u="none" strike="noStrike" dirty="0">
                          <a:effectLst/>
                        </a:rPr>
                        <a:t>886,271,858,636</a:t>
                      </a:r>
                      <a:endParaRPr lang="es-MX" sz="1000" b="0" i="0" u="none" strike="noStrike" dirty="0">
                        <a:solidFill>
                          <a:srgbClr val="000000"/>
                        </a:solidFill>
                        <a:effectLst/>
                        <a:latin typeface="Calibri"/>
                      </a:endParaRPr>
                    </a:p>
                  </a:txBody>
                  <a:tcPr marL="1438" marR="1438" marT="1438" marB="0" anchor="ctr">
                    <a:solidFill>
                      <a:schemeClr val="accent6">
                        <a:lumMod val="40000"/>
                        <a:lumOff val="60000"/>
                      </a:schemeClr>
                    </a:solidFill>
                  </a:tcPr>
                </a:tc>
              </a:tr>
              <a:tr h="45717">
                <a:tc>
                  <a:txBody>
                    <a:bodyPr/>
                    <a:lstStyle/>
                    <a:p>
                      <a:pPr algn="l" rtl="0" fontAlgn="ctr"/>
                      <a:r>
                        <a:rPr lang="es-MX" sz="1000" u="none" strike="noStrike">
                          <a:effectLst/>
                        </a:rPr>
                        <a:t>Gasto Programable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176338">
                <a:tc>
                  <a:txBody>
                    <a:bodyPr/>
                    <a:lstStyle/>
                    <a:p>
                      <a:pPr algn="l" rtl="0" fontAlgn="ctr"/>
                      <a:r>
                        <a:rPr lang="es-MX" sz="1000" u="none" strike="noStrike">
                          <a:effectLst/>
                        </a:rPr>
                        <a:t>GYN Instituto de Seguridad y Servicios Sociales de los Trabajadores del Estado  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112,548,400,000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141,452,104,610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161,357,421,847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205,458,619,771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208,759,000,000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229,791,102,139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263,589,295,179</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GYR Instituto Mexicano del Seguro Social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338,240,000,000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394,492,697,982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421,565,167,209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476,960,996,089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497,695,318,114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544,321,034,790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622,682,563,457</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dirty="0">
                          <a:effectLst/>
                        </a:rPr>
                        <a:t>E: EMPRESAS PRODUCTIVAS DEL ESTADO 4/ 5/</a:t>
                      </a:r>
                      <a:endParaRPr lang="es-MX" sz="1000" b="0" i="0" u="none" strike="noStrike" dirty="0">
                        <a:solidFill>
                          <a:srgbClr val="000000"/>
                        </a:solidFill>
                        <a:effectLst/>
                        <a:latin typeface="Calibri"/>
                      </a:endParaRPr>
                    </a:p>
                  </a:txBody>
                  <a:tcPr marL="1438" marR="1438" marT="1438" marB="0" anchor="ctr"/>
                </a:tc>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r" rtl="0" fontAlgn="ctr"/>
                      <a:r>
                        <a:rPr lang="es-MX" sz="1000" u="none" strike="noStrike" dirty="0">
                          <a:effectLst/>
                        </a:rPr>
                        <a:t>923,525,227,774</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860,419,304,363</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842,746,179,913</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Gasto Programable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a:effectLst/>
                        </a:rPr>
                        <a:t> </a:t>
                      </a:r>
                      <a:endParaRPr lang="es-MX" sz="1000" b="0" i="0" u="none" strike="noStrike">
                        <a:solidFill>
                          <a:srgbClr val="000000"/>
                        </a:solidFill>
                        <a:effectLst/>
                        <a:latin typeface="Calibri"/>
                      </a:endParaRPr>
                    </a:p>
                  </a:txBody>
                  <a:tcPr marL="1438" marR="1438" marT="1438" marB="0" anchor="b"/>
                </a:tc>
                <a:tc>
                  <a:txBody>
                    <a:bodyPr/>
                    <a:lstStyle/>
                    <a:p>
                      <a:pPr algn="l" rtl="0" fontAlgn="b"/>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b"/>
                </a:tc>
              </a:tr>
              <a:tr h="106674">
                <a:tc>
                  <a:txBody>
                    <a:bodyPr/>
                    <a:lstStyle/>
                    <a:p>
                      <a:pPr algn="l" rtl="0" fontAlgn="ctr"/>
                      <a:r>
                        <a:rPr lang="es-MX" sz="1000" u="none" strike="noStrike">
                          <a:effectLst/>
                        </a:rPr>
                        <a:t>TYY Petróleos Mexicanos (Consolidado)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418,328,859,515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442,485,386,919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476,659,628,735</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521,676,229,238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540,580,079,232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478,282,000,000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391,946,173,180</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TVV Comisión Federal de Electricidad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238,543,300,000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253,820,046,811</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269,250,099,829</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306,065,799,227</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314,456,548,542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299,454,215,190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smtClean="0">
                          <a:effectLst/>
                        </a:rPr>
                        <a:t>332,453,989,726</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a:effectLst/>
                        </a:rPr>
                        <a:t>Gasto No Programable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Costo Financiero, que se distribuye para erogaciones de:</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52,571,000,006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47,983,981,214</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50,291,892,699</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60,980,618,457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68,488,600,000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82,683,089,173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118,346,017,007</a:t>
                      </a:r>
                      <a:endParaRPr lang="es-MX" sz="1000" b="0" i="0" u="none" strike="noStrike" dirty="0">
                        <a:solidFill>
                          <a:srgbClr val="000000"/>
                        </a:solidFill>
                        <a:effectLst/>
                        <a:latin typeface="Calibri"/>
                      </a:endParaRPr>
                    </a:p>
                  </a:txBody>
                  <a:tcPr marL="1438" marR="1438" marT="1438" marB="0" anchor="ctr"/>
                </a:tc>
              </a:tr>
              <a:tr h="106674">
                <a:tc>
                  <a:txBody>
                    <a:bodyPr/>
                    <a:lstStyle/>
                    <a:p>
                      <a:pPr algn="l" rtl="0" fontAlgn="ctr"/>
                      <a:r>
                        <a:rPr lang="es-MX" sz="1000" u="none" strike="noStrike">
                          <a:effectLst/>
                        </a:rPr>
                        <a:t>TYY Petróleos Mexicanos (Consolidado)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42,495,000,006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34,839,624,887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38,009,599,996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45,561,018,457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53,988,600,000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67,683,089,167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100,224,000,000</a:t>
                      </a:r>
                      <a:endParaRPr lang="es-MX" sz="1000" b="0" i="0" u="none" strike="noStrike" dirty="0">
                        <a:solidFill>
                          <a:srgbClr val="000000"/>
                        </a:solidFill>
                        <a:effectLst/>
                        <a:latin typeface="Calibri"/>
                      </a:endParaRPr>
                    </a:p>
                  </a:txBody>
                  <a:tcPr marL="1438" marR="1438" marT="1438" marB="0" anchor="ctr"/>
                </a:tc>
              </a:tr>
              <a:tr h="71841">
                <a:tc>
                  <a:txBody>
                    <a:bodyPr/>
                    <a:lstStyle/>
                    <a:p>
                      <a:pPr algn="l" rtl="0" fontAlgn="ctr"/>
                      <a:r>
                        <a:rPr lang="es-MX" sz="1000" u="none" strike="noStrike">
                          <a:effectLst/>
                        </a:rPr>
                        <a:t>TVV Comisión Federal de Electricidad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10,076,000,000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13,144,356,327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12,282,292,703</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15,419,600,000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14,500,000,000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15,000,000,006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18,122,017,007</a:t>
                      </a:r>
                      <a:endParaRPr lang="es-MX" sz="1000" b="0" i="0" u="none" strike="noStrike" dirty="0">
                        <a:solidFill>
                          <a:srgbClr val="000000"/>
                        </a:solidFill>
                        <a:effectLst/>
                        <a:latin typeface="Calibri"/>
                      </a:endParaRPr>
                    </a:p>
                  </a:txBody>
                  <a:tcPr marL="1438" marR="1438" marT="1438" marB="0" anchor="ctr"/>
                </a:tc>
              </a:tr>
              <a:tr h="385331">
                <a:tc>
                  <a:txBody>
                    <a:bodyPr/>
                    <a:lstStyle/>
                    <a:p>
                      <a:pPr algn="l" rtl="0" fontAlgn="ctr"/>
                      <a:r>
                        <a:rPr lang="es-MX" sz="1000" u="none" strike="noStrike" dirty="0" err="1">
                          <a:effectLst/>
                        </a:rPr>
                        <a:t>Neteo</a:t>
                      </a:r>
                      <a:r>
                        <a:rPr lang="es-MX" sz="1000" u="none" strike="noStrike" dirty="0">
                          <a:effectLst/>
                        </a:rPr>
                        <a:t>: Resta de: a) aportaciones ISSSTE del Gobierno Federal y de los Poderes y Ramos Autónomos; b) subsidios y transferencias a las entidades de control directo en la Administración Pública Federal</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443,764,476,182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533,126,819,608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631,677,045,381</a:t>
                      </a:r>
                      <a:endParaRPr lang="es-MX" sz="1000" b="0" i="0" u="none" strike="noStrike" dirty="0">
                        <a:solidFill>
                          <a:srgbClr val="000000"/>
                        </a:solidFill>
                        <a:effectLst/>
                        <a:latin typeface="Calibri"/>
                      </a:endParaRPr>
                    </a:p>
                  </a:txBody>
                  <a:tcPr marL="1438" marR="1438" marT="1438" marB="0" anchor="ctr"/>
                </a:tc>
              </a:tr>
              <a:tr h="176338">
                <a:tc>
                  <a:txBody>
                    <a:bodyPr/>
                    <a:lstStyle/>
                    <a:p>
                      <a:pPr algn="l" rtl="0" fontAlgn="ctr"/>
                      <a:r>
                        <a:rPr lang="es-MX" sz="1000" u="none" strike="noStrike">
                          <a:effectLst/>
                        </a:rPr>
                        <a:t>Transferencias a las entidades de control directo en la Administración Pública Federal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281,565,940,966</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328,692,748,117</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366,257,351,068</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438,175,248,012</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 </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 </a:t>
                      </a:r>
                      <a:endParaRPr lang="es-MX" sz="1000" b="0" i="0" u="none" strike="noStrike" dirty="0">
                        <a:solidFill>
                          <a:srgbClr val="000000"/>
                        </a:solidFill>
                        <a:effectLst/>
                        <a:latin typeface="Calibri"/>
                      </a:endParaRPr>
                    </a:p>
                  </a:txBody>
                  <a:tcPr marL="1438" marR="1438" marT="1438" marB="0" anchor="ctr"/>
                </a:tc>
              </a:tr>
              <a:tr h="45717">
                <a:tc>
                  <a:txBody>
                    <a:bodyPr/>
                    <a:lstStyle/>
                    <a:p>
                      <a:pPr algn="l" rtl="0" fontAlgn="ctr"/>
                      <a:r>
                        <a:rPr lang="es-MX" sz="1000" u="none" strike="noStrike" dirty="0">
                          <a:effectLst/>
                        </a:rPr>
                        <a:t>GASTO NETO TOTAL </a:t>
                      </a:r>
                      <a:endParaRPr lang="es-MX" sz="1000" b="0" i="0" u="none" strike="noStrike" dirty="0">
                        <a:solidFill>
                          <a:srgbClr val="000000"/>
                        </a:solidFill>
                        <a:effectLst/>
                        <a:latin typeface="Calibri"/>
                      </a:endParaRPr>
                    </a:p>
                  </a:txBody>
                  <a:tcPr marL="1438" marR="1438" marT="1438" marB="0" anchor="ctr"/>
                </a:tc>
                <a:tc>
                  <a:txBody>
                    <a:bodyPr/>
                    <a:lstStyle/>
                    <a:p>
                      <a:pPr algn="r" rtl="0" fontAlgn="ctr"/>
                      <a:r>
                        <a:rPr lang="es-MX" sz="1000" u="none" strike="noStrike">
                          <a:effectLst/>
                        </a:rPr>
                        <a:t>3,438,900,000,000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3,706,920,000,000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3,956,360,000,000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4,467,230,000,000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4,694,677,400,000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a:effectLst/>
                        </a:rPr>
                        <a:t>4,746,945,700,000</a:t>
                      </a:r>
                      <a:endParaRPr lang="es-MX" sz="1000" b="0" i="0" u="none" strike="noStrike">
                        <a:solidFill>
                          <a:srgbClr val="000000"/>
                        </a:solidFill>
                        <a:effectLst/>
                        <a:latin typeface="Calibri"/>
                      </a:endParaRPr>
                    </a:p>
                  </a:txBody>
                  <a:tcPr marL="1438" marR="1438" marT="1438" marB="0" anchor="ctr"/>
                </a:tc>
                <a:tc>
                  <a:txBody>
                    <a:bodyPr/>
                    <a:lstStyle/>
                    <a:p>
                      <a:pPr algn="r" rtl="0" fontAlgn="ctr"/>
                      <a:r>
                        <a:rPr lang="es-MX" sz="1000" u="none" strike="noStrike" dirty="0">
                          <a:effectLst/>
                        </a:rPr>
                        <a:t>4,837,512,300,000</a:t>
                      </a:r>
                      <a:endParaRPr lang="es-MX" sz="1000" b="0" i="0" u="none" strike="noStrike" dirty="0">
                        <a:solidFill>
                          <a:srgbClr val="000000"/>
                        </a:solidFill>
                        <a:effectLst/>
                        <a:latin typeface="Calibri"/>
                      </a:endParaRPr>
                    </a:p>
                  </a:txBody>
                  <a:tcPr marL="1438" marR="1438" marT="1438" marB="0" anchor="ctr"/>
                </a:tc>
              </a:tr>
              <a:tr h="48331">
                <a:tc>
                  <a:txBody>
                    <a:bodyPr/>
                    <a:lstStyle/>
                    <a:p>
                      <a:pPr algn="l" fontAlgn="b"/>
                      <a:endParaRPr lang="es-MX" sz="1000" b="0" i="0" u="none" strike="noStrike" dirty="0">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c>
                  <a:txBody>
                    <a:bodyPr/>
                    <a:lstStyle/>
                    <a:p>
                      <a:pPr algn="l" fontAlgn="b"/>
                      <a:endParaRPr lang="es-MX" sz="1000" b="0" i="0" u="none" strike="noStrike">
                        <a:solidFill>
                          <a:srgbClr val="000000"/>
                        </a:solidFill>
                        <a:effectLst/>
                        <a:latin typeface="Calibri"/>
                      </a:endParaRPr>
                    </a:p>
                  </a:txBody>
                  <a:tcPr marL="1438" marR="1438" marT="1438" marB="0" anchor="b"/>
                </a:tc>
              </a:tr>
              <a:tr h="100142">
                <a:tc gridSpan="8">
                  <a:txBody>
                    <a:bodyPr/>
                    <a:lstStyle/>
                    <a:p>
                      <a:pPr algn="l" fontAlgn="ctr"/>
                      <a:r>
                        <a:rPr lang="es-MX" sz="1000" u="none" strike="noStrike" dirty="0">
                          <a:effectLst/>
                        </a:rPr>
                        <a:t>1/ Incluye recursos por 120,812,058 pesos que corresponden al Instituto de Administración y Avalúos de Bienes Nacionales, los cuales serán transferidos al Ramo Administrativo 06 – Hacienda y Crédito Público, en términos de lo previsto en el Tercero Transitorio del Decreto por el que se reforma y deroga diversas disposiciones de la Ley Orgánica de la Administración Pública Federal en Materia de Control Interno del </a:t>
                      </a:r>
                      <a:r>
                        <a:rPr lang="es-MX" sz="1000" u="none" strike="noStrike" dirty="0" err="1">
                          <a:effectLst/>
                        </a:rPr>
                        <a:t>Ejecutiv</a:t>
                      </a:r>
                      <a:r>
                        <a:rPr lang="es-MX" sz="1000" u="none" strike="noStrike" dirty="0">
                          <a:effectLst/>
                        </a:rPr>
                        <a:t> o Federal, publicado en el Diario Oficial de la Federación el 18 de julio de 2016. </a:t>
                      </a:r>
                      <a:endParaRPr lang="es-MX" sz="1000" b="0" i="0" u="none" strike="noStrike" dirty="0">
                        <a:solidFill>
                          <a:srgbClr val="000000"/>
                        </a:solidFill>
                        <a:effectLst/>
                        <a:latin typeface="Calibri"/>
                      </a:endParaRPr>
                    </a:p>
                  </a:txBody>
                  <a:tcPr marL="1438" marR="1438" marT="1438"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39328">
                <a:tc gridSpan="8">
                  <a:txBody>
                    <a:bodyPr/>
                    <a:lstStyle/>
                    <a:p>
                      <a:pPr algn="l" fontAlgn="ctr"/>
                      <a:r>
                        <a:rPr lang="es-MX" sz="1000" u="none" strike="noStrike" dirty="0">
                          <a:effectLst/>
                        </a:rPr>
                        <a:t>2/ La inclusión del Ramo Administrativo 48 – Cultura en el Presupuesto de Egresos de la Federación para el Ejercicio Fiscal 2017 se realiza en cumplimiento al Decreto por el que se reforman, adicionan y derogan diversas disposiciones de la Ley Orgánica de la Administración Pública Federal, así como de otras leyes para crear la Secretaría de Cultura, publicado en el Diario Oficial de la Federación el 17 de diciembre de 2015. La ministración y ejecución de los recursos asignados a dicho Ramo </a:t>
                      </a:r>
                      <a:r>
                        <a:rPr lang="es-MX" sz="1000" u="none" strike="noStrike" dirty="0" err="1">
                          <a:effectLst/>
                        </a:rPr>
                        <a:t>Administrativ</a:t>
                      </a:r>
                      <a:r>
                        <a:rPr lang="es-MX" sz="1000" u="none" strike="noStrike" dirty="0">
                          <a:effectLst/>
                        </a:rPr>
                        <a:t> o podrá ser realizada una vez determinadas las atribuciones de las unidades </a:t>
                      </a:r>
                      <a:r>
                        <a:rPr lang="es-MX" sz="1000" u="none" strike="noStrike" dirty="0" err="1">
                          <a:effectLst/>
                        </a:rPr>
                        <a:t>administrativ</a:t>
                      </a:r>
                      <a:r>
                        <a:rPr lang="es-MX" sz="1000" u="none" strike="noStrike" dirty="0">
                          <a:effectLst/>
                        </a:rPr>
                        <a:t> as de la Secretaría de Cultura y se realice la sectorización de las entidades paraestatales que correspondan, en términos de las disposiciones jurídicas aplicables.</a:t>
                      </a:r>
                      <a:endParaRPr lang="es-MX" sz="1000" b="0" i="0" u="none" strike="noStrike" dirty="0">
                        <a:solidFill>
                          <a:srgbClr val="000000"/>
                        </a:solidFill>
                        <a:effectLst/>
                        <a:latin typeface="Calibri"/>
                      </a:endParaRPr>
                    </a:p>
                  </a:txBody>
                  <a:tcPr marL="1438" marR="1438" marT="1438"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87213293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30661" t="7919" r="31551" b="11583"/>
          <a:stretch/>
        </p:blipFill>
        <p:spPr>
          <a:xfrm>
            <a:off x="-108520" y="548680"/>
            <a:ext cx="4807469" cy="5760640"/>
          </a:xfrm>
          <a:prstGeom prst="rect">
            <a:avLst/>
          </a:prstGeom>
        </p:spPr>
      </p:pic>
      <p:pic>
        <p:nvPicPr>
          <p:cNvPr id="4" name="Imagen 3"/>
          <p:cNvPicPr>
            <a:picLocks noChangeAspect="1"/>
          </p:cNvPicPr>
          <p:nvPr/>
        </p:nvPicPr>
        <p:blipFill rotWithShape="1">
          <a:blip r:embed="rId3"/>
          <a:srcRect l="-572" t="7300" r="57093" b="5201"/>
          <a:stretch/>
        </p:blipFill>
        <p:spPr>
          <a:xfrm>
            <a:off x="4499992" y="-34869"/>
            <a:ext cx="4644008" cy="6892869"/>
          </a:xfrm>
          <a:prstGeom prst="rect">
            <a:avLst/>
          </a:prstGeom>
        </p:spPr>
      </p:pic>
    </p:spTree>
    <p:extLst>
      <p:ext uri="{BB962C8B-B14F-4D97-AF65-F5344CB8AC3E}">
        <p14:creationId xmlns:p14="http://schemas.microsoft.com/office/powerpoint/2010/main" val="288822753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720" y="-603448"/>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97737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713490"/>
            <a:ext cx="11103446" cy="624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18946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243408"/>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40901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2286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11995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0704" y="-1714500"/>
            <a:ext cx="18288000" cy="10287000"/>
          </a:xfrm>
          <a:prstGeom prst="rect">
            <a:avLst/>
          </a:prstGeom>
        </p:spPr>
      </p:pic>
    </p:spTree>
    <p:extLst>
      <p:ext uri="{BB962C8B-B14F-4D97-AF65-F5344CB8AC3E}">
        <p14:creationId xmlns:p14="http://schemas.microsoft.com/office/powerpoint/2010/main" val="259144562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1764704" y="-819472"/>
            <a:ext cx="12889432" cy="8784976"/>
          </a:xfrm>
          <a:prstGeom prst="rect">
            <a:avLst/>
          </a:prstGeom>
        </p:spPr>
      </p:pic>
    </p:spTree>
    <p:extLst>
      <p:ext uri="{BB962C8B-B14F-4D97-AF65-F5344CB8AC3E}">
        <p14:creationId xmlns:p14="http://schemas.microsoft.com/office/powerpoint/2010/main" val="390791445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04864" y="-1827584"/>
            <a:ext cx="17793977" cy="10009112"/>
          </a:xfrm>
          <a:prstGeom prst="rect">
            <a:avLst/>
          </a:prstGeom>
        </p:spPr>
      </p:pic>
    </p:spTree>
    <p:extLst>
      <p:ext uri="{BB962C8B-B14F-4D97-AF65-F5344CB8AC3E}">
        <p14:creationId xmlns:p14="http://schemas.microsoft.com/office/powerpoint/2010/main" val="107229709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44624" y="-702459"/>
            <a:ext cx="14689632" cy="8262918"/>
          </a:xfrm>
          <a:prstGeom prst="rect">
            <a:avLst/>
          </a:prstGeom>
        </p:spPr>
      </p:pic>
    </p:spTree>
    <p:extLst>
      <p:ext uri="{BB962C8B-B14F-4D97-AF65-F5344CB8AC3E}">
        <p14:creationId xmlns:p14="http://schemas.microsoft.com/office/powerpoint/2010/main" val="338770236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96952" y="-2151620"/>
            <a:ext cx="19842204" cy="11161240"/>
          </a:xfrm>
          <a:prstGeom prst="rect">
            <a:avLst/>
          </a:prstGeom>
        </p:spPr>
      </p:pic>
    </p:spTree>
    <p:extLst>
      <p:ext uri="{BB962C8B-B14F-4D97-AF65-F5344CB8AC3E}">
        <p14:creationId xmlns:p14="http://schemas.microsoft.com/office/powerpoint/2010/main" val="2951853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37899" t="56099" r="35215" b="4953"/>
          <a:stretch/>
        </p:blipFill>
        <p:spPr>
          <a:xfrm>
            <a:off x="-396552" y="-99392"/>
            <a:ext cx="5390736" cy="4392488"/>
          </a:xfrm>
          <a:prstGeom prst="rect">
            <a:avLst/>
          </a:prstGeom>
        </p:spPr>
      </p:pic>
      <p:pic>
        <p:nvPicPr>
          <p:cNvPr id="4" name="Imagen 3"/>
          <p:cNvPicPr>
            <a:picLocks noChangeAspect="1"/>
          </p:cNvPicPr>
          <p:nvPr/>
        </p:nvPicPr>
        <p:blipFill rotWithShape="1">
          <a:blip r:embed="rId3"/>
          <a:srcRect l="5986" t="12188" r="11740" b="4231"/>
          <a:stretch/>
        </p:blipFill>
        <p:spPr>
          <a:xfrm>
            <a:off x="4932040" y="3356992"/>
            <a:ext cx="6048673" cy="3456384"/>
          </a:xfrm>
          <a:prstGeom prst="rect">
            <a:avLst/>
          </a:prstGeom>
        </p:spPr>
      </p:pic>
      <p:pic>
        <p:nvPicPr>
          <p:cNvPr id="6" name="Picture 2" descr="pavimentocast800abril.jpg (160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3789040"/>
            <a:ext cx="5040560" cy="3780420"/>
          </a:xfrm>
          <a:prstGeom prst="rect">
            <a:avLst/>
          </a:prstGeom>
          <a:noFill/>
          <a:extLst>
            <a:ext uri="{909E8E84-426E-40DD-AFC4-6F175D3DCCD1}">
              <a14:hiddenFill xmlns:a14="http://schemas.microsoft.com/office/drawing/2010/main">
                <a:solidFill>
                  <a:srgbClr val="FFFFFF"/>
                </a:solidFill>
              </a14:hiddenFill>
            </a:ext>
          </a:extLst>
        </p:spPr>
      </p:pic>
      <p:pic>
        <p:nvPicPr>
          <p:cNvPr id="7" name="7 Imagen" descr="RO3.jpg"/>
          <p:cNvPicPr>
            <a:picLocks noChangeAspect="1"/>
          </p:cNvPicPr>
          <p:nvPr/>
        </p:nvPicPr>
        <p:blipFill>
          <a:blip r:embed="rId5" cstate="print"/>
          <a:stretch>
            <a:fillRect/>
          </a:stretch>
        </p:blipFill>
        <p:spPr>
          <a:xfrm>
            <a:off x="4716016" y="-27384"/>
            <a:ext cx="6089567" cy="3879537"/>
          </a:xfrm>
          <a:prstGeom prst="rect">
            <a:avLst/>
          </a:prstGeom>
        </p:spPr>
      </p:pic>
    </p:spTree>
    <p:extLst>
      <p:ext uri="{BB962C8B-B14F-4D97-AF65-F5344CB8AC3E}">
        <p14:creationId xmlns:p14="http://schemas.microsoft.com/office/powerpoint/2010/main" val="111266859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634880" y="-1035496"/>
            <a:ext cx="18288000" cy="10287000"/>
          </a:xfrm>
          <a:prstGeom prst="rect">
            <a:avLst/>
          </a:prstGeom>
        </p:spPr>
      </p:pic>
    </p:spTree>
    <p:extLst>
      <p:ext uri="{BB962C8B-B14F-4D97-AF65-F5344CB8AC3E}">
        <p14:creationId xmlns:p14="http://schemas.microsoft.com/office/powerpoint/2010/main" val="41223905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40768" y="-809328"/>
            <a:ext cx="15983744" cy="8990856"/>
          </a:xfrm>
          <a:prstGeom prst="rect">
            <a:avLst/>
          </a:prstGeom>
        </p:spPr>
      </p:pic>
    </p:spTree>
    <p:extLst>
      <p:ext uri="{BB962C8B-B14F-4D97-AF65-F5344CB8AC3E}">
        <p14:creationId xmlns:p14="http://schemas.microsoft.com/office/powerpoint/2010/main" val="213144699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852936" y="-963488"/>
            <a:ext cx="18288000" cy="10287000"/>
          </a:xfrm>
          <a:prstGeom prst="rect">
            <a:avLst/>
          </a:prstGeom>
        </p:spPr>
      </p:pic>
    </p:spTree>
    <p:extLst>
      <p:ext uri="{BB962C8B-B14F-4D97-AF65-F5344CB8AC3E}">
        <p14:creationId xmlns:p14="http://schemas.microsoft.com/office/powerpoint/2010/main" val="171772595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08720" y="-963488"/>
            <a:ext cx="14977664" cy="8424936"/>
          </a:xfrm>
          <a:prstGeom prst="rect">
            <a:avLst/>
          </a:prstGeom>
        </p:spPr>
      </p:pic>
    </p:spTree>
    <p:extLst>
      <p:ext uri="{BB962C8B-B14F-4D97-AF65-F5344CB8AC3E}">
        <p14:creationId xmlns:p14="http://schemas.microsoft.com/office/powerpoint/2010/main" val="141730053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76872" y="-603448"/>
            <a:ext cx="18288000" cy="10287000"/>
          </a:xfrm>
          <a:prstGeom prst="rect">
            <a:avLst/>
          </a:prstGeom>
        </p:spPr>
      </p:pic>
    </p:spTree>
    <p:extLst>
      <p:ext uri="{BB962C8B-B14F-4D97-AF65-F5344CB8AC3E}">
        <p14:creationId xmlns:p14="http://schemas.microsoft.com/office/powerpoint/2010/main" val="239317153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60848" y="-243408"/>
            <a:ext cx="18288000" cy="10287000"/>
          </a:xfrm>
          <a:prstGeom prst="rect">
            <a:avLst/>
          </a:prstGeom>
        </p:spPr>
      </p:pic>
    </p:spTree>
    <p:extLst>
      <p:ext uri="{BB962C8B-B14F-4D97-AF65-F5344CB8AC3E}">
        <p14:creationId xmlns:p14="http://schemas.microsoft.com/office/powerpoint/2010/main" val="389540825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708920" y="-459432"/>
            <a:ext cx="18288000" cy="10287000"/>
          </a:xfrm>
          <a:prstGeom prst="rect">
            <a:avLst/>
          </a:prstGeom>
        </p:spPr>
      </p:pic>
    </p:spTree>
    <p:extLst>
      <p:ext uri="{BB962C8B-B14F-4D97-AF65-F5344CB8AC3E}">
        <p14:creationId xmlns:p14="http://schemas.microsoft.com/office/powerpoint/2010/main" val="63908946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708920" y="-1035496"/>
            <a:ext cx="18288000" cy="10287000"/>
          </a:xfrm>
          <a:prstGeom prst="rect">
            <a:avLst/>
          </a:prstGeom>
        </p:spPr>
      </p:pic>
    </p:spTree>
    <p:extLst>
      <p:ext uri="{BB962C8B-B14F-4D97-AF65-F5344CB8AC3E}">
        <p14:creationId xmlns:p14="http://schemas.microsoft.com/office/powerpoint/2010/main" val="239988308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9552" y="-21704"/>
            <a:ext cx="18288000" cy="10287000"/>
          </a:xfrm>
          <a:prstGeom prst="rect">
            <a:avLst/>
          </a:prstGeom>
        </p:spPr>
      </p:pic>
    </p:spTree>
    <p:extLst>
      <p:ext uri="{BB962C8B-B14F-4D97-AF65-F5344CB8AC3E}">
        <p14:creationId xmlns:p14="http://schemas.microsoft.com/office/powerpoint/2010/main" val="96639100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33056" y="-963488"/>
            <a:ext cx="18288000" cy="10287000"/>
          </a:xfrm>
          <a:prstGeom prst="rect">
            <a:avLst/>
          </a:prstGeom>
        </p:spPr>
      </p:pic>
    </p:spTree>
    <p:extLst>
      <p:ext uri="{BB962C8B-B14F-4D97-AF65-F5344CB8AC3E}">
        <p14:creationId xmlns:p14="http://schemas.microsoft.com/office/powerpoint/2010/main" val="3711994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46" t="15820" r="20718" b="20508"/>
          <a:stretch/>
        </p:blipFill>
        <p:spPr bwMode="auto">
          <a:xfrm>
            <a:off x="25867" y="836712"/>
            <a:ext cx="9094168" cy="566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3847249" y="188640"/>
            <a:ext cx="806631" cy="461665"/>
          </a:xfrm>
          <a:prstGeom prst="rect">
            <a:avLst/>
          </a:prstGeom>
          <a:noFill/>
        </p:spPr>
        <p:txBody>
          <a:bodyPr wrap="none" rtlCol="0">
            <a:spAutoFit/>
          </a:bodyPr>
          <a:lstStyle/>
          <a:p>
            <a:r>
              <a:rPr lang="es-MX" sz="2400" b="1" dirty="0" smtClean="0"/>
              <a:t>2016</a:t>
            </a:r>
            <a:endParaRPr lang="es-MX" sz="2400" b="1" dirty="0"/>
          </a:p>
        </p:txBody>
      </p:sp>
    </p:spTree>
    <p:extLst>
      <p:ext uri="{BB962C8B-B14F-4D97-AF65-F5344CB8AC3E}">
        <p14:creationId xmlns:p14="http://schemas.microsoft.com/office/powerpoint/2010/main" val="115850148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531440"/>
            <a:ext cx="18288000" cy="10287000"/>
          </a:xfrm>
          <a:prstGeom prst="rect">
            <a:avLst/>
          </a:prstGeom>
        </p:spPr>
      </p:pic>
    </p:spTree>
    <p:extLst>
      <p:ext uri="{BB962C8B-B14F-4D97-AF65-F5344CB8AC3E}">
        <p14:creationId xmlns:p14="http://schemas.microsoft.com/office/powerpoint/2010/main" val="136673995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603448"/>
            <a:ext cx="18288000" cy="10287000"/>
          </a:xfrm>
          <a:prstGeom prst="rect">
            <a:avLst/>
          </a:prstGeom>
        </p:spPr>
      </p:pic>
    </p:spTree>
    <p:extLst>
      <p:ext uri="{BB962C8B-B14F-4D97-AF65-F5344CB8AC3E}">
        <p14:creationId xmlns:p14="http://schemas.microsoft.com/office/powerpoint/2010/main" val="59232783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92696" y="-1714500"/>
            <a:ext cx="18288000" cy="10287000"/>
          </a:xfrm>
          <a:prstGeom prst="rect">
            <a:avLst/>
          </a:prstGeom>
        </p:spPr>
      </p:pic>
    </p:spTree>
    <p:extLst>
      <p:ext uri="{BB962C8B-B14F-4D97-AF65-F5344CB8AC3E}">
        <p14:creationId xmlns:p14="http://schemas.microsoft.com/office/powerpoint/2010/main" val="327632906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79512" y="620688"/>
            <a:ext cx="8712968" cy="3416320"/>
          </a:xfrm>
          <a:prstGeom prst="rect">
            <a:avLst/>
          </a:prstGeom>
          <a:solidFill>
            <a:schemeClr val="bg1"/>
          </a:solidFill>
          <a:ln w="9525">
            <a:noFill/>
            <a:miter lim="800000"/>
            <a:headEnd/>
            <a:tailEnd/>
          </a:ln>
        </p:spPr>
        <p:txBody>
          <a:bodyPr wrap="square">
            <a:spAutoFit/>
          </a:bodyPr>
          <a:lstStyle/>
          <a:p>
            <a:pPr algn="just"/>
            <a:r>
              <a:rPr lang="es-ES" dirty="0" smtClean="0">
                <a:latin typeface="Arial Narrow" panose="020B0606020202030204" pitchFamily="34" charset="0"/>
              </a:rPr>
              <a:t>El </a:t>
            </a:r>
            <a:r>
              <a:rPr lang="es-ES" dirty="0">
                <a:latin typeface="Arial Narrow" panose="020B0606020202030204" pitchFamily="34" charset="0"/>
              </a:rPr>
              <a:t>tema </a:t>
            </a:r>
            <a:r>
              <a:rPr lang="es-ES" dirty="0" smtClean="0">
                <a:latin typeface="Arial Narrow" panose="020B0606020202030204" pitchFamily="34" charset="0"/>
              </a:rPr>
              <a:t>directamente relacionado </a:t>
            </a:r>
            <a:r>
              <a:rPr lang="es-ES" dirty="0">
                <a:latin typeface="Arial Narrow" panose="020B0606020202030204" pitchFamily="34" charset="0"/>
              </a:rPr>
              <a:t>con la conducta de los funcionarios que ocupan cargos públicos. Tales individuos deben actuar conforme un patrón ético, mostrando valores morales como la buena fe y otros principios necesarios para una vida sana en la sociedad.</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Continuando con el orden de ideas sobre la ética, citamos otros elementos que no ayudan a tener un marco de referencia para el actuar del servicio público.</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i="1" dirty="0">
                <a:latin typeface="Arial Narrow" panose="020B0606020202030204" pitchFamily="34" charset="0"/>
              </a:rPr>
              <a:t>Cabe destacar que la ética, a nivel general, no es coactiva (no impone sanciones legales o normativas). Sin embargo, la ética profesional puede estar, en cierta forma, en los códigos deontológicos que regulan una actividad profesional. La deontología forma parte de lo que se conoce como ética normativa y presenta una serie de principios y reglas de cumplimiento obligatorio.</a:t>
            </a:r>
            <a:endParaRPr lang="es-MX" dirty="0">
              <a:latin typeface="Arial Narrow" panose="020B0606020202030204" pitchFamily="34" charset="0"/>
            </a:endParaRPr>
          </a:p>
          <a:p>
            <a:pPr algn="just"/>
            <a:r>
              <a:rPr lang="es-ES" i="1" dirty="0">
                <a:latin typeface="Arial Narrow" panose="020B0606020202030204" pitchFamily="34" charset="0"/>
              </a:rPr>
              <a:t> </a:t>
            </a:r>
            <a:endParaRPr lang="es-MX" dirty="0">
              <a:latin typeface="Arial Narrow" panose="020B060602020203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Ética profesional en el servicio público</a:t>
            </a:r>
            <a:endParaRPr lang="es-ES" sz="2400" dirty="0"/>
          </a:p>
        </p:txBody>
      </p:sp>
      <p:pic>
        <p:nvPicPr>
          <p:cNvPr id="2050" name="Picture 2" descr="pf-2756130813_DUARTE_MAC4-d.jpg (1200×7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861048"/>
            <a:ext cx="4512349"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16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11760" y="3429000"/>
            <a:ext cx="4824536" cy="1200329"/>
          </a:xfrm>
          <a:prstGeom prst="rect">
            <a:avLst/>
          </a:prstGeom>
          <a:noFill/>
        </p:spPr>
        <p:txBody>
          <a:bodyPr wrap="square" rtlCol="0">
            <a:spAutoFit/>
          </a:bodyPr>
          <a:lstStyle/>
          <a:p>
            <a:r>
              <a:rPr lang="es-MX" sz="7200" dirty="0" smtClean="0"/>
              <a:t>Gracias</a:t>
            </a:r>
            <a:endParaRPr lang="es-MX" sz="7200" dirty="0"/>
          </a:p>
        </p:txBody>
      </p:sp>
    </p:spTree>
    <p:extLst>
      <p:ext uri="{BB962C8B-B14F-4D97-AF65-F5344CB8AC3E}">
        <p14:creationId xmlns:p14="http://schemas.microsoft.com/office/powerpoint/2010/main" val="506367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24944" y="-665312"/>
            <a:ext cx="13465496" cy="7574342"/>
          </a:xfrm>
          <a:prstGeom prst="rect">
            <a:avLst/>
          </a:prstGeom>
        </p:spPr>
      </p:pic>
      <p:pic>
        <p:nvPicPr>
          <p:cNvPr id="3" name="Imagen 2"/>
          <p:cNvPicPr>
            <a:picLocks noChangeAspect="1"/>
          </p:cNvPicPr>
          <p:nvPr/>
        </p:nvPicPr>
        <p:blipFill rotWithShape="1">
          <a:blip r:embed="rId3"/>
          <a:srcRect l="29132" t="8701" r="30706" b="20601"/>
          <a:stretch/>
        </p:blipFill>
        <p:spPr>
          <a:xfrm>
            <a:off x="2915816" y="527501"/>
            <a:ext cx="5475460" cy="5421779"/>
          </a:xfrm>
          <a:prstGeom prst="rect">
            <a:avLst/>
          </a:prstGeom>
        </p:spPr>
      </p:pic>
      <p:sp>
        <p:nvSpPr>
          <p:cNvPr id="4" name="Text Box 3"/>
          <p:cNvSpPr txBox="1">
            <a:spLocks noChangeArrowheads="1"/>
          </p:cNvSpPr>
          <p:nvPr/>
        </p:nvSpPr>
        <p:spPr bwMode="auto">
          <a:xfrm>
            <a:off x="5940152" y="548680"/>
            <a:ext cx="2808933" cy="5632311"/>
          </a:xfrm>
          <a:prstGeom prst="rect">
            <a:avLst/>
          </a:prstGeom>
          <a:solidFill>
            <a:schemeClr val="bg1"/>
          </a:solidFill>
          <a:ln w="9525">
            <a:noFill/>
            <a:miter lim="800000"/>
            <a:headEnd/>
            <a:tailEnd/>
          </a:ln>
        </p:spPr>
        <p:txBody>
          <a:bodyPr wrap="square">
            <a:spAutoFit/>
          </a:bodyPr>
          <a:lstStyle/>
          <a:p>
            <a:pPr algn="ctr"/>
            <a:r>
              <a:rPr lang="es-ES" b="1" dirty="0" smtClean="0"/>
              <a:t>La </a:t>
            </a:r>
            <a:r>
              <a:rPr lang="es-ES" b="1" dirty="0"/>
              <a:t>administración pública federal</a:t>
            </a:r>
            <a:endParaRPr lang="es-MX" dirty="0"/>
          </a:p>
          <a:p>
            <a:pPr algn="just"/>
            <a:r>
              <a:rPr lang="es-MX" dirty="0"/>
              <a:t> </a:t>
            </a:r>
          </a:p>
          <a:p>
            <a:pPr algn="just"/>
            <a:r>
              <a:rPr lang="es-MX" dirty="0"/>
              <a:t>Para despachar los asuntos de interés público, el Poder Ejecutivo Federal cuenta con las Secretarías de Estado de carácter </a:t>
            </a:r>
            <a:r>
              <a:rPr lang="es-MX" dirty="0" smtClean="0"/>
              <a:t>centralizado.</a:t>
            </a:r>
            <a:endParaRPr lang="es-MX" dirty="0"/>
          </a:p>
          <a:p>
            <a:pPr algn="just"/>
            <a:r>
              <a:rPr lang="es-MX" dirty="0"/>
              <a:t> </a:t>
            </a:r>
          </a:p>
          <a:p>
            <a:pPr algn="just"/>
            <a:r>
              <a:rPr lang="es-MX" dirty="0"/>
              <a:t>La estructura administrativa de la administración pública federal se encuentran reglamentada por el Artículo 90 de la Constitución Política, así como por la Ley Orgánica de la Administración Pública Federal.</a:t>
            </a:r>
          </a:p>
          <a:p>
            <a:pPr algn="just"/>
            <a:r>
              <a:rPr lang="es-MX" dirty="0"/>
              <a:t> </a:t>
            </a:r>
          </a:p>
        </p:txBody>
      </p:sp>
      <p:pic>
        <p:nvPicPr>
          <p:cNvPr id="5" name="Imagen 4"/>
          <p:cNvPicPr/>
          <p:nvPr/>
        </p:nvPicPr>
        <p:blipFill rotWithShape="1">
          <a:blip r:embed="rId4"/>
          <a:srcRect l="-101" t="15954" r="101" b="34991"/>
          <a:stretch/>
        </p:blipFill>
        <p:spPr bwMode="auto">
          <a:xfrm>
            <a:off x="2915816" y="5877272"/>
            <a:ext cx="4772791" cy="10317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9915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50825" y="4665042"/>
            <a:ext cx="25923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lgn="ctr">
              <a:spcBef>
                <a:spcPct val="50000"/>
              </a:spcBef>
            </a:pPr>
            <a:r>
              <a:rPr lang="es-MX" altLang="es-MX" sz="2000" i="0"/>
              <a:t>ADMINISTRACION PUBLICA                 FEDERAL                    A.P.F.</a:t>
            </a:r>
            <a:endParaRPr lang="es-ES" altLang="es-MX" sz="1000" i="0"/>
          </a:p>
        </p:txBody>
      </p:sp>
      <p:sp>
        <p:nvSpPr>
          <p:cNvPr id="53251" name="AutoShape 3"/>
          <p:cNvSpPr>
            <a:spLocks/>
          </p:cNvSpPr>
          <p:nvPr/>
        </p:nvSpPr>
        <p:spPr bwMode="auto">
          <a:xfrm>
            <a:off x="4210050" y="3593480"/>
            <a:ext cx="152400" cy="1879600"/>
          </a:xfrm>
          <a:prstGeom prst="leftBrace">
            <a:avLst>
              <a:gd name="adj1" fmla="val 102778"/>
              <a:gd name="adj2" fmla="val 50000"/>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eaLnBrk="1" hangingPunct="1"/>
            <a:endParaRPr lang="es-MX" altLang="es-MX"/>
          </a:p>
        </p:txBody>
      </p:sp>
      <p:sp>
        <p:nvSpPr>
          <p:cNvPr id="53252" name="Text Box 4"/>
          <p:cNvSpPr txBox="1">
            <a:spLocks noChangeArrowheads="1"/>
          </p:cNvSpPr>
          <p:nvPr/>
        </p:nvSpPr>
        <p:spPr bwMode="auto">
          <a:xfrm>
            <a:off x="4427538" y="3669680"/>
            <a:ext cx="47164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spcBef>
                <a:spcPct val="50000"/>
              </a:spcBef>
              <a:buFont typeface="Webdings" panose="05030102010509060703" pitchFamily="18" charset="2"/>
              <a:buChar char="="/>
            </a:pPr>
            <a:r>
              <a:rPr lang="es-MX" altLang="es-MX" sz="1600" b="1" i="0"/>
              <a:t> Unidades Administrativas  de la Presidencia</a:t>
            </a:r>
          </a:p>
          <a:p>
            <a:pPr>
              <a:spcBef>
                <a:spcPct val="50000"/>
              </a:spcBef>
              <a:buFont typeface="Webdings" panose="05030102010509060703" pitchFamily="18" charset="2"/>
              <a:buChar char="="/>
            </a:pPr>
            <a:r>
              <a:rPr lang="es-MX" altLang="es-MX" sz="1600" b="1" i="0"/>
              <a:t> Secretar</a:t>
            </a:r>
            <a:r>
              <a:rPr lang="es-MX" altLang="es-MX" sz="1600" b="1" i="0">
                <a:latin typeface="Gill Sans MT" panose="020B0502020104020203" pitchFamily="34" charset="0"/>
              </a:rPr>
              <a:t>í</a:t>
            </a:r>
            <a:r>
              <a:rPr lang="es-MX" altLang="es-MX" sz="1600" b="1" i="0"/>
              <a:t>as de Estado.</a:t>
            </a:r>
          </a:p>
          <a:p>
            <a:pPr>
              <a:spcBef>
                <a:spcPct val="50000"/>
              </a:spcBef>
              <a:buFont typeface="Webdings" panose="05030102010509060703" pitchFamily="18" charset="2"/>
              <a:buChar char="="/>
            </a:pPr>
            <a:r>
              <a:rPr lang="es-MX" altLang="es-MX" sz="1600" b="1" i="0"/>
              <a:t> Departamentos Administrativos.</a:t>
            </a:r>
          </a:p>
          <a:p>
            <a:pPr>
              <a:spcBef>
                <a:spcPct val="50000"/>
              </a:spcBef>
              <a:buFont typeface="Webdings" panose="05030102010509060703" pitchFamily="18" charset="2"/>
              <a:buChar char="="/>
            </a:pPr>
            <a:r>
              <a:rPr lang="es-MX" altLang="es-MX" sz="1600" b="1" i="0"/>
              <a:t> Consejer</a:t>
            </a:r>
            <a:r>
              <a:rPr lang="es-MX" altLang="es-MX" sz="1600" b="1" i="0">
                <a:latin typeface="Gill Sans MT" panose="020B0502020104020203" pitchFamily="34" charset="0"/>
              </a:rPr>
              <a:t>í</a:t>
            </a:r>
            <a:r>
              <a:rPr lang="es-MX" altLang="es-MX" sz="1600" b="1" i="0"/>
              <a:t>a Jur</a:t>
            </a:r>
            <a:r>
              <a:rPr lang="es-MX" altLang="es-MX" sz="1600" b="1" i="0">
                <a:latin typeface="Gill Sans MT" panose="020B0502020104020203" pitchFamily="34" charset="0"/>
              </a:rPr>
              <a:t>í</a:t>
            </a:r>
            <a:r>
              <a:rPr lang="es-MX" altLang="es-MX" sz="1600" b="1" i="0"/>
              <a:t>dica del Ejecutivo</a:t>
            </a:r>
          </a:p>
          <a:p>
            <a:pPr>
              <a:spcBef>
                <a:spcPct val="50000"/>
              </a:spcBef>
              <a:buFont typeface="Webdings" panose="05030102010509060703" pitchFamily="18" charset="2"/>
              <a:buChar char="="/>
            </a:pPr>
            <a:r>
              <a:rPr lang="es-MX" altLang="es-MX" sz="1600" b="1" i="0"/>
              <a:t> Procuradur</a:t>
            </a:r>
            <a:r>
              <a:rPr lang="es-MX" altLang="es-MX" sz="1600" b="1" i="0">
                <a:latin typeface="Gill Sans MT" panose="020B0502020104020203" pitchFamily="34" charset="0"/>
              </a:rPr>
              <a:t>í</a:t>
            </a:r>
            <a:r>
              <a:rPr lang="es-MX" altLang="es-MX" sz="1600" b="1" i="0"/>
              <a:t>a General de la Republica</a:t>
            </a:r>
            <a:endParaRPr lang="es-ES" altLang="es-MX" sz="1600" b="1" i="0"/>
          </a:p>
        </p:txBody>
      </p:sp>
      <p:sp>
        <p:nvSpPr>
          <p:cNvPr id="53253" name="Text Box 5"/>
          <p:cNvSpPr txBox="1">
            <a:spLocks noChangeArrowheads="1"/>
          </p:cNvSpPr>
          <p:nvPr/>
        </p:nvSpPr>
        <p:spPr bwMode="auto">
          <a:xfrm>
            <a:off x="4445000" y="5887417"/>
            <a:ext cx="43211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spcBef>
                <a:spcPct val="50000"/>
              </a:spcBef>
              <a:buFont typeface="Webdings" panose="05030102010509060703" pitchFamily="18" charset="2"/>
              <a:buChar char="="/>
            </a:pPr>
            <a:r>
              <a:rPr lang="es-MX" altLang="es-MX" sz="1600" b="1" i="0"/>
              <a:t>Organismos P</a:t>
            </a:r>
            <a:r>
              <a:rPr lang="es-MX" altLang="es-MX" sz="1600" b="1" i="0">
                <a:latin typeface="Gill Sans MT" panose="020B0502020104020203" pitchFamily="34" charset="0"/>
              </a:rPr>
              <a:t>ú</a:t>
            </a:r>
            <a:r>
              <a:rPr lang="es-MX" altLang="es-MX" sz="1600" b="1" i="0"/>
              <a:t>blicos Descentralizados. </a:t>
            </a:r>
          </a:p>
          <a:p>
            <a:pPr>
              <a:spcBef>
                <a:spcPct val="50000"/>
              </a:spcBef>
              <a:buFont typeface="Webdings" panose="05030102010509060703" pitchFamily="18" charset="2"/>
              <a:buChar char="="/>
            </a:pPr>
            <a:r>
              <a:rPr lang="es-MX" altLang="es-MX" sz="1600" b="1" i="0"/>
              <a:t>Empresas de Participaci</a:t>
            </a:r>
            <a:r>
              <a:rPr lang="es-MX" altLang="es-MX" sz="1600" b="1" i="0">
                <a:latin typeface="Gill Sans MT" panose="020B0502020104020203" pitchFamily="34" charset="0"/>
              </a:rPr>
              <a:t>ó</a:t>
            </a:r>
            <a:r>
              <a:rPr lang="es-MX" altLang="es-MX" sz="1600" b="1" i="0"/>
              <a:t>n Estatal.</a:t>
            </a:r>
          </a:p>
          <a:p>
            <a:pPr>
              <a:spcBef>
                <a:spcPct val="50000"/>
              </a:spcBef>
              <a:buFont typeface="Webdings" panose="05030102010509060703" pitchFamily="18" charset="2"/>
              <a:buChar char="="/>
            </a:pPr>
            <a:r>
              <a:rPr lang="es-MX" altLang="es-MX" sz="1600" b="1" i="0"/>
              <a:t>Fideicomisos. </a:t>
            </a:r>
            <a:endParaRPr lang="es-ES" altLang="es-MX" sz="1600" b="1" i="0"/>
          </a:p>
        </p:txBody>
      </p:sp>
      <p:sp>
        <p:nvSpPr>
          <p:cNvPr id="53254" name="Text Box 6"/>
          <p:cNvSpPr txBox="1">
            <a:spLocks noChangeArrowheads="1"/>
          </p:cNvSpPr>
          <p:nvPr/>
        </p:nvSpPr>
        <p:spPr bwMode="auto">
          <a:xfrm>
            <a:off x="8375650" y="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lgn="r">
              <a:spcBef>
                <a:spcPct val="50000"/>
              </a:spcBef>
            </a:pPr>
            <a:r>
              <a:rPr lang="es-ES_tradnl" altLang="es-MX" b="1" i="0"/>
              <a:t>248</a:t>
            </a:r>
          </a:p>
        </p:txBody>
      </p:sp>
      <p:sp>
        <p:nvSpPr>
          <p:cNvPr id="53255" name="Text Box 7"/>
          <p:cNvSpPr txBox="1">
            <a:spLocks noChangeArrowheads="1"/>
          </p:cNvSpPr>
          <p:nvPr/>
        </p:nvSpPr>
        <p:spPr bwMode="auto">
          <a:xfrm>
            <a:off x="2894013" y="4315792"/>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eaLnBrk="1" hangingPunct="1"/>
            <a:r>
              <a:rPr lang="es-ES" altLang="es-MX" sz="1800" i="0"/>
              <a:t>Central</a:t>
            </a:r>
          </a:p>
        </p:txBody>
      </p:sp>
      <p:sp>
        <p:nvSpPr>
          <p:cNvPr id="53256" name="Text Box 8"/>
          <p:cNvSpPr txBox="1">
            <a:spLocks noChangeArrowheads="1"/>
          </p:cNvSpPr>
          <p:nvPr/>
        </p:nvSpPr>
        <p:spPr bwMode="auto">
          <a:xfrm>
            <a:off x="2914650" y="6123955"/>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eaLnBrk="1" hangingPunct="1"/>
            <a:r>
              <a:rPr lang="es-ES" altLang="es-MX" sz="1800" i="0"/>
              <a:t>Paraestatal</a:t>
            </a:r>
          </a:p>
        </p:txBody>
      </p:sp>
      <p:sp>
        <p:nvSpPr>
          <p:cNvPr id="53257" name="AutoShape 9"/>
          <p:cNvSpPr>
            <a:spLocks/>
          </p:cNvSpPr>
          <p:nvPr/>
        </p:nvSpPr>
        <p:spPr bwMode="auto">
          <a:xfrm>
            <a:off x="4210050" y="5898530"/>
            <a:ext cx="144463" cy="942975"/>
          </a:xfrm>
          <a:prstGeom prst="leftBrace">
            <a:avLst>
              <a:gd name="adj1" fmla="val 54395"/>
              <a:gd name="adj2" fmla="val 50000"/>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eaLnBrk="1" hangingPunct="1"/>
            <a:endParaRPr lang="es-MX" altLang="es-MX"/>
          </a:p>
        </p:txBody>
      </p:sp>
      <p:sp>
        <p:nvSpPr>
          <p:cNvPr id="53258" name="AutoShape 10"/>
          <p:cNvSpPr>
            <a:spLocks/>
          </p:cNvSpPr>
          <p:nvPr/>
        </p:nvSpPr>
        <p:spPr bwMode="auto">
          <a:xfrm>
            <a:off x="2770188" y="3528392"/>
            <a:ext cx="217487" cy="3384550"/>
          </a:xfrm>
          <a:prstGeom prst="leftBrace">
            <a:avLst>
              <a:gd name="adj1" fmla="val 129684"/>
              <a:gd name="adj2" fmla="val 50000"/>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eaLnBrk="1" hangingPunct="1"/>
            <a:endParaRPr lang="es-MX" altLang="es-MX"/>
          </a:p>
        </p:txBody>
      </p:sp>
      <p:sp>
        <p:nvSpPr>
          <p:cNvPr id="53259" name="Text Box 11"/>
          <p:cNvSpPr txBox="1">
            <a:spLocks noChangeArrowheads="1"/>
          </p:cNvSpPr>
          <p:nvPr/>
        </p:nvSpPr>
        <p:spPr bwMode="auto">
          <a:xfrm>
            <a:off x="593725" y="2755776"/>
            <a:ext cx="8154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lgn="ctr" eaLnBrk="1" hangingPunct="1"/>
            <a:r>
              <a:rPr kumimoji="1" lang="es-MX" altLang="es-MX" sz="2400" b="1" i="0"/>
              <a:t>Estructura de la Administración Pública</a:t>
            </a:r>
            <a:endParaRPr kumimoji="1" lang="es-ES" altLang="es-MX" sz="2400" b="1" i="0"/>
          </a:p>
        </p:txBody>
      </p:sp>
      <p:sp>
        <p:nvSpPr>
          <p:cNvPr id="13" name="Text Box 2"/>
          <p:cNvSpPr txBox="1">
            <a:spLocks noChangeArrowheads="1"/>
          </p:cNvSpPr>
          <p:nvPr/>
        </p:nvSpPr>
        <p:spPr bwMode="auto">
          <a:xfrm>
            <a:off x="468313" y="188640"/>
            <a:ext cx="82804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i="1">
                <a:solidFill>
                  <a:schemeClr val="tx1"/>
                </a:solidFill>
                <a:latin typeface="Arial Unicode MS" panose="020B0604020202020204" pitchFamily="34" charset="-128"/>
              </a:defRPr>
            </a:lvl1pPr>
            <a:lvl2pPr marL="742950" indent="-285750">
              <a:defRPr sz="1200" i="1">
                <a:solidFill>
                  <a:schemeClr val="tx1"/>
                </a:solidFill>
                <a:latin typeface="Arial Unicode MS" panose="020B0604020202020204" pitchFamily="34" charset="-128"/>
              </a:defRPr>
            </a:lvl2pPr>
            <a:lvl3pPr marL="1143000" indent="-228600">
              <a:defRPr sz="1200" i="1">
                <a:solidFill>
                  <a:schemeClr val="tx1"/>
                </a:solidFill>
                <a:latin typeface="Arial Unicode MS" panose="020B0604020202020204" pitchFamily="34" charset="-128"/>
              </a:defRPr>
            </a:lvl3pPr>
            <a:lvl4pPr marL="1600200" indent="-228600">
              <a:defRPr sz="1200" i="1">
                <a:solidFill>
                  <a:schemeClr val="tx1"/>
                </a:solidFill>
                <a:latin typeface="Arial Unicode MS" panose="020B0604020202020204" pitchFamily="34" charset="-128"/>
              </a:defRPr>
            </a:lvl4pPr>
            <a:lvl5pPr marL="2057400" indent="-228600">
              <a:defRPr sz="1200"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1200"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1200"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1200"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1200" i="1">
                <a:solidFill>
                  <a:schemeClr val="tx1"/>
                </a:solidFill>
                <a:latin typeface="Arial Unicode MS" panose="020B0604020202020204" pitchFamily="34" charset="-128"/>
              </a:defRPr>
            </a:lvl9pPr>
          </a:lstStyle>
          <a:p>
            <a:pPr algn="just" eaLnBrk="1" hangingPunct="1"/>
            <a:r>
              <a:rPr lang="es-MX" altLang="es-MX" sz="1900" i="0" dirty="0" smtClean="0"/>
              <a:t>La </a:t>
            </a:r>
            <a:r>
              <a:rPr lang="es-MX" altLang="es-MX" sz="1900" i="0" dirty="0"/>
              <a:t>A</a:t>
            </a:r>
            <a:r>
              <a:rPr lang="es-ES" altLang="es-MX" sz="1900" i="0" dirty="0" err="1"/>
              <a:t>dministración</a:t>
            </a:r>
            <a:r>
              <a:rPr lang="es-ES" altLang="es-MX" sz="1900" i="0" dirty="0"/>
              <a:t> </a:t>
            </a:r>
            <a:r>
              <a:rPr lang="es-MX" altLang="es-MX" sz="1900" i="0" dirty="0"/>
              <a:t>Pública </a:t>
            </a:r>
            <a:r>
              <a:rPr lang="es-ES" altLang="es-MX" sz="1900" i="0" dirty="0"/>
              <a:t>es la parte más ostensible del gobierno; es el gobierno en acción, es el ejecutivo operante, el más visible aspecto del gobierno. Es la ejecución detallada y sistemática del derecho público. Toda aplicación particular de la ley general es un acto administrativo. </a:t>
            </a:r>
            <a:r>
              <a:rPr lang="es-MX" altLang="es-MX" sz="1900" i="0" dirty="0"/>
              <a:t>Es la a</a:t>
            </a:r>
            <a:r>
              <a:rPr lang="es-ES" altLang="es-MX" sz="1900" i="0" dirty="0" err="1"/>
              <a:t>cción</a:t>
            </a:r>
            <a:r>
              <a:rPr lang="es-ES" altLang="es-MX" sz="1900" i="0" dirty="0"/>
              <a:t> del gobierno de dictar y aplicar las disposiciones necesarias para el cumplimiento de las leyes y </a:t>
            </a:r>
            <a:r>
              <a:rPr lang="es-MX" altLang="es-MX" sz="1900" i="0" dirty="0"/>
              <a:t>l</a:t>
            </a:r>
            <a:r>
              <a:rPr lang="es-ES" altLang="es-MX" sz="1900" i="0" dirty="0"/>
              <a:t>a conservación y fomento de los intereses públicos</a:t>
            </a:r>
            <a:r>
              <a:rPr lang="es-MX" altLang="es-MX" sz="1900" i="0" dirty="0"/>
              <a:t>;</a:t>
            </a:r>
            <a:r>
              <a:rPr lang="es-ES" altLang="es-MX" sz="1900" i="0" dirty="0"/>
              <a:t> así como de resolver las reclamaciones a que dé lugar lo mandado. </a:t>
            </a:r>
            <a:endParaRPr lang="es-MX" altLang="es-MX" sz="1900" i="0" dirty="0"/>
          </a:p>
        </p:txBody>
      </p:sp>
    </p:spTree>
    <p:extLst>
      <p:ext uri="{BB962C8B-B14F-4D97-AF65-F5344CB8AC3E}">
        <p14:creationId xmlns:p14="http://schemas.microsoft.com/office/powerpoint/2010/main" val="1425147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611560" y="548680"/>
            <a:ext cx="8137525" cy="5632311"/>
          </a:xfrm>
          <a:prstGeom prst="rect">
            <a:avLst/>
          </a:prstGeom>
          <a:solidFill>
            <a:schemeClr val="bg1"/>
          </a:solidFill>
          <a:ln w="9525">
            <a:noFill/>
            <a:miter lim="800000"/>
            <a:headEnd/>
            <a:tailEnd/>
          </a:ln>
        </p:spPr>
        <p:txBody>
          <a:bodyPr wrap="square">
            <a:spAutoFit/>
          </a:bodyPr>
          <a:lstStyle/>
          <a:p>
            <a:pPr algn="just"/>
            <a:r>
              <a:rPr lang="es-ES" b="1" dirty="0" smtClean="0"/>
              <a:t>La </a:t>
            </a:r>
            <a:r>
              <a:rPr lang="es-ES" b="1" dirty="0"/>
              <a:t>administración pública estatal</a:t>
            </a:r>
            <a:endParaRPr lang="es-MX" dirty="0"/>
          </a:p>
          <a:p>
            <a:pPr algn="just"/>
            <a:r>
              <a:rPr lang="es-MX" dirty="0"/>
              <a:t> </a:t>
            </a:r>
          </a:p>
          <a:p>
            <a:pPr algn="just"/>
            <a:r>
              <a:rPr lang="es-MX" dirty="0"/>
              <a:t>Tanto la Federación, como las entidades federativas, tienen una división de poderes constituida por el Ejecutivo, el Legislativo y el Judicial. En las entidades federativas, El poder Ejecutivo se deposita en los Gobernadores, el legislativo en el Congreso Estatal, y el Judicial en los Tribunales Superiores de Justicia.</a:t>
            </a:r>
          </a:p>
          <a:p>
            <a:pPr algn="just"/>
            <a:r>
              <a:rPr lang="es-MX" dirty="0"/>
              <a:t> </a:t>
            </a:r>
          </a:p>
          <a:p>
            <a:pPr algn="just"/>
            <a:r>
              <a:rPr lang="es-MX" dirty="0"/>
              <a:t>Principios</a:t>
            </a:r>
            <a:r>
              <a:rPr lang="es-ES" dirty="0"/>
              <a:t> que rigen a la federación y los estados:</a:t>
            </a:r>
            <a:endParaRPr lang="es-MX" dirty="0"/>
          </a:p>
          <a:p>
            <a:pPr algn="just"/>
            <a:r>
              <a:rPr lang="es-ES" dirty="0"/>
              <a:t> </a:t>
            </a:r>
            <a:endParaRPr lang="es-MX" dirty="0"/>
          </a:p>
          <a:p>
            <a:pPr algn="just"/>
            <a:r>
              <a:rPr lang="es-ES" dirty="0"/>
              <a:t>1. La división de la soberanía entre la federación y las entidades federativas, estas últimas son instancia</a:t>
            </a:r>
            <a:r>
              <a:rPr lang="es-MX" dirty="0"/>
              <a:t>s</a:t>
            </a:r>
            <a:r>
              <a:rPr lang="es-ES" dirty="0"/>
              <a:t> decisoria</a:t>
            </a:r>
            <a:r>
              <a:rPr lang="es-MX" dirty="0"/>
              <a:t>s</a:t>
            </a:r>
            <a:r>
              <a:rPr lang="es-ES" dirty="0"/>
              <a:t> suprema</a:t>
            </a:r>
            <a:r>
              <a:rPr lang="es-MX" dirty="0"/>
              <a:t>s</a:t>
            </a:r>
            <a:r>
              <a:rPr lang="es-ES" dirty="0"/>
              <a:t> dentro de su ámbito de competencia.</a:t>
            </a:r>
            <a:endParaRPr lang="es-MX" dirty="0"/>
          </a:p>
          <a:p>
            <a:pPr algn="just"/>
            <a:r>
              <a:rPr lang="es-ES" dirty="0"/>
              <a:t>2. Entre la federación y las entidades federativas existe coincidencia de decisiones fundamentales.</a:t>
            </a:r>
            <a:endParaRPr lang="es-MX" dirty="0"/>
          </a:p>
          <a:p>
            <a:pPr algn="just"/>
            <a:r>
              <a:rPr lang="es-ES" dirty="0"/>
              <a:t>3. Las entidades federativas se dan libremente su propia Constitución en la que organizan la estructura del gobierno, pero sin contravenir el pacto federal inscrito en la Constitución General, que es la unidad del estado federal.</a:t>
            </a:r>
            <a:endParaRPr lang="es-MX" dirty="0"/>
          </a:p>
          <a:p>
            <a:pPr algn="just"/>
            <a:r>
              <a:rPr lang="es-ES" dirty="0"/>
              <a:t>4. Existe una clara y diáfana división de competencias entre la federación y las entidades federativas: todo aquello que no esté expresamente atribuido a la federación es competencia de las entidades federativas</a:t>
            </a:r>
            <a:endParaRPr lang="es-MX" dirty="0"/>
          </a:p>
          <a:p>
            <a:pPr algn="just"/>
            <a:r>
              <a:rPr lang="es-ES" dirty="0"/>
              <a:t> </a:t>
            </a:r>
            <a:endParaRPr lang="es-MX" dirty="0"/>
          </a:p>
        </p:txBody>
      </p:sp>
      <p:sp>
        <p:nvSpPr>
          <p:cNvPr id="4" name="Text Box 4"/>
          <p:cNvSpPr txBox="1">
            <a:spLocks noChangeArrowheads="1"/>
          </p:cNvSpPr>
          <p:nvPr/>
        </p:nvSpPr>
        <p:spPr bwMode="auto">
          <a:xfrm>
            <a:off x="683568"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Administración pública estatal</a:t>
            </a:r>
            <a:endParaRPr lang="es-ES" sz="2400" dirty="0"/>
          </a:p>
        </p:txBody>
      </p:sp>
    </p:spTree>
    <p:extLst>
      <p:ext uri="{BB962C8B-B14F-4D97-AF65-F5344CB8AC3E}">
        <p14:creationId xmlns:p14="http://schemas.microsoft.com/office/powerpoint/2010/main" val="3801241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708920" y="-963488"/>
            <a:ext cx="16776848" cy="9436977"/>
          </a:xfrm>
          <a:prstGeom prst="rect">
            <a:avLst/>
          </a:prstGeom>
        </p:spPr>
      </p:pic>
    </p:spTree>
    <p:extLst>
      <p:ext uri="{BB962C8B-B14F-4D97-AF65-F5344CB8AC3E}">
        <p14:creationId xmlns:p14="http://schemas.microsoft.com/office/powerpoint/2010/main" val="477400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275856" y="-742392"/>
            <a:ext cx="15480704" cy="8707896"/>
          </a:xfrm>
          <a:prstGeom prst="rect">
            <a:avLst/>
          </a:prstGeom>
        </p:spPr>
      </p:pic>
    </p:spTree>
    <p:extLst>
      <p:ext uri="{BB962C8B-B14F-4D97-AF65-F5344CB8AC3E}">
        <p14:creationId xmlns:p14="http://schemas.microsoft.com/office/powerpoint/2010/main" val="2792589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04864" y="-1046462"/>
            <a:ext cx="15912752" cy="8950923"/>
          </a:xfrm>
          <a:prstGeom prst="rect">
            <a:avLst/>
          </a:prstGeom>
        </p:spPr>
      </p:pic>
      <p:pic>
        <p:nvPicPr>
          <p:cNvPr id="3" name="Imagen 2"/>
          <p:cNvPicPr>
            <a:picLocks noChangeAspect="1"/>
          </p:cNvPicPr>
          <p:nvPr/>
        </p:nvPicPr>
        <p:blipFill rotWithShape="1">
          <a:blip r:embed="rId3"/>
          <a:srcRect t="48609"/>
          <a:stretch/>
        </p:blipFill>
        <p:spPr>
          <a:xfrm>
            <a:off x="-3211849" y="2924944"/>
            <a:ext cx="15919737" cy="4643945"/>
          </a:xfrm>
          <a:prstGeom prst="rect">
            <a:avLst/>
          </a:prstGeom>
        </p:spPr>
      </p:pic>
    </p:spTree>
    <p:extLst>
      <p:ext uri="{BB962C8B-B14F-4D97-AF65-F5344CB8AC3E}">
        <p14:creationId xmlns:p14="http://schemas.microsoft.com/office/powerpoint/2010/main" val="2441405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457200" y="2060848"/>
            <a:ext cx="8115300" cy="4065315"/>
          </a:xfrm>
        </p:spPr>
        <p:txBody>
          <a:bodyPr>
            <a:noAutofit/>
          </a:bodyPr>
          <a:lstStyle/>
          <a:p>
            <a:pPr lvl="0" algn="just"/>
            <a:r>
              <a:rPr lang="es-ES" sz="2400" dirty="0" smtClean="0">
                <a:solidFill>
                  <a:schemeClr val="tx1"/>
                </a:solidFill>
                <a:latin typeface="+mn-lt"/>
                <a:ea typeface="+mn-ea"/>
                <a:cs typeface="+mn-cs"/>
              </a:rPr>
              <a:t>El participante i</a:t>
            </a:r>
            <a:r>
              <a:rPr lang="es-ES" sz="2400" dirty="0" smtClean="0"/>
              <a:t>dentificará </a:t>
            </a:r>
            <a:r>
              <a:rPr lang="es-ES" sz="2400" dirty="0"/>
              <a:t>la </a:t>
            </a:r>
            <a:r>
              <a:rPr lang="es-ES" sz="2400" dirty="0" smtClean="0"/>
              <a:t>normatividad federal y estatal de las adquisiciones del sector público así </a:t>
            </a:r>
            <a:r>
              <a:rPr lang="es-ES" sz="2400" dirty="0"/>
              <a:t>como los aspectos relevantes considerarse en las </a:t>
            </a:r>
            <a:r>
              <a:rPr lang="es-ES" sz="2400" dirty="0" smtClean="0"/>
              <a:t>revisiones </a:t>
            </a:r>
            <a:r>
              <a:rPr lang="es-ES" sz="2400" dirty="0"/>
              <a:t>de </a:t>
            </a:r>
            <a:r>
              <a:rPr lang="es-ES" sz="2400" dirty="0" smtClean="0"/>
              <a:t>esos procedimientos.</a:t>
            </a:r>
          </a:p>
          <a:p>
            <a:pPr marL="0" lvl="0" indent="0" algn="just">
              <a:buNone/>
            </a:pPr>
            <a:endParaRPr lang="es-MX" sz="2400" dirty="0"/>
          </a:p>
          <a:p>
            <a:pPr algn="just"/>
            <a:endParaRPr lang="es-MX" sz="2400" i="1" dirty="0" smtClean="0"/>
          </a:p>
        </p:txBody>
      </p:sp>
      <p:sp>
        <p:nvSpPr>
          <p:cNvPr id="4" name="3 CuadroTexto"/>
          <p:cNvSpPr txBox="1"/>
          <p:nvPr/>
        </p:nvSpPr>
        <p:spPr>
          <a:xfrm>
            <a:off x="539552" y="1112550"/>
            <a:ext cx="727280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fontAlgn="auto">
              <a:spcBef>
                <a:spcPts val="0"/>
              </a:spcBef>
              <a:spcAft>
                <a:spcPts val="0"/>
              </a:spcAft>
              <a:defRPr/>
            </a:pPr>
            <a:r>
              <a:rPr lang="es-MX"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OBJETIVO DEL TALLER</a:t>
            </a:r>
            <a:endParaRPr lang="es-MX"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4 Marcador de número de diapositiva"/>
          <p:cNvSpPr>
            <a:spLocks noGrp="1"/>
          </p:cNvSpPr>
          <p:nvPr>
            <p:ph type="sldNum" sz="quarter" idx="11"/>
          </p:nvPr>
        </p:nvSpPr>
        <p:spPr>
          <a:xfrm>
            <a:off x="8129016" y="5734050"/>
            <a:ext cx="609600" cy="521208"/>
          </a:xfrm>
          <a:prstGeom prst="rect">
            <a:avLst/>
          </a:prstGeom>
        </p:spPr>
        <p:txBody>
          <a:bodyPr/>
          <a:lstStyle/>
          <a:p>
            <a:pPr>
              <a:defRPr/>
            </a:pPr>
            <a:fld id="{0BF35A62-1AE0-4A09-9844-B708FA816E0D}" type="slidenum">
              <a:rPr lang="es-ES" smtClean="0"/>
              <a:pPr>
                <a:defRPr/>
              </a:pPr>
              <a:t>3</a:t>
            </a:fld>
            <a:endParaRPr lang="es-ES"/>
          </a:p>
        </p:txBody>
      </p:sp>
    </p:spTree>
    <p:extLst>
      <p:ext uri="{BB962C8B-B14F-4D97-AF65-F5344CB8AC3E}">
        <p14:creationId xmlns:p14="http://schemas.microsoft.com/office/powerpoint/2010/main" val="3963637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953344"/>
            <a:ext cx="18288000" cy="10287000"/>
          </a:xfrm>
          <a:prstGeom prst="rect">
            <a:avLst/>
          </a:prstGeom>
        </p:spPr>
      </p:pic>
      <p:pic>
        <p:nvPicPr>
          <p:cNvPr id="3" name="Imagen 2"/>
          <p:cNvPicPr>
            <a:picLocks noChangeAspect="1"/>
          </p:cNvPicPr>
          <p:nvPr/>
        </p:nvPicPr>
        <p:blipFill rotWithShape="1">
          <a:blip r:embed="rId3"/>
          <a:srcRect t="17801"/>
          <a:stretch/>
        </p:blipFill>
        <p:spPr>
          <a:xfrm>
            <a:off x="-4572000" y="661764"/>
            <a:ext cx="18288000" cy="8239844"/>
          </a:xfrm>
          <a:prstGeom prst="rect">
            <a:avLst/>
          </a:prstGeom>
        </p:spPr>
      </p:pic>
    </p:spTree>
    <p:extLst>
      <p:ext uri="{BB962C8B-B14F-4D97-AF65-F5344CB8AC3E}">
        <p14:creationId xmlns:p14="http://schemas.microsoft.com/office/powerpoint/2010/main" val="3753900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611560" y="548680"/>
            <a:ext cx="8137525" cy="1754326"/>
          </a:xfrm>
          <a:prstGeom prst="rect">
            <a:avLst/>
          </a:prstGeom>
          <a:solidFill>
            <a:schemeClr val="bg1"/>
          </a:solidFill>
          <a:ln w="9525">
            <a:noFill/>
            <a:miter lim="800000"/>
            <a:headEnd/>
            <a:tailEnd/>
          </a:ln>
        </p:spPr>
        <p:txBody>
          <a:bodyPr wrap="square">
            <a:spAutoFit/>
          </a:bodyPr>
          <a:lstStyle/>
          <a:p>
            <a:pPr algn="just"/>
            <a:r>
              <a:rPr lang="es-ES" b="1" dirty="0" smtClean="0"/>
              <a:t>La </a:t>
            </a:r>
            <a:r>
              <a:rPr lang="es-ES" b="1" dirty="0"/>
              <a:t>administración pública municipal</a:t>
            </a:r>
            <a:endParaRPr lang="es-MX" dirty="0"/>
          </a:p>
          <a:p>
            <a:pPr algn="just"/>
            <a:r>
              <a:rPr lang="es-ES" dirty="0"/>
              <a:t> </a:t>
            </a:r>
            <a:endParaRPr lang="es-MX" dirty="0"/>
          </a:p>
          <a:p>
            <a:pPr algn="just"/>
            <a:r>
              <a:rPr lang="es-MX" dirty="0"/>
              <a:t>El Municipio es la comunidad administrativo-político-vecinal, circunscrita a una demarcación territorial, que representa un poder social y se organiza para los fines de la convivencia local, desde las perspectivas: política, social, cultural, económica, ecológica y administrativa</a:t>
            </a:r>
            <a:r>
              <a:rPr lang="es-MX" dirty="0" smtClean="0"/>
              <a:t>.</a:t>
            </a:r>
            <a:endParaRPr lang="es-MX" dirty="0"/>
          </a:p>
        </p:txBody>
      </p:sp>
      <p:sp>
        <p:nvSpPr>
          <p:cNvPr id="14339" name="Text Box 4"/>
          <p:cNvSpPr txBox="1">
            <a:spLocks noChangeArrowheads="1"/>
          </p:cNvSpPr>
          <p:nvPr/>
        </p:nvSpPr>
        <p:spPr bwMode="auto">
          <a:xfrm>
            <a:off x="683568"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Aspiración gubernamental</a:t>
            </a:r>
            <a:endParaRPr lang="es-ES" sz="2400" dirty="0"/>
          </a:p>
        </p:txBody>
      </p:sp>
      <p:pic>
        <p:nvPicPr>
          <p:cNvPr id="3" name="Imagen 2"/>
          <p:cNvPicPr>
            <a:picLocks noChangeAspect="1"/>
          </p:cNvPicPr>
          <p:nvPr/>
        </p:nvPicPr>
        <p:blipFill rotWithShape="1">
          <a:blip r:embed="rId3"/>
          <a:srcRect l="22026" t="9132" r="24994" b="11496"/>
          <a:stretch/>
        </p:blipFill>
        <p:spPr>
          <a:xfrm>
            <a:off x="1331640" y="2276872"/>
            <a:ext cx="6408712" cy="5400600"/>
          </a:xfrm>
          <a:prstGeom prst="rect">
            <a:avLst/>
          </a:prstGeom>
        </p:spPr>
      </p:pic>
    </p:spTree>
    <p:extLst>
      <p:ext uri="{BB962C8B-B14F-4D97-AF65-F5344CB8AC3E}">
        <p14:creationId xmlns:p14="http://schemas.microsoft.com/office/powerpoint/2010/main" val="106388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79512" y="620688"/>
            <a:ext cx="8712968" cy="3970318"/>
          </a:xfrm>
          <a:prstGeom prst="rect">
            <a:avLst/>
          </a:prstGeom>
          <a:solidFill>
            <a:schemeClr val="bg1"/>
          </a:solidFill>
          <a:ln w="9525">
            <a:noFill/>
            <a:miter lim="800000"/>
            <a:headEnd/>
            <a:tailEnd/>
          </a:ln>
        </p:spPr>
        <p:txBody>
          <a:bodyPr wrap="square">
            <a:spAutoFit/>
          </a:bodyPr>
          <a:lstStyle/>
          <a:p>
            <a:pPr lvl="0" algn="just" eaLnBrk="0" fontAlgn="base" hangingPunct="0">
              <a:spcBef>
                <a:spcPct val="0"/>
              </a:spcBef>
              <a:spcAft>
                <a:spcPct val="0"/>
              </a:spcAft>
            </a:pPr>
            <a:r>
              <a:rPr lang="es-MX" altLang="es-MX" dirty="0" smtClean="0">
                <a:latin typeface="Arial" panose="020B0604020202020204" pitchFamily="34" charset="0"/>
                <a:cs typeface="Arial" panose="020B0604020202020204" pitchFamily="34" charset="0"/>
              </a:rPr>
              <a:t>La</a:t>
            </a:r>
            <a:r>
              <a:rPr lang="es-MX" altLang="es-MX" dirty="0">
                <a:latin typeface="Arial" panose="020B0604020202020204" pitchFamily="34" charset="0"/>
                <a:cs typeface="Arial" panose="020B0604020202020204" pitchFamily="34" charset="0"/>
              </a:rPr>
              <a:t> </a:t>
            </a:r>
            <a:r>
              <a:rPr lang="es-MX" altLang="es-MX" b="1" dirty="0">
                <a:latin typeface="Arial" panose="020B0604020202020204" pitchFamily="34" charset="0"/>
                <a:cs typeface="Arial" panose="020B0604020202020204" pitchFamily="34" charset="0"/>
              </a:rPr>
              <a:t>democracia</a:t>
            </a:r>
            <a:r>
              <a:rPr lang="es-MX" altLang="es-MX" dirty="0">
                <a:latin typeface="Arial" panose="020B0604020202020204" pitchFamily="34" charset="0"/>
                <a:cs typeface="Arial" panose="020B0604020202020204" pitchFamily="34" charset="0"/>
              </a:rPr>
              <a:t> (el latín tardío </a:t>
            </a:r>
            <a:r>
              <a:rPr lang="es-MX" altLang="es-MX" i="1" dirty="0" err="1">
                <a:latin typeface="Arial" panose="020B0604020202020204" pitchFamily="34" charset="0"/>
                <a:cs typeface="Arial" panose="020B0604020202020204" pitchFamily="34" charset="0"/>
              </a:rPr>
              <a:t>democratĭa</a:t>
            </a:r>
            <a:r>
              <a:rPr lang="es-MX" altLang="es-MX" i="1" dirty="0">
                <a:latin typeface="Arial" panose="020B0604020202020204" pitchFamily="34" charset="0"/>
                <a:cs typeface="Arial" panose="020B0604020202020204" pitchFamily="34" charset="0"/>
              </a:rPr>
              <a:t>,</a:t>
            </a:r>
            <a:r>
              <a:rPr lang="es-MX" altLang="es-MX" dirty="0">
                <a:latin typeface="Arial" panose="020B0604020202020204" pitchFamily="34" charset="0"/>
                <a:cs typeface="Arial" panose="020B0604020202020204" pitchFamily="34" charset="0"/>
              </a:rPr>
              <a:t> y este del griego </a:t>
            </a:r>
            <a:r>
              <a:rPr lang="es-MX" altLang="es-MX" dirty="0" err="1">
                <a:latin typeface="Arial" panose="020B0604020202020204" pitchFamily="34" charset="0"/>
                <a:cs typeface="Arial" panose="020B0604020202020204" pitchFamily="34" charset="0"/>
              </a:rPr>
              <a:t>δημοκρ</a:t>
            </a:r>
            <a:r>
              <a:rPr lang="es-MX" altLang="es-MX" dirty="0">
                <a:latin typeface="Arial" panose="020B0604020202020204" pitchFamily="34" charset="0"/>
                <a:cs typeface="Arial" panose="020B0604020202020204" pitchFamily="34" charset="0"/>
              </a:rPr>
              <a:t>ατία </a:t>
            </a:r>
            <a:r>
              <a:rPr lang="es-MX" altLang="es-MX" i="1" dirty="0">
                <a:latin typeface="Arial" panose="020B0604020202020204" pitchFamily="34" charset="0"/>
                <a:cs typeface="Arial" panose="020B0604020202020204" pitchFamily="34" charset="0"/>
              </a:rPr>
              <a:t>dēmokratía</a:t>
            </a:r>
            <a:r>
              <a:rPr lang="es-MX" altLang="es-MX" baseline="30000" dirty="0">
                <a:latin typeface="Arial" panose="020B0604020202020204" pitchFamily="34" charset="0"/>
                <a:cs typeface="Arial" panose="020B0604020202020204" pitchFamily="34" charset="0"/>
                <a:hlinkClick r:id="rId3"/>
              </a:rPr>
              <a:t>1</a:t>
            </a:r>
            <a:r>
              <a:rPr lang="es-MX" altLang="es-MX" dirty="0">
                <a:latin typeface="Arial" panose="020B0604020202020204" pitchFamily="34" charset="0"/>
                <a:cs typeface="Arial" panose="020B0604020202020204" pitchFamily="34" charset="0"/>
              </a:rPr>
              <a:t> ) es una forma de organización social que atribuye la titularidad del poder al conjunto de la ciudadanía. </a:t>
            </a:r>
            <a:endParaRPr lang="es-MX" altLang="es-MX" dirty="0" smtClean="0">
              <a:latin typeface="Arial" panose="020B0604020202020204" pitchFamily="34" charset="0"/>
              <a:cs typeface="Arial" panose="020B0604020202020204" pitchFamily="34" charset="0"/>
            </a:endParaRPr>
          </a:p>
          <a:p>
            <a:pPr lvl="0" algn="just" eaLnBrk="0" fontAlgn="base" hangingPunct="0">
              <a:spcBef>
                <a:spcPct val="0"/>
              </a:spcBef>
              <a:spcAft>
                <a:spcPct val="0"/>
              </a:spcAft>
            </a:pPr>
            <a:endParaRPr lang="es-MX" altLang="es-MX" dirty="0">
              <a:solidFill>
                <a:srgbClr val="252525"/>
              </a:solidFill>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La ética como concepto proviene del </a:t>
            </a:r>
            <a:r>
              <a:rPr lang="es-ES" dirty="0">
                <a:latin typeface="Arial" panose="020B0604020202020204" pitchFamily="34" charset="0"/>
                <a:cs typeface="Arial" panose="020B0604020202020204" pitchFamily="34" charset="0"/>
                <a:hlinkClick r:id="rId4" tooltip="Latín"/>
              </a:rPr>
              <a:t>latín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ethĭcus</a:t>
            </a:r>
            <a:r>
              <a:rPr lang="es-ES" dirty="0">
                <a:latin typeface="Arial" panose="020B0604020202020204" pitchFamily="34" charset="0"/>
                <a:cs typeface="Arial" panose="020B0604020202020204" pitchFamily="34" charset="0"/>
              </a:rPr>
              <a:t>, y este del </a:t>
            </a:r>
            <a:r>
              <a:rPr lang="es-ES" dirty="0">
                <a:latin typeface="Arial" panose="020B0604020202020204" pitchFamily="34" charset="0"/>
                <a:cs typeface="Arial" panose="020B0604020202020204" pitchFamily="34" charset="0"/>
                <a:hlinkClick r:id="rId5" tooltip="Griego antiguo"/>
              </a:rPr>
              <a:t>griego antiguo</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ēthikós</a:t>
            </a:r>
            <a:r>
              <a:rPr lang="es-ES" dirty="0">
                <a:latin typeface="Arial" panose="020B0604020202020204" pitchFamily="34" charset="0"/>
                <a:cs typeface="Arial" panose="020B0604020202020204" pitchFamily="34" charset="0"/>
              </a:rPr>
              <a:t>, que significa “carácter”, está relacionado con el comportamiento humano y los conceptos de bien y mal, respecto a lo socialmente aceptado.</a:t>
            </a:r>
            <a:endParaRPr lang="es-MX"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Aristóteles, filósofo griego  escribió un texto dirigido a su hijo “Ética a Nicómaco”, por lo cual se le considera el primer estudio estructurado sobre ética, de la cual existen diferentes conceptos: </a:t>
            </a:r>
            <a:endParaRPr lang="es-MX"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a:p>
            <a:pPr lvl="0" algn="just"/>
            <a:r>
              <a:rPr lang="es-ES" dirty="0">
                <a:latin typeface="Arial" panose="020B0604020202020204" pitchFamily="34" charset="0"/>
                <a:cs typeface="Arial" panose="020B0604020202020204" pitchFamily="34" charset="0"/>
              </a:rPr>
              <a:t>Disciplina filosófica que estudia el bien y el mal y sus relaciones con la moral y el comportamiento humano. </a:t>
            </a:r>
            <a:endParaRPr lang="es-MX" dirty="0">
              <a:latin typeface="Arial" panose="020B0604020202020204" pitchFamily="34" charset="0"/>
              <a:cs typeface="Arial" panose="020B060402020202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Gobierno del pueblo</a:t>
            </a:r>
            <a:endParaRPr lang="es-ES" sz="2400" dirty="0"/>
          </a:p>
        </p:txBody>
      </p:sp>
      <p:pic>
        <p:nvPicPr>
          <p:cNvPr id="4098" name="Picture 2" descr="http://ecuadoruniversitario.com/wp-content/uploads/2013/01/socrates-platon-aristoteles-escuela-aten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4589748"/>
            <a:ext cx="3024336" cy="22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94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79512" y="620688"/>
            <a:ext cx="8712968" cy="3693319"/>
          </a:xfrm>
          <a:prstGeom prst="rect">
            <a:avLst/>
          </a:prstGeom>
          <a:solidFill>
            <a:schemeClr val="bg1"/>
          </a:solidFill>
          <a:ln w="9525">
            <a:noFill/>
            <a:miter lim="800000"/>
            <a:headEnd/>
            <a:tailEnd/>
          </a:ln>
        </p:spPr>
        <p:txBody>
          <a:bodyPr wrap="square">
            <a:spAutoFit/>
          </a:bodyPr>
          <a:lstStyle/>
          <a:p>
            <a:pPr algn="just"/>
            <a:r>
              <a:rPr lang="es-ES" dirty="0" smtClean="0">
                <a:latin typeface="Arial Narrow" panose="020B0606020202030204" pitchFamily="34" charset="0"/>
              </a:rPr>
              <a:t>La </a:t>
            </a:r>
            <a:r>
              <a:rPr lang="es-ES" dirty="0">
                <a:latin typeface="Arial Narrow" panose="020B0606020202030204" pitchFamily="34" charset="0"/>
              </a:rPr>
              <a:t>actividad profesional que realizan las diversas personas en diferentes esferas del quehacer humano, se manifiestan en la sociedad, a través de los bienes o servicios que se ofrecen. El desempeño de alguna actividad profesional, implica una serie de conocimientos y  capacidades (regularmente sustentados en una cédula profesional) de la persona en forma de acción para la realización de un trabajo determinado.</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Algunos autores consideran a la actividad profesional contiene en sí misma componentes éticos, citamos una parte del tratamiento de ese tema en los siguientes párrafos</a:t>
            </a:r>
            <a:r>
              <a:rPr lang="es-ES" i="1" dirty="0">
                <a:latin typeface="Arial Narrow" panose="020B0606020202030204" pitchFamily="34" charset="0"/>
              </a:rPr>
              <a:t>. </a:t>
            </a:r>
            <a:endParaRPr lang="es-MX" dirty="0">
              <a:latin typeface="Arial Narrow" panose="020B0606020202030204" pitchFamily="34" charset="0"/>
            </a:endParaRPr>
          </a:p>
          <a:p>
            <a:pPr algn="just"/>
            <a:r>
              <a:rPr lang="es-ES" i="1" dirty="0">
                <a:latin typeface="Arial Narrow" panose="020B0606020202030204" pitchFamily="34" charset="0"/>
              </a:rPr>
              <a:t> </a:t>
            </a:r>
            <a:endParaRPr lang="es-MX" dirty="0">
              <a:latin typeface="Arial Narrow" panose="020B0606020202030204" pitchFamily="34" charset="0"/>
            </a:endParaRPr>
          </a:p>
          <a:p>
            <a:pPr algn="just"/>
            <a:r>
              <a:rPr lang="es-ES" i="1" dirty="0">
                <a:latin typeface="Arial Narrow" panose="020B0606020202030204" pitchFamily="34" charset="0"/>
              </a:rPr>
              <a:t>“Para que algo sea considerado profesión o actividad profesional es que dicha actividad está comprometida al logro del bien común, para lo cual requiere el cultivo de ciertos hábitos o virtudes, dentro de un contexto comunitario. De ese modo, el componente ético no es un añadido o un agregado que no afecta la esencia de la profesión.” </a:t>
            </a:r>
            <a:endParaRPr lang="es-MX" dirty="0">
              <a:latin typeface="Arial Narrow" panose="020B060602020203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Ética profesional</a:t>
            </a:r>
            <a:endParaRPr lang="es-ES" sz="2400" dirty="0"/>
          </a:p>
        </p:txBody>
      </p:sp>
      <p:pic>
        <p:nvPicPr>
          <p:cNvPr id="4" name="Picture 4" descr="etica.jpg (420×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468" y="4221088"/>
            <a:ext cx="272190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3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79512" y="620688"/>
            <a:ext cx="8712968" cy="2862322"/>
          </a:xfrm>
          <a:prstGeom prst="rect">
            <a:avLst/>
          </a:prstGeom>
          <a:solidFill>
            <a:schemeClr val="bg1"/>
          </a:solidFill>
          <a:ln w="9525">
            <a:noFill/>
            <a:miter lim="800000"/>
            <a:headEnd/>
            <a:tailEnd/>
          </a:ln>
        </p:spPr>
        <p:txBody>
          <a:bodyPr wrap="square">
            <a:spAutoFit/>
          </a:bodyPr>
          <a:lstStyle/>
          <a:p>
            <a:pPr algn="just"/>
            <a:r>
              <a:rPr lang="es-ES" i="1" dirty="0" smtClean="0">
                <a:latin typeface="Arial Narrow" panose="020B0606020202030204" pitchFamily="34" charset="0"/>
              </a:rPr>
              <a:t>La </a:t>
            </a:r>
            <a:r>
              <a:rPr lang="es-ES" i="1" dirty="0">
                <a:latin typeface="Arial Narrow" panose="020B0606020202030204" pitchFamily="34" charset="0"/>
              </a:rPr>
              <a:t>actividad profesional es una actividad social que contiene fines o bienes internos. Son los fines lo que le da orientación y sentido a las prácticas profesionales. </a:t>
            </a:r>
            <a:endParaRPr lang="es-ES" i="1" dirty="0" smtClean="0">
              <a:latin typeface="Arial Narrow" panose="020B0606020202030204" pitchFamily="34" charset="0"/>
            </a:endParaRPr>
          </a:p>
          <a:p>
            <a:pPr algn="just"/>
            <a:endParaRPr lang="es-ES" i="1" dirty="0">
              <a:latin typeface="Arial Narrow" panose="020B0606020202030204" pitchFamily="34" charset="0"/>
            </a:endParaRPr>
          </a:p>
          <a:p>
            <a:pPr algn="just"/>
            <a:r>
              <a:rPr lang="es-ES" i="1" dirty="0" smtClean="0">
                <a:latin typeface="Arial Narrow" panose="020B0606020202030204" pitchFamily="34" charset="0"/>
              </a:rPr>
              <a:t>Entonces</a:t>
            </a:r>
            <a:r>
              <a:rPr lang="es-ES" i="1" dirty="0">
                <a:latin typeface="Arial Narrow" panose="020B0606020202030204" pitchFamily="34" charset="0"/>
              </a:rPr>
              <a:t>, la profesión no es una simple actividad u ocupación, sino que ésta debe estar orientada hacia un fin noble, es decir, el servicio a los demás: el curar, el enseñar, el informar, la convivencia justa, etc., las profesiones no tienen sentido en sí mismas sino por los bienes internos que contienen. Por eso, no se puede entender lo que es una profesión si no se entiende que ésta tiene en su interior una función social: el bienestar común. Así, una ética profesional requiere reconocer el bien interno que busca realizar determinada profesión, de lo contrario la actividad no tendrá sentido y legitimidad social. </a:t>
            </a:r>
            <a:endParaRPr lang="es-MX" dirty="0">
              <a:latin typeface="Arial Narrow" panose="020B060602020203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Ética profesional</a:t>
            </a:r>
            <a:endParaRPr lang="es-ES" sz="2400" dirty="0"/>
          </a:p>
        </p:txBody>
      </p:sp>
      <p:pic>
        <p:nvPicPr>
          <p:cNvPr id="1026" name="Picture 2" descr="0rfznn8ks1.jpg (481×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212976"/>
            <a:ext cx="3672408" cy="366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7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4" t="6762" r="39859" b="10861"/>
          <a:stretch/>
        </p:blipFill>
        <p:spPr bwMode="auto">
          <a:xfrm>
            <a:off x="2411760" y="-116811"/>
            <a:ext cx="6728745" cy="69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79" t="20063" r="39427" b="41488"/>
          <a:stretch/>
        </p:blipFill>
        <p:spPr bwMode="auto">
          <a:xfrm>
            <a:off x="-27591" y="-171400"/>
            <a:ext cx="5823727" cy="298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www.oronoticias.com.mx/Noticia/3/img/6c376f1d9b409c97facc674876945106201302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149080"/>
            <a:ext cx="2411760" cy="178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85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35496" y="620688"/>
            <a:ext cx="9073008" cy="6740307"/>
          </a:xfrm>
          <a:prstGeom prst="rect">
            <a:avLst/>
          </a:prstGeom>
          <a:solidFill>
            <a:schemeClr val="bg1"/>
          </a:solidFill>
          <a:ln w="9525">
            <a:noFill/>
            <a:miter lim="800000"/>
            <a:headEnd/>
            <a:tailEnd/>
          </a:ln>
        </p:spPr>
        <p:txBody>
          <a:bodyPr wrap="square">
            <a:spAutoFit/>
          </a:bodyPr>
          <a:lstStyle/>
          <a:p>
            <a:pPr algn="just"/>
            <a:r>
              <a:rPr lang="es-MX" dirty="0" smtClean="0">
                <a:latin typeface="Arial Narrow" panose="020B0606020202030204" pitchFamily="34" charset="0"/>
              </a:rPr>
              <a:t>L</a:t>
            </a:r>
            <a:r>
              <a:rPr lang="es-ES" dirty="0" smtClean="0">
                <a:latin typeface="Arial Narrow" panose="020B0606020202030204" pitchFamily="34" charset="0"/>
              </a:rPr>
              <a:t>os </a:t>
            </a:r>
            <a:r>
              <a:rPr lang="es-ES" dirty="0">
                <a:latin typeface="Arial Narrow" panose="020B0606020202030204" pitchFamily="34" charset="0"/>
              </a:rPr>
              <a:t>trabajadores de un servicio público deben asumir un compromiso ético y social hacia los ciudadanos como la promoción de la igualdad social y el fortalecimiento de la democracia. Para esto debe estar preparado para poner en práctica políticas que beneficien al país y a la comunidad en los ámbitos social, económico y político.</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Fenómenos como la corrupción en el ámbito del servicio público muestran que en ocasiones no se actúa de forma ética.</a:t>
            </a:r>
            <a:endParaRPr lang="es-MX" dirty="0">
              <a:latin typeface="Arial Narrow" panose="020B0606020202030204" pitchFamily="34" charset="0"/>
            </a:endParaRPr>
          </a:p>
          <a:p>
            <a:pPr algn="just"/>
            <a:r>
              <a:rPr lang="es-ES" i="1"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En México se han realizado reformas en la normativa de la operación de la gestión pública, que impulsan transformaciones en la actuación de los servidores públicos y que fomentan principios éticos en la aplicación de los recursos públicos.</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Estas transformaciones implican una serie de requisitos y condiciones de muy diversa índole (conocimientos, experiencia, autonomía, conciencia de intereses, capacidad de liderazgo, capacidad de gestión, etc.) en los servidores públicos.</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La </a:t>
            </a:r>
            <a:r>
              <a:rPr lang="es-ES" dirty="0" err="1">
                <a:latin typeface="Arial Narrow" panose="020B0606020202030204" pitchFamily="34" charset="0"/>
              </a:rPr>
              <a:t>interiorizacion</a:t>
            </a:r>
            <a:r>
              <a:rPr lang="es-ES" dirty="0">
                <a:latin typeface="Arial Narrow" panose="020B0606020202030204" pitchFamily="34" charset="0"/>
              </a:rPr>
              <a:t> y la práctica del servidor público en una cultura ética, es la condición fundamental para ver la gestión pública inspirada y sustentada en principios y valores como la honradez, la transparencia, el respeto a la diferencia, la tolerancia y la rendición de cuentas, que se traduce en la forma de vida de los individuos y de la colectividad.</a:t>
            </a:r>
            <a:endParaRPr lang="es-MX" dirty="0">
              <a:latin typeface="Arial Narrow" panose="020B0606020202030204" pitchFamily="34" charset="0"/>
            </a:endParaRPr>
          </a:p>
          <a:p>
            <a:pPr algn="just"/>
            <a:r>
              <a:rPr lang="es-ES" dirty="0">
                <a:latin typeface="Arial Narrow" panose="020B0606020202030204" pitchFamily="34" charset="0"/>
              </a:rPr>
              <a:t> </a:t>
            </a:r>
            <a:endParaRPr lang="es-MX" dirty="0">
              <a:latin typeface="Arial Narrow" panose="020B0606020202030204" pitchFamily="34" charset="0"/>
            </a:endParaRPr>
          </a:p>
          <a:p>
            <a:pPr algn="just"/>
            <a:r>
              <a:rPr lang="es-ES" dirty="0">
                <a:latin typeface="Arial Narrow" panose="020B0606020202030204" pitchFamily="34" charset="0"/>
              </a:rPr>
              <a:t>La formación de comités de ética ha sido impulsado por el mismo gobierno, a veces derivado de la manifestación de la sociedad civil.</a:t>
            </a:r>
            <a:endParaRPr lang="es-MX" dirty="0">
              <a:latin typeface="Arial Narrow" panose="020B0606020202030204" pitchFamily="34" charset="0"/>
            </a:endParaRPr>
          </a:p>
          <a:p>
            <a:pPr algn="just"/>
            <a:endParaRPr lang="es-MX" dirty="0">
              <a:latin typeface="Arial Narrow" panose="020B060602020203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Ética profesional en el servicio público</a:t>
            </a:r>
            <a:endParaRPr lang="es-ES" sz="2400" dirty="0"/>
          </a:p>
        </p:txBody>
      </p:sp>
    </p:spTree>
    <p:extLst>
      <p:ext uri="{BB962C8B-B14F-4D97-AF65-F5344CB8AC3E}">
        <p14:creationId xmlns:p14="http://schemas.microsoft.com/office/powerpoint/2010/main" val="130935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79512" y="620688"/>
            <a:ext cx="8712968" cy="5355312"/>
          </a:xfrm>
          <a:prstGeom prst="rect">
            <a:avLst/>
          </a:prstGeom>
          <a:solidFill>
            <a:schemeClr val="bg1"/>
          </a:solidFill>
          <a:ln w="9525">
            <a:noFill/>
            <a:miter lim="800000"/>
            <a:headEnd/>
            <a:tailEnd/>
          </a:ln>
        </p:spPr>
        <p:txBody>
          <a:bodyPr wrap="square">
            <a:spAutoFit/>
          </a:bodyPr>
          <a:lstStyle/>
          <a:p>
            <a:pPr algn="just"/>
            <a:r>
              <a:rPr lang="es-ES" i="1" dirty="0" smtClean="0">
                <a:latin typeface="Arial Narrow" panose="020B0606020202030204" pitchFamily="34" charset="0"/>
              </a:rPr>
              <a:t>En </a:t>
            </a:r>
            <a:r>
              <a:rPr lang="es-ES" i="1" dirty="0">
                <a:latin typeface="Arial Narrow" panose="020B0606020202030204" pitchFamily="34" charset="0"/>
              </a:rPr>
              <a:t>la actividad profesional existen diversas normas o códigos de ética que rigen al profesionista ya que este siempre tendrá diversos factores, que hacen que tenga dificultades en su profesión y que pueden traerles consecuencias grabes por no conocer sus derechos, obligaciones y deberes que se tiene con los demás, tratando de crear conocimientos de responsabilidad y formalismos es necesario que se conozca este código. </a:t>
            </a:r>
            <a:endParaRPr lang="es-MX" dirty="0">
              <a:latin typeface="Arial Narrow" panose="020B0606020202030204" pitchFamily="34" charset="0"/>
            </a:endParaRPr>
          </a:p>
          <a:p>
            <a:pPr algn="just"/>
            <a:r>
              <a:rPr lang="es-ES" i="1" dirty="0">
                <a:latin typeface="Arial Narrow" panose="020B0606020202030204" pitchFamily="34" charset="0"/>
              </a:rPr>
              <a:t/>
            </a:r>
            <a:br>
              <a:rPr lang="es-ES" i="1" dirty="0">
                <a:latin typeface="Arial Narrow" panose="020B0606020202030204" pitchFamily="34" charset="0"/>
              </a:rPr>
            </a:br>
            <a:r>
              <a:rPr lang="es-ES" i="1" dirty="0">
                <a:latin typeface="Arial Narrow" panose="020B0606020202030204" pitchFamily="34" charset="0"/>
              </a:rPr>
              <a:t>Algunos de los puntos del código de ética son:</a:t>
            </a:r>
            <a:endParaRPr lang="es-MX" dirty="0">
              <a:latin typeface="Arial Narrow" panose="020B0606020202030204" pitchFamily="34" charset="0"/>
            </a:endParaRPr>
          </a:p>
          <a:p>
            <a:pPr algn="just"/>
            <a:r>
              <a:rPr lang="es-ES" i="1" dirty="0">
                <a:latin typeface="Arial Narrow" panose="020B0606020202030204" pitchFamily="34" charset="0"/>
              </a:rPr>
              <a:t/>
            </a:r>
            <a:br>
              <a:rPr lang="es-ES" i="1" dirty="0">
                <a:latin typeface="Arial Narrow" panose="020B0606020202030204" pitchFamily="34" charset="0"/>
              </a:rPr>
            </a:br>
            <a:r>
              <a:rPr lang="es-ES" i="1" dirty="0">
                <a:latin typeface="Arial Narrow" panose="020B0606020202030204" pitchFamily="34" charset="0"/>
              </a:rPr>
              <a:t>*.- Ejercer la profesión con orgullo, dignidad e integridad.</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Hacer bajo la condición de que su profesión no es solo una actividad técnica sino también una función social </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Ser honorable y leal con las personas y prestar sus servicios.</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Abstenerse de recibir dinero como recompensas que no sea el salario.</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No ser egoístas con los colegas, ni llevar ventaja con ellos sino ser parejos en todo.</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Abstenerse de intervenir para afectar a los demás colegas con el fin de obtener un trabajo o una posición mucho mejor que los demás.</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Ofrecer servicios que son exclusivos de su profesión que se encuentran garantizados por los títulos académicos.</a:t>
            </a:r>
            <a:endParaRPr lang="es-MX" dirty="0">
              <a:latin typeface="Arial Narrow" panose="020B0606020202030204" pitchFamily="34" charset="0"/>
            </a:endParaRPr>
          </a:p>
          <a:p>
            <a:pPr algn="just"/>
            <a:r>
              <a:rPr lang="es-ES" i="1" dirty="0" smtClean="0">
                <a:latin typeface="Arial Narrow" panose="020B0606020202030204" pitchFamily="34" charset="0"/>
              </a:rPr>
              <a:t>*.- </a:t>
            </a:r>
            <a:r>
              <a:rPr lang="es-ES" i="1" dirty="0">
                <a:latin typeface="Arial Narrow" panose="020B0606020202030204" pitchFamily="34" charset="0"/>
              </a:rPr>
              <a:t>Tener el debido respeto y consideración para con los colegas</a:t>
            </a:r>
            <a:r>
              <a:rPr lang="es-ES" i="1" dirty="0" smtClean="0">
                <a:latin typeface="Arial Narrow" panose="020B0606020202030204" pitchFamily="34" charset="0"/>
              </a:rPr>
              <a:t>.</a:t>
            </a:r>
            <a:endParaRPr lang="es-MX" dirty="0">
              <a:latin typeface="Arial Narrow" panose="020B0606020202030204" pitchFamily="34" charset="0"/>
            </a:endParaRPr>
          </a:p>
        </p:txBody>
      </p:sp>
      <p:sp>
        <p:nvSpPr>
          <p:cNvPr id="14339" name="Text Box 4"/>
          <p:cNvSpPr txBox="1">
            <a:spLocks noChangeArrowheads="1"/>
          </p:cNvSpPr>
          <p:nvPr/>
        </p:nvSpPr>
        <p:spPr bwMode="auto">
          <a:xfrm>
            <a:off x="251520" y="-27384"/>
            <a:ext cx="7118350" cy="473255"/>
          </a:xfrm>
          <a:prstGeom prst="rect">
            <a:avLst/>
          </a:prstGeom>
          <a:noFill/>
          <a:ln w="9525">
            <a:noFill/>
            <a:miter lim="800000"/>
            <a:headEnd/>
            <a:tailEnd/>
          </a:ln>
        </p:spPr>
        <p:txBody>
          <a:bodyPr lIns="102919" tIns="51459" rIns="102919" bIns="51459">
            <a:spAutoFit/>
          </a:bodyPr>
          <a:lstStyle/>
          <a:p>
            <a:pPr marL="342900" indent="-342900" defTabSz="1028700">
              <a:spcBef>
                <a:spcPct val="50000"/>
              </a:spcBef>
            </a:pPr>
            <a:r>
              <a:rPr lang="es-MX" sz="2400" dirty="0" smtClean="0"/>
              <a:t>Ética profesional en el servicio público</a:t>
            </a:r>
            <a:endParaRPr lang="es-ES" sz="2400" dirty="0"/>
          </a:p>
        </p:txBody>
      </p:sp>
    </p:spTree>
    <p:extLst>
      <p:ext uri="{BB962C8B-B14F-4D97-AF65-F5344CB8AC3E}">
        <p14:creationId xmlns:p14="http://schemas.microsoft.com/office/powerpoint/2010/main" val="248758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qdefault.jpg (480×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24" y="188640"/>
            <a:ext cx="8736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58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4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9" name="8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a:solidFill>
                  <a:schemeClr val="tx1"/>
                </a:solidFill>
              </a:rPr>
              <a:t>3</a:t>
            </a:r>
            <a:r>
              <a:rPr lang="es-MX" sz="3600" b="1" dirty="0" smtClean="0">
                <a:solidFill>
                  <a:schemeClr val="tx1"/>
                </a:solidFill>
              </a:rPr>
              <a:t>.- </a:t>
            </a:r>
            <a:r>
              <a:rPr lang="es-MX" sz="3600" b="1" dirty="0" smtClean="0">
                <a:solidFill>
                  <a:schemeClr val="tx1"/>
                </a:solidFill>
              </a:rPr>
              <a:t>Marco Jurídico</a:t>
            </a:r>
            <a:endParaRPr lang="es-MX" sz="3600" b="1" dirty="0">
              <a:solidFill>
                <a:schemeClr val="tx1"/>
              </a:solidFill>
            </a:endParaRPr>
          </a:p>
        </p:txBody>
      </p:sp>
      <p:sp>
        <p:nvSpPr>
          <p:cNvPr id="7" name="6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2" name="1 Marcador de número de diapositiva"/>
          <p:cNvSpPr>
            <a:spLocks noGrp="1"/>
          </p:cNvSpPr>
          <p:nvPr>
            <p:ph type="sldNum" sz="quarter" idx="11"/>
          </p:nvPr>
        </p:nvSpPr>
        <p:spPr/>
        <p:txBody>
          <a:bodyPr/>
          <a:lstStyle/>
          <a:p>
            <a:pPr>
              <a:defRPr/>
            </a:pPr>
            <a:r>
              <a:rPr lang="es-MX" smtClean="0"/>
              <a:t>ASF | </a:t>
            </a:r>
            <a:fld id="{C925EB8D-A22E-457C-93E0-4F83338D4BE7}" type="slidenum">
              <a:rPr lang="es-MX" smtClean="0"/>
              <a:pPr>
                <a:defRPr/>
              </a:pPr>
              <a:t>39</a:t>
            </a:fld>
            <a:endParaRPr lang="es-MX"/>
          </a:p>
        </p:txBody>
      </p:sp>
    </p:spTree>
    <p:extLst>
      <p:ext uri="{BB962C8B-B14F-4D97-AF65-F5344CB8AC3E}">
        <p14:creationId xmlns:p14="http://schemas.microsoft.com/office/powerpoint/2010/main" val="1441319376"/>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4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9" name="8 Marco"/>
          <p:cNvSpPr/>
          <p:nvPr/>
        </p:nvSpPr>
        <p:spPr>
          <a:xfrm>
            <a:off x="971600" y="836712"/>
            <a:ext cx="7200800" cy="5400600"/>
          </a:xfrm>
          <a:prstGeom prst="frame">
            <a:avLst>
              <a:gd name="adj1" fmla="val 1817"/>
            </a:avLst>
          </a:prstGeom>
          <a:noFill/>
        </p:spPr>
        <p:style>
          <a:lnRef idx="0">
            <a:schemeClr val="accent1"/>
          </a:lnRef>
          <a:fillRef idx="3">
            <a:schemeClr val="accent1"/>
          </a:fillRef>
          <a:effectRef idx="3">
            <a:schemeClr val="accent1"/>
          </a:effectRef>
          <a:fontRef idx="minor">
            <a:schemeClr val="lt1"/>
          </a:fontRef>
        </p:style>
        <p:txBody>
          <a:bodyPr anchor="ctr"/>
          <a:lstStyle/>
          <a:p>
            <a:pPr>
              <a:defRPr/>
            </a:pPr>
            <a:r>
              <a:rPr lang="es-MX" sz="3600" b="1" dirty="0">
                <a:solidFill>
                  <a:schemeClr val="tx1"/>
                </a:solidFill>
              </a:rPr>
              <a:t>1</a:t>
            </a:r>
            <a:r>
              <a:rPr lang="es-MX" sz="3600" b="1" dirty="0" smtClean="0">
                <a:solidFill>
                  <a:schemeClr val="tx1"/>
                </a:solidFill>
              </a:rPr>
              <a:t>.- Contexto general</a:t>
            </a:r>
            <a:endParaRPr lang="es-MX" sz="3600" b="1" dirty="0">
              <a:solidFill>
                <a:schemeClr val="tx1"/>
              </a:solidFill>
            </a:endParaRPr>
          </a:p>
        </p:txBody>
      </p:sp>
      <p:sp>
        <p:nvSpPr>
          <p:cNvPr id="7" name="6 Datos"/>
          <p:cNvSpPr/>
          <p:nvPr/>
        </p:nvSpPr>
        <p:spPr>
          <a:xfrm>
            <a:off x="539552" y="1052736"/>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8" name="7 Datos"/>
          <p:cNvSpPr/>
          <p:nvPr/>
        </p:nvSpPr>
        <p:spPr>
          <a:xfrm>
            <a:off x="691952" y="5805264"/>
            <a:ext cx="8352928" cy="216024"/>
          </a:xfrm>
          <a:prstGeom prst="flowChartInputOutput">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s-MX"/>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smtClean="0"/>
              <a:t>ASF | </a:t>
            </a:r>
            <a:fld id="{C925EB8D-A22E-457C-93E0-4F83338D4BE7}" type="slidenum">
              <a:rPr lang="es-MX" smtClean="0"/>
              <a:pPr>
                <a:defRPr/>
              </a:pPr>
              <a:t>4</a:t>
            </a:fld>
            <a:endParaRPr lang="es-MX"/>
          </a:p>
        </p:txBody>
      </p:sp>
    </p:spTree>
    <p:extLst>
      <p:ext uri="{BB962C8B-B14F-4D97-AF65-F5344CB8AC3E}">
        <p14:creationId xmlns:p14="http://schemas.microsoft.com/office/powerpoint/2010/main" val="51745270"/>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409825" algn="l"/>
              </a:tabLst>
              <a:defRPr>
                <a:solidFill>
                  <a:schemeClr val="tx1"/>
                </a:solidFill>
                <a:latin typeface="Arial" pitchFamily="34" charset="0"/>
                <a:cs typeface="Arial" pitchFamily="34" charset="0"/>
              </a:defRPr>
            </a:lvl1pPr>
            <a:lvl2pPr fontAlgn="base">
              <a:spcBef>
                <a:spcPct val="0"/>
              </a:spcBef>
              <a:spcAft>
                <a:spcPct val="0"/>
              </a:spcAft>
              <a:tabLst>
                <a:tab pos="2409825" algn="l"/>
              </a:tabLst>
              <a:defRPr>
                <a:solidFill>
                  <a:schemeClr val="tx1"/>
                </a:solidFill>
                <a:latin typeface="Arial" pitchFamily="34" charset="0"/>
                <a:cs typeface="Arial" pitchFamily="34" charset="0"/>
              </a:defRPr>
            </a:lvl2pPr>
            <a:lvl3pPr fontAlgn="base">
              <a:spcBef>
                <a:spcPct val="0"/>
              </a:spcBef>
              <a:spcAft>
                <a:spcPct val="0"/>
              </a:spcAft>
              <a:tabLst>
                <a:tab pos="2409825" algn="l"/>
              </a:tabLst>
              <a:defRPr>
                <a:solidFill>
                  <a:schemeClr val="tx1"/>
                </a:solidFill>
                <a:latin typeface="Arial" pitchFamily="34" charset="0"/>
                <a:cs typeface="Arial" pitchFamily="34" charset="0"/>
              </a:defRPr>
            </a:lvl3pPr>
            <a:lvl4pPr fontAlgn="base">
              <a:spcBef>
                <a:spcPct val="0"/>
              </a:spcBef>
              <a:spcAft>
                <a:spcPct val="0"/>
              </a:spcAft>
              <a:tabLst>
                <a:tab pos="2409825" algn="l"/>
              </a:tabLst>
              <a:defRPr>
                <a:solidFill>
                  <a:schemeClr val="tx1"/>
                </a:solidFill>
                <a:latin typeface="Arial" pitchFamily="34" charset="0"/>
                <a:cs typeface="Arial" pitchFamily="34" charset="0"/>
              </a:defRPr>
            </a:lvl4pPr>
            <a:lvl5pPr fontAlgn="base">
              <a:spcBef>
                <a:spcPct val="0"/>
              </a:spcBef>
              <a:spcAft>
                <a:spcPct val="0"/>
              </a:spcAft>
              <a:tabLst>
                <a:tab pos="2409825" algn="l"/>
              </a:tabLst>
              <a:defRPr>
                <a:solidFill>
                  <a:schemeClr val="tx1"/>
                </a:solidFill>
                <a:latin typeface="Arial" pitchFamily="34" charset="0"/>
                <a:cs typeface="Arial" pitchFamily="34" charset="0"/>
              </a:defRPr>
            </a:lvl5pPr>
            <a:lvl6pPr fontAlgn="base">
              <a:spcBef>
                <a:spcPct val="0"/>
              </a:spcBef>
              <a:spcAft>
                <a:spcPct val="0"/>
              </a:spcAft>
              <a:tabLst>
                <a:tab pos="2409825" algn="l"/>
              </a:tabLst>
              <a:defRPr>
                <a:solidFill>
                  <a:schemeClr val="tx1"/>
                </a:solidFill>
                <a:latin typeface="Arial" pitchFamily="34" charset="0"/>
                <a:cs typeface="Arial" pitchFamily="34" charset="0"/>
              </a:defRPr>
            </a:lvl6pPr>
            <a:lvl7pPr fontAlgn="base">
              <a:spcBef>
                <a:spcPct val="0"/>
              </a:spcBef>
              <a:spcAft>
                <a:spcPct val="0"/>
              </a:spcAft>
              <a:tabLst>
                <a:tab pos="2409825" algn="l"/>
              </a:tabLst>
              <a:defRPr>
                <a:solidFill>
                  <a:schemeClr val="tx1"/>
                </a:solidFill>
                <a:latin typeface="Arial" pitchFamily="34" charset="0"/>
                <a:cs typeface="Arial" pitchFamily="34" charset="0"/>
              </a:defRPr>
            </a:lvl7pPr>
            <a:lvl8pPr fontAlgn="base">
              <a:spcBef>
                <a:spcPct val="0"/>
              </a:spcBef>
              <a:spcAft>
                <a:spcPct val="0"/>
              </a:spcAft>
              <a:tabLst>
                <a:tab pos="2409825" algn="l"/>
              </a:tabLst>
              <a:defRPr>
                <a:solidFill>
                  <a:schemeClr val="tx1"/>
                </a:solidFill>
                <a:latin typeface="Arial" pitchFamily="34" charset="0"/>
                <a:cs typeface="Arial" pitchFamily="34" charset="0"/>
              </a:defRPr>
            </a:lvl8pPr>
            <a:lvl9pPr fontAlgn="base">
              <a:spcBef>
                <a:spcPct val="0"/>
              </a:spcBef>
              <a:spcAft>
                <a:spcPct val="0"/>
              </a:spcAft>
              <a:tabLst>
                <a:tab pos="24098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3" name="2 Grupo"/>
          <p:cNvGrpSpPr>
            <a:grpSpLocks/>
          </p:cNvGrpSpPr>
          <p:nvPr/>
        </p:nvGrpSpPr>
        <p:grpSpPr>
          <a:xfrm>
            <a:off x="755576" y="404664"/>
            <a:ext cx="8030522" cy="6291034"/>
            <a:chOff x="0" y="0"/>
            <a:chExt cx="7816969" cy="4248150"/>
          </a:xfrm>
        </p:grpSpPr>
        <p:sp>
          <p:nvSpPr>
            <p:cNvPr id="4" name="Text Box 2"/>
            <p:cNvSpPr txBox="1">
              <a:spLocks noChangeArrowheads="1"/>
            </p:cNvSpPr>
            <p:nvPr/>
          </p:nvSpPr>
          <p:spPr bwMode="auto">
            <a:xfrm>
              <a:off x="242199" y="2149494"/>
              <a:ext cx="7272338" cy="47625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Aft>
                  <a:spcPts val="0"/>
                </a:spcAft>
              </a:pPr>
              <a:r>
                <a:rPr lang="es-MX" sz="1400" b="1" kern="1200" dirty="0">
                  <a:solidFill>
                    <a:srgbClr val="000000"/>
                  </a:solidFill>
                  <a:effectLst/>
                  <a:latin typeface="Arial"/>
                  <a:ea typeface="Times New Roman"/>
                  <a:cs typeface="Times New Roman"/>
                </a:rPr>
                <a:t>Constitución del Estado Libre y Soberano de </a:t>
              </a:r>
              <a:r>
                <a:rPr lang="es-MX" sz="1400" b="1" dirty="0" smtClean="0">
                  <a:solidFill>
                    <a:srgbClr val="000000"/>
                  </a:solidFill>
                  <a:latin typeface="Arial"/>
                  <a:ea typeface="Times New Roman"/>
                  <a:cs typeface="Times New Roman"/>
                </a:rPr>
                <a:t>Aguascalientes</a:t>
              </a:r>
              <a:endParaRPr lang="es-MX" sz="1400" dirty="0">
                <a:effectLst/>
                <a:latin typeface="Times New Roman"/>
                <a:ea typeface="Times New Roman"/>
              </a:endParaRPr>
            </a:p>
          </p:txBody>
        </p:sp>
        <p:sp>
          <p:nvSpPr>
            <p:cNvPr id="5" name="Text Box 3"/>
            <p:cNvSpPr txBox="1">
              <a:spLocks noChangeArrowheads="1"/>
            </p:cNvSpPr>
            <p:nvPr/>
          </p:nvSpPr>
          <p:spPr bwMode="auto">
            <a:xfrm>
              <a:off x="6124694" y="2971261"/>
              <a:ext cx="1692275" cy="724229"/>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Times New Roman"/>
                  <a:cs typeface="Times New Roman"/>
                </a:rPr>
                <a:t>Código Fiscal</a:t>
              </a:r>
              <a:endParaRPr lang="es-MX" sz="1400">
                <a:effectLst/>
                <a:latin typeface="Times New Roman"/>
                <a:ea typeface="Times New Roman"/>
              </a:endParaRPr>
            </a:p>
          </p:txBody>
        </p:sp>
        <p:sp>
          <p:nvSpPr>
            <p:cNvPr id="6" name="Text Box 4"/>
            <p:cNvSpPr txBox="1">
              <a:spLocks noChangeArrowheads="1"/>
            </p:cNvSpPr>
            <p:nvPr/>
          </p:nvSpPr>
          <p:spPr bwMode="auto">
            <a:xfrm>
              <a:off x="386662" y="3860800"/>
              <a:ext cx="1511300" cy="38735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Times New Roman"/>
                  <a:cs typeface="Times New Roman"/>
                </a:rPr>
                <a:t>Reglamentos</a:t>
              </a:r>
              <a:endParaRPr lang="es-MX" sz="1400">
                <a:effectLst/>
                <a:latin typeface="Times New Roman"/>
                <a:ea typeface="Times New Roman"/>
              </a:endParaRPr>
            </a:p>
          </p:txBody>
        </p:sp>
        <p:sp>
          <p:nvSpPr>
            <p:cNvPr id="7" name="Text Box 5"/>
            <p:cNvSpPr txBox="1">
              <a:spLocks noChangeArrowheads="1"/>
            </p:cNvSpPr>
            <p:nvPr/>
          </p:nvSpPr>
          <p:spPr bwMode="auto">
            <a:xfrm>
              <a:off x="123809" y="2957614"/>
              <a:ext cx="1693863" cy="737877"/>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dirty="0">
                  <a:solidFill>
                    <a:srgbClr val="000000"/>
                  </a:solidFill>
                  <a:effectLst/>
                  <a:latin typeface="Arial"/>
                  <a:ea typeface="Times New Roman"/>
                  <a:cs typeface="Times New Roman"/>
                </a:rPr>
                <a:t>Ley de </a:t>
              </a:r>
              <a:r>
                <a:rPr lang="en-US" sz="1400" b="1" kern="1200" dirty="0" err="1" smtClean="0">
                  <a:solidFill>
                    <a:srgbClr val="000000"/>
                  </a:solidFill>
                  <a:effectLst/>
                  <a:latin typeface="Arial"/>
                  <a:ea typeface="Times New Roman"/>
                  <a:cs typeface="Times New Roman"/>
                </a:rPr>
                <a:t>adquisiciones</a:t>
              </a:r>
              <a:endParaRPr lang="es-MX" sz="1400" dirty="0">
                <a:effectLst/>
                <a:latin typeface="Times New Roman"/>
                <a:ea typeface="Times New Roman"/>
              </a:endParaRPr>
            </a:p>
          </p:txBody>
        </p:sp>
        <p:sp>
          <p:nvSpPr>
            <p:cNvPr id="8" name="Text Box 6"/>
            <p:cNvSpPr txBox="1">
              <a:spLocks noChangeArrowheads="1"/>
            </p:cNvSpPr>
            <p:nvPr/>
          </p:nvSpPr>
          <p:spPr bwMode="auto">
            <a:xfrm>
              <a:off x="26300" y="0"/>
              <a:ext cx="7777163" cy="43180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1080"/>
                </a:spcBef>
                <a:spcAft>
                  <a:spcPts val="0"/>
                </a:spcAft>
              </a:pPr>
              <a:r>
                <a:rPr lang="es-MX" sz="1400" b="1" kern="1200">
                  <a:solidFill>
                    <a:srgbClr val="222A35"/>
                  </a:solidFill>
                  <a:effectLst/>
                  <a:latin typeface="Arial"/>
                  <a:ea typeface="Arial Unicode MS"/>
                  <a:cs typeface="Arial Unicode MS"/>
                </a:rPr>
                <a:t>Constitución Política de los Estados Unidos Mexicanos</a:t>
              </a:r>
              <a:endParaRPr lang="es-MX" sz="1400">
                <a:effectLst/>
                <a:latin typeface="Times New Roman"/>
                <a:ea typeface="Times New Roman"/>
              </a:endParaRPr>
            </a:p>
          </p:txBody>
        </p:sp>
        <p:sp>
          <p:nvSpPr>
            <p:cNvPr id="9" name="AutoShape 7" descr="Mármol verde"/>
            <p:cNvSpPr>
              <a:spLocks noChangeArrowheads="1"/>
            </p:cNvSpPr>
            <p:nvPr/>
          </p:nvSpPr>
          <p:spPr bwMode="auto">
            <a:xfrm>
              <a:off x="2763149" y="503239"/>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0" name="Text Box 8"/>
            <p:cNvSpPr txBox="1">
              <a:spLocks noChangeArrowheads="1"/>
            </p:cNvSpPr>
            <p:nvPr/>
          </p:nvSpPr>
          <p:spPr bwMode="auto">
            <a:xfrm>
              <a:off x="2038183" y="2957614"/>
              <a:ext cx="1693862" cy="737877"/>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Arial Unicode MS"/>
                  <a:cs typeface="Arial Unicode MS"/>
                </a:rPr>
                <a:t>Ley de Ingresos</a:t>
              </a:r>
              <a:endParaRPr lang="es-MX" sz="1400">
                <a:effectLst/>
                <a:latin typeface="Times New Roman"/>
                <a:ea typeface="Times New Roman"/>
              </a:endParaRPr>
            </a:p>
          </p:txBody>
        </p:sp>
        <p:sp>
          <p:nvSpPr>
            <p:cNvPr id="11" name="AutoShape 9" descr="Mármol verde"/>
            <p:cNvSpPr>
              <a:spLocks noChangeArrowheads="1"/>
            </p:cNvSpPr>
            <p:nvPr/>
          </p:nvSpPr>
          <p:spPr bwMode="auto">
            <a:xfrm>
              <a:off x="751523" y="503239"/>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2" name="AutoShape 10" descr="Mármol verde"/>
            <p:cNvSpPr>
              <a:spLocks noChangeArrowheads="1"/>
            </p:cNvSpPr>
            <p:nvPr/>
          </p:nvSpPr>
          <p:spPr bwMode="auto">
            <a:xfrm>
              <a:off x="6458849" y="503239"/>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3" name="Text Box 11"/>
            <p:cNvSpPr txBox="1">
              <a:spLocks noChangeArrowheads="1"/>
            </p:cNvSpPr>
            <p:nvPr/>
          </p:nvSpPr>
          <p:spPr bwMode="auto">
            <a:xfrm>
              <a:off x="0" y="890588"/>
              <a:ext cx="1969400" cy="811283"/>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dirty="0">
                  <a:solidFill>
                    <a:srgbClr val="000000"/>
                  </a:solidFill>
                  <a:effectLst/>
                  <a:latin typeface="Arial"/>
                  <a:ea typeface="Arial Unicode MS"/>
                  <a:cs typeface="Arial Unicode MS"/>
                </a:rPr>
                <a:t>Ley </a:t>
              </a:r>
              <a:r>
                <a:rPr lang="en-US" sz="1400" b="1" kern="1200" dirty="0" smtClean="0">
                  <a:solidFill>
                    <a:srgbClr val="000000"/>
                  </a:solidFill>
                  <a:effectLst/>
                  <a:latin typeface="Arial"/>
                  <a:ea typeface="Arial Unicode MS"/>
                  <a:cs typeface="Arial Unicode MS"/>
                </a:rPr>
                <a:t> de </a:t>
              </a:r>
              <a:r>
                <a:rPr lang="en-US" sz="1400" b="1" kern="1200" dirty="0" err="1" smtClean="0">
                  <a:solidFill>
                    <a:srgbClr val="000000"/>
                  </a:solidFill>
                  <a:effectLst/>
                  <a:latin typeface="Arial"/>
                  <a:ea typeface="Arial Unicode MS"/>
                  <a:cs typeface="Arial Unicode MS"/>
                </a:rPr>
                <a:t>Adquisiciones</a:t>
              </a:r>
              <a:r>
                <a:rPr lang="en-US" sz="1400" b="1" kern="1200" dirty="0" smtClean="0">
                  <a:solidFill>
                    <a:srgbClr val="000000"/>
                  </a:solidFill>
                  <a:effectLst/>
                  <a:latin typeface="Arial"/>
                  <a:ea typeface="Arial Unicode MS"/>
                  <a:cs typeface="Arial Unicode MS"/>
                </a:rPr>
                <a:t>, </a:t>
              </a:r>
              <a:r>
                <a:rPr lang="en-US" sz="1400" b="1" kern="1200" dirty="0" err="1" smtClean="0">
                  <a:solidFill>
                    <a:srgbClr val="000000"/>
                  </a:solidFill>
                  <a:effectLst/>
                  <a:latin typeface="Arial"/>
                  <a:ea typeface="Arial Unicode MS"/>
                  <a:cs typeface="Arial Unicode MS"/>
                </a:rPr>
                <a:t>arrendamientos</a:t>
              </a:r>
              <a:r>
                <a:rPr lang="en-US" sz="1400" b="1" kern="1200" dirty="0" smtClean="0">
                  <a:solidFill>
                    <a:srgbClr val="000000"/>
                  </a:solidFill>
                  <a:effectLst/>
                  <a:latin typeface="Arial"/>
                  <a:ea typeface="Arial Unicode MS"/>
                  <a:cs typeface="Arial Unicode MS"/>
                </a:rPr>
                <a:t> y </a:t>
              </a:r>
              <a:r>
                <a:rPr lang="en-US" sz="1400" b="1" kern="1200" dirty="0" err="1" smtClean="0">
                  <a:solidFill>
                    <a:srgbClr val="000000"/>
                  </a:solidFill>
                  <a:effectLst/>
                  <a:latin typeface="Arial"/>
                  <a:ea typeface="Arial Unicode MS"/>
                  <a:cs typeface="Arial Unicode MS"/>
                </a:rPr>
                <a:t>Servicios</a:t>
              </a:r>
              <a:r>
                <a:rPr lang="en-US" sz="1400" b="1" kern="1200" dirty="0" smtClean="0">
                  <a:solidFill>
                    <a:srgbClr val="000000"/>
                  </a:solidFill>
                  <a:effectLst/>
                  <a:latin typeface="Arial"/>
                  <a:ea typeface="Arial Unicode MS"/>
                  <a:cs typeface="Arial Unicode MS"/>
                </a:rPr>
                <a:t> del Sector </a:t>
              </a:r>
              <a:r>
                <a:rPr lang="en-US" sz="1400" b="1" kern="1200" dirty="0" err="1" smtClean="0">
                  <a:solidFill>
                    <a:srgbClr val="000000"/>
                  </a:solidFill>
                  <a:effectLst/>
                  <a:latin typeface="Arial"/>
                  <a:ea typeface="Arial Unicode MS"/>
                  <a:cs typeface="Arial Unicode MS"/>
                </a:rPr>
                <a:t>Público</a:t>
              </a:r>
              <a:r>
                <a:rPr lang="en-US" sz="1400" b="1" kern="1200" dirty="0" smtClean="0">
                  <a:solidFill>
                    <a:srgbClr val="000000"/>
                  </a:solidFill>
                  <a:effectLst/>
                  <a:latin typeface="Arial"/>
                  <a:ea typeface="Arial Unicode MS"/>
                  <a:cs typeface="Arial Unicode MS"/>
                </a:rPr>
                <a:t>.</a:t>
              </a:r>
              <a:endParaRPr lang="es-MX" sz="1400" dirty="0">
                <a:effectLst/>
                <a:latin typeface="Times New Roman"/>
                <a:ea typeface="Times New Roman"/>
              </a:endParaRPr>
            </a:p>
          </p:txBody>
        </p:sp>
        <p:sp>
          <p:nvSpPr>
            <p:cNvPr id="14" name="Text Box 12"/>
            <p:cNvSpPr txBox="1">
              <a:spLocks noChangeArrowheads="1"/>
            </p:cNvSpPr>
            <p:nvPr/>
          </p:nvSpPr>
          <p:spPr bwMode="auto">
            <a:xfrm>
              <a:off x="5785749" y="935038"/>
              <a:ext cx="1657350" cy="766833"/>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Arial Unicode MS"/>
                  <a:cs typeface="Arial Unicode MS"/>
                </a:rPr>
                <a:t>Ley de Coordinación Fiscal</a:t>
              </a:r>
              <a:endParaRPr lang="es-MX" sz="1400">
                <a:effectLst/>
                <a:latin typeface="Times New Roman"/>
                <a:ea typeface="Times New Roman"/>
              </a:endParaRPr>
            </a:p>
          </p:txBody>
        </p:sp>
        <p:sp>
          <p:nvSpPr>
            <p:cNvPr id="15" name="AutoShape 13" descr="Mármol verde"/>
            <p:cNvSpPr>
              <a:spLocks noChangeArrowheads="1"/>
            </p:cNvSpPr>
            <p:nvPr/>
          </p:nvSpPr>
          <p:spPr bwMode="auto">
            <a:xfrm>
              <a:off x="2783787" y="2641394"/>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6" name="AutoShape 14" descr="Mármol verde"/>
            <p:cNvSpPr>
              <a:spLocks noChangeArrowheads="1"/>
            </p:cNvSpPr>
            <p:nvPr/>
          </p:nvSpPr>
          <p:spPr bwMode="auto">
            <a:xfrm>
              <a:off x="819763" y="1732788"/>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7" name="AutoShape 15" descr="Mármol verde"/>
            <p:cNvSpPr>
              <a:spLocks noChangeArrowheads="1"/>
            </p:cNvSpPr>
            <p:nvPr/>
          </p:nvSpPr>
          <p:spPr bwMode="auto">
            <a:xfrm>
              <a:off x="6458849" y="1732788"/>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8" name="AutoShape 16" descr="Mármol verde"/>
            <p:cNvSpPr>
              <a:spLocks noChangeArrowheads="1"/>
            </p:cNvSpPr>
            <p:nvPr/>
          </p:nvSpPr>
          <p:spPr bwMode="auto">
            <a:xfrm>
              <a:off x="3842649" y="3598864"/>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19" name="AutoShape 17" descr="Mármol verde"/>
            <p:cNvSpPr>
              <a:spLocks noChangeArrowheads="1"/>
            </p:cNvSpPr>
            <p:nvPr/>
          </p:nvSpPr>
          <p:spPr bwMode="auto">
            <a:xfrm>
              <a:off x="4869762" y="2641394"/>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0" name="AutoShape 18" descr="Mármol verde"/>
            <p:cNvSpPr>
              <a:spLocks noChangeArrowheads="1"/>
            </p:cNvSpPr>
            <p:nvPr/>
          </p:nvSpPr>
          <p:spPr bwMode="auto">
            <a:xfrm>
              <a:off x="807279" y="2641394"/>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1" name="Text Box 19"/>
            <p:cNvSpPr txBox="1">
              <a:spLocks noChangeArrowheads="1"/>
            </p:cNvSpPr>
            <p:nvPr/>
          </p:nvSpPr>
          <p:spPr bwMode="auto">
            <a:xfrm>
              <a:off x="2113862" y="935038"/>
              <a:ext cx="1657350" cy="766833"/>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Arial Unicode MS"/>
                  <a:cs typeface="Arial Unicode MS"/>
                </a:rPr>
                <a:t>Ley de Ingresos</a:t>
              </a:r>
              <a:endParaRPr lang="es-MX" sz="1400">
                <a:effectLst/>
                <a:latin typeface="Times New Roman"/>
                <a:ea typeface="Times New Roman"/>
              </a:endParaRPr>
            </a:p>
          </p:txBody>
        </p:sp>
        <p:sp>
          <p:nvSpPr>
            <p:cNvPr id="22" name="AutoShape 20" descr="Mármol verde"/>
            <p:cNvSpPr>
              <a:spLocks noChangeArrowheads="1"/>
            </p:cNvSpPr>
            <p:nvPr/>
          </p:nvSpPr>
          <p:spPr bwMode="auto">
            <a:xfrm>
              <a:off x="2786962" y="1777238"/>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3" name="Text Box 21"/>
            <p:cNvSpPr txBox="1">
              <a:spLocks noChangeArrowheads="1"/>
            </p:cNvSpPr>
            <p:nvPr/>
          </p:nvSpPr>
          <p:spPr bwMode="auto">
            <a:xfrm>
              <a:off x="3985524" y="935038"/>
              <a:ext cx="1657350" cy="766833"/>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Arial Unicode MS"/>
                  <a:cs typeface="Arial Unicode MS"/>
                </a:rPr>
                <a:t>Presupuesto de Egresos</a:t>
              </a:r>
              <a:endParaRPr lang="es-MX" sz="1400">
                <a:effectLst/>
                <a:latin typeface="Times New Roman"/>
                <a:ea typeface="Times New Roman"/>
              </a:endParaRPr>
            </a:p>
          </p:txBody>
        </p:sp>
        <p:sp>
          <p:nvSpPr>
            <p:cNvPr id="24" name="AutoShape 22" descr="Mármol verde"/>
            <p:cNvSpPr>
              <a:spLocks noChangeArrowheads="1"/>
            </p:cNvSpPr>
            <p:nvPr/>
          </p:nvSpPr>
          <p:spPr bwMode="auto">
            <a:xfrm>
              <a:off x="4658624" y="1777238"/>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5" name="AutoShape 23" descr="Mármol verde"/>
            <p:cNvSpPr>
              <a:spLocks noChangeArrowheads="1"/>
            </p:cNvSpPr>
            <p:nvPr/>
          </p:nvSpPr>
          <p:spPr bwMode="auto">
            <a:xfrm>
              <a:off x="4614174" y="476251"/>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6" name="AutoShape 25" descr="Mármol verde"/>
            <p:cNvSpPr>
              <a:spLocks noChangeArrowheads="1"/>
            </p:cNvSpPr>
            <p:nvPr/>
          </p:nvSpPr>
          <p:spPr bwMode="auto">
            <a:xfrm>
              <a:off x="6604086" y="2641394"/>
              <a:ext cx="381000" cy="288925"/>
            </a:xfrm>
            <a:prstGeom prst="downArrow">
              <a:avLst>
                <a:gd name="adj1" fmla="val 50000"/>
                <a:gd name="adj2" fmla="val 25000"/>
              </a:avLst>
            </a:prstGeom>
            <a:blipFill dpi="0" rotWithShape="0">
              <a:blip r:embed="rId2" cstate="print"/>
              <a:srcRect/>
              <a:tile tx="0" ty="0" sx="100000" sy="100000" flip="none" algn="tl"/>
            </a:blipFill>
            <a:ln w="9525">
              <a:solidFill>
                <a:sysClr val="windowText" lastClr="000000"/>
              </a:solidFill>
              <a:miter lim="800000"/>
              <a:headEnd/>
              <a:tailEnd/>
            </a:ln>
          </p:spPr>
          <p:txBody>
            <a:bodyPr wrap="none" anchor="ctr"/>
            <a:lstStyle/>
            <a:p>
              <a:endParaRPr lang="es-MX" sz="1400"/>
            </a:p>
          </p:txBody>
        </p:sp>
        <p:sp>
          <p:nvSpPr>
            <p:cNvPr id="27" name="Text Box 26"/>
            <p:cNvSpPr txBox="1">
              <a:spLocks noChangeArrowheads="1"/>
            </p:cNvSpPr>
            <p:nvPr/>
          </p:nvSpPr>
          <p:spPr bwMode="auto">
            <a:xfrm>
              <a:off x="6003237" y="3860800"/>
              <a:ext cx="1511300" cy="38735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Times New Roman"/>
                  <a:cs typeface="Times New Roman"/>
                </a:rPr>
                <a:t>Circulares</a:t>
              </a:r>
              <a:endParaRPr lang="es-MX" sz="1400">
                <a:effectLst/>
                <a:latin typeface="Times New Roman"/>
                <a:ea typeface="Times New Roman"/>
              </a:endParaRPr>
            </a:p>
          </p:txBody>
        </p:sp>
        <p:sp>
          <p:nvSpPr>
            <p:cNvPr id="28" name="Text Box 27"/>
            <p:cNvSpPr txBox="1">
              <a:spLocks noChangeArrowheads="1"/>
            </p:cNvSpPr>
            <p:nvPr/>
          </p:nvSpPr>
          <p:spPr bwMode="auto">
            <a:xfrm>
              <a:off x="4203012" y="3860800"/>
              <a:ext cx="1511300" cy="38735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Times New Roman"/>
                  <a:cs typeface="Times New Roman"/>
                </a:rPr>
                <a:t>Lineamientos</a:t>
              </a:r>
              <a:endParaRPr lang="es-MX" sz="1400">
                <a:effectLst/>
                <a:latin typeface="Times New Roman"/>
                <a:ea typeface="Times New Roman"/>
              </a:endParaRPr>
            </a:p>
          </p:txBody>
        </p:sp>
        <p:sp>
          <p:nvSpPr>
            <p:cNvPr id="29" name="Text Box 28"/>
            <p:cNvSpPr txBox="1">
              <a:spLocks noChangeArrowheads="1"/>
            </p:cNvSpPr>
            <p:nvPr/>
          </p:nvSpPr>
          <p:spPr bwMode="auto">
            <a:xfrm>
              <a:off x="2329762" y="3860800"/>
              <a:ext cx="1511300" cy="387350"/>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a:solidFill>
                    <a:srgbClr val="000000"/>
                  </a:solidFill>
                  <a:effectLst/>
                  <a:latin typeface="Arial"/>
                  <a:ea typeface="Times New Roman"/>
                  <a:cs typeface="Times New Roman"/>
                </a:rPr>
                <a:t>Manuales</a:t>
              </a:r>
              <a:endParaRPr lang="es-MX" sz="1400">
                <a:effectLst/>
                <a:latin typeface="Times New Roman"/>
                <a:ea typeface="Times New Roman"/>
              </a:endParaRPr>
            </a:p>
          </p:txBody>
        </p:sp>
        <p:sp>
          <p:nvSpPr>
            <p:cNvPr id="30" name="Text Box 21"/>
            <p:cNvSpPr txBox="1">
              <a:spLocks noChangeArrowheads="1"/>
            </p:cNvSpPr>
            <p:nvPr/>
          </p:nvSpPr>
          <p:spPr bwMode="auto">
            <a:xfrm>
              <a:off x="4233460" y="3029406"/>
              <a:ext cx="1657350" cy="666085"/>
            </a:xfrm>
            <a:prstGeom prst="rect">
              <a:avLst/>
            </a:prstGeom>
            <a:gradFill rotWithShape="0">
              <a:gsLst>
                <a:gs pos="0">
                  <a:srgbClr val="CC9900"/>
                </a:gs>
                <a:gs pos="50000">
                  <a:srgbClr val="FFFFCC"/>
                </a:gs>
                <a:gs pos="100000">
                  <a:srgbClr val="CC9900"/>
                </a:gs>
              </a:gsLst>
              <a:lin ang="5400000" scaled="1"/>
            </a:gradFill>
            <a:ln w="9525">
              <a:noFill/>
              <a:miter lim="800000"/>
              <a:headEnd/>
              <a:tailEnd/>
            </a:ln>
            <a:effectLst>
              <a:outerShdw dist="71842" dir="2700000" algn="ctr" rotWithShape="0">
                <a:sysClr val="windowText" lastClr="000000"/>
              </a:outerShdw>
            </a:effectLst>
          </p:spPr>
          <p:txBody>
            <a:bodyPr anchor="ctr"/>
            <a:lstStyle/>
            <a:p>
              <a:pPr algn="ctr" fontAlgn="base">
                <a:spcBef>
                  <a:spcPts val="840"/>
                </a:spcBef>
                <a:spcAft>
                  <a:spcPts val="0"/>
                </a:spcAft>
              </a:pPr>
              <a:r>
                <a:rPr lang="en-US" sz="1400" b="1" kern="1200" dirty="0" err="1">
                  <a:solidFill>
                    <a:srgbClr val="000000"/>
                  </a:solidFill>
                  <a:effectLst/>
                  <a:latin typeface="Arial"/>
                  <a:ea typeface="Arial Unicode MS"/>
                  <a:cs typeface="Arial Unicode MS"/>
                </a:rPr>
                <a:t>Presupuesto</a:t>
              </a:r>
              <a:r>
                <a:rPr lang="en-US" sz="1400" b="1" kern="1200" dirty="0">
                  <a:solidFill>
                    <a:srgbClr val="000000"/>
                  </a:solidFill>
                  <a:effectLst/>
                  <a:latin typeface="Arial"/>
                  <a:ea typeface="Arial Unicode MS"/>
                  <a:cs typeface="Arial Unicode MS"/>
                </a:rPr>
                <a:t> de </a:t>
              </a:r>
              <a:r>
                <a:rPr lang="en-US" sz="1400" b="1" kern="1200" dirty="0" err="1">
                  <a:solidFill>
                    <a:srgbClr val="000000"/>
                  </a:solidFill>
                  <a:effectLst/>
                  <a:latin typeface="Arial"/>
                  <a:ea typeface="Arial Unicode MS"/>
                  <a:cs typeface="Arial Unicode MS"/>
                </a:rPr>
                <a:t>Egresos</a:t>
              </a:r>
              <a:endParaRPr lang="es-MX" sz="1400" dirty="0">
                <a:effectLst/>
                <a:latin typeface="Times New Roman"/>
                <a:ea typeface="Times New Roman"/>
              </a:endParaRPr>
            </a:p>
          </p:txBody>
        </p:sp>
      </p:grpSp>
      <p:sp>
        <p:nvSpPr>
          <p:cNvPr id="31" name="Rectangle 4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409825" algn="l"/>
              </a:tabLst>
              <a:defRPr>
                <a:solidFill>
                  <a:schemeClr val="tx1"/>
                </a:solidFill>
                <a:latin typeface="Arial" pitchFamily="34" charset="0"/>
                <a:cs typeface="Arial" pitchFamily="34" charset="0"/>
              </a:defRPr>
            </a:lvl1pPr>
            <a:lvl2pPr fontAlgn="base">
              <a:spcBef>
                <a:spcPct val="0"/>
              </a:spcBef>
              <a:spcAft>
                <a:spcPct val="0"/>
              </a:spcAft>
              <a:tabLst>
                <a:tab pos="2409825" algn="l"/>
              </a:tabLst>
              <a:defRPr>
                <a:solidFill>
                  <a:schemeClr val="tx1"/>
                </a:solidFill>
                <a:latin typeface="Arial" pitchFamily="34" charset="0"/>
                <a:cs typeface="Arial" pitchFamily="34" charset="0"/>
              </a:defRPr>
            </a:lvl2pPr>
            <a:lvl3pPr fontAlgn="base">
              <a:spcBef>
                <a:spcPct val="0"/>
              </a:spcBef>
              <a:spcAft>
                <a:spcPct val="0"/>
              </a:spcAft>
              <a:tabLst>
                <a:tab pos="2409825" algn="l"/>
              </a:tabLst>
              <a:defRPr>
                <a:solidFill>
                  <a:schemeClr val="tx1"/>
                </a:solidFill>
                <a:latin typeface="Arial" pitchFamily="34" charset="0"/>
                <a:cs typeface="Arial" pitchFamily="34" charset="0"/>
              </a:defRPr>
            </a:lvl3pPr>
            <a:lvl4pPr fontAlgn="base">
              <a:spcBef>
                <a:spcPct val="0"/>
              </a:spcBef>
              <a:spcAft>
                <a:spcPct val="0"/>
              </a:spcAft>
              <a:tabLst>
                <a:tab pos="2409825" algn="l"/>
              </a:tabLst>
              <a:defRPr>
                <a:solidFill>
                  <a:schemeClr val="tx1"/>
                </a:solidFill>
                <a:latin typeface="Arial" pitchFamily="34" charset="0"/>
                <a:cs typeface="Arial" pitchFamily="34" charset="0"/>
              </a:defRPr>
            </a:lvl4pPr>
            <a:lvl5pPr fontAlgn="base">
              <a:spcBef>
                <a:spcPct val="0"/>
              </a:spcBef>
              <a:spcAft>
                <a:spcPct val="0"/>
              </a:spcAft>
              <a:tabLst>
                <a:tab pos="2409825" algn="l"/>
              </a:tabLst>
              <a:defRPr>
                <a:solidFill>
                  <a:schemeClr val="tx1"/>
                </a:solidFill>
                <a:latin typeface="Arial" pitchFamily="34" charset="0"/>
                <a:cs typeface="Arial" pitchFamily="34" charset="0"/>
              </a:defRPr>
            </a:lvl5pPr>
            <a:lvl6pPr fontAlgn="base">
              <a:spcBef>
                <a:spcPct val="0"/>
              </a:spcBef>
              <a:spcAft>
                <a:spcPct val="0"/>
              </a:spcAft>
              <a:tabLst>
                <a:tab pos="2409825" algn="l"/>
              </a:tabLst>
              <a:defRPr>
                <a:solidFill>
                  <a:schemeClr val="tx1"/>
                </a:solidFill>
                <a:latin typeface="Arial" pitchFamily="34" charset="0"/>
                <a:cs typeface="Arial" pitchFamily="34" charset="0"/>
              </a:defRPr>
            </a:lvl6pPr>
            <a:lvl7pPr fontAlgn="base">
              <a:spcBef>
                <a:spcPct val="0"/>
              </a:spcBef>
              <a:spcAft>
                <a:spcPct val="0"/>
              </a:spcAft>
              <a:tabLst>
                <a:tab pos="2409825" algn="l"/>
              </a:tabLst>
              <a:defRPr>
                <a:solidFill>
                  <a:schemeClr val="tx1"/>
                </a:solidFill>
                <a:latin typeface="Arial" pitchFamily="34" charset="0"/>
                <a:cs typeface="Arial" pitchFamily="34" charset="0"/>
              </a:defRPr>
            </a:lvl7pPr>
            <a:lvl8pPr fontAlgn="base">
              <a:spcBef>
                <a:spcPct val="0"/>
              </a:spcBef>
              <a:spcAft>
                <a:spcPct val="0"/>
              </a:spcAft>
              <a:tabLst>
                <a:tab pos="2409825" algn="l"/>
              </a:tabLst>
              <a:defRPr>
                <a:solidFill>
                  <a:schemeClr val="tx1"/>
                </a:solidFill>
                <a:latin typeface="Arial" pitchFamily="34" charset="0"/>
                <a:cs typeface="Arial" pitchFamily="34" charset="0"/>
              </a:defRPr>
            </a:lvl8pPr>
            <a:lvl9pPr fontAlgn="base">
              <a:spcBef>
                <a:spcPct val="0"/>
              </a:spcBef>
              <a:spcAft>
                <a:spcPct val="0"/>
              </a:spcAft>
              <a:tabLst>
                <a:tab pos="24098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409825"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77692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8520" y="908720"/>
            <a:ext cx="9520041" cy="5355023"/>
          </a:xfrm>
          <a:prstGeom prst="rect">
            <a:avLst/>
          </a:prstGeom>
        </p:spPr>
      </p:pic>
    </p:spTree>
    <p:extLst>
      <p:ext uri="{BB962C8B-B14F-4D97-AF65-F5344CB8AC3E}">
        <p14:creationId xmlns:p14="http://schemas.microsoft.com/office/powerpoint/2010/main" val="4121298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a:xfrm>
            <a:off x="8129016" y="5734050"/>
            <a:ext cx="609600" cy="521208"/>
          </a:xfrm>
          <a:prstGeom prst="rect">
            <a:avLst/>
          </a:prstGeom>
        </p:spPr>
        <p:txBody>
          <a:bodyPr/>
          <a:lstStyle/>
          <a:p>
            <a:pPr>
              <a:defRPr/>
            </a:pPr>
            <a:fld id="{FDE7C210-01AE-4F24-BDFA-D607F7B3046A}" type="slidenum">
              <a:rPr lang="es-ES" smtClean="0"/>
              <a:pPr>
                <a:defRPr/>
              </a:pPr>
              <a:t>42</a:t>
            </a:fld>
            <a:endParaRPr lang="es-E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16" t="12127" r="19338" b="12127"/>
          <a:stretch/>
        </p:blipFill>
        <p:spPr bwMode="auto">
          <a:xfrm>
            <a:off x="683568" y="0"/>
            <a:ext cx="7818968" cy="691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64078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6553200" y="6243638"/>
            <a:ext cx="2133600" cy="457200"/>
          </a:xfrm>
          <a:prstGeom prst="rect">
            <a:avLst/>
          </a:prstGeom>
        </p:spPr>
        <p:txBody>
          <a:bodyPr/>
          <a:lstStyle/>
          <a:p>
            <a:pPr>
              <a:defRPr/>
            </a:pPr>
            <a:fld id="{E61AFCD6-BFC0-48AF-BEBF-CB1BA977B8DA}" type="slidenum">
              <a:rPr lang="es-ES" smtClean="0"/>
              <a:pPr>
                <a:defRPr/>
              </a:pPr>
              <a:t>43</a:t>
            </a:fld>
            <a:endParaRPr lang="es-ES" dirty="0"/>
          </a:p>
        </p:txBody>
      </p:sp>
      <p:sp>
        <p:nvSpPr>
          <p:cNvPr id="3" name="Text Box 4"/>
          <p:cNvSpPr txBox="1">
            <a:spLocks noChangeArrowheads="1"/>
          </p:cNvSpPr>
          <p:nvPr/>
        </p:nvSpPr>
        <p:spPr bwMode="auto">
          <a:xfrm>
            <a:off x="101600" y="209550"/>
            <a:ext cx="8128000" cy="274638"/>
          </a:xfrm>
          <a:prstGeom prst="rect">
            <a:avLst/>
          </a:prstGeom>
          <a:noFill/>
          <a:ln w="9525">
            <a:noFill/>
            <a:miter lim="800000"/>
            <a:headEnd/>
            <a:tailEnd/>
          </a:ln>
        </p:spPr>
        <p:txBody>
          <a:bodyPr>
            <a:spAutoFit/>
          </a:bodyPr>
          <a:lstStyle/>
          <a:p>
            <a:pPr algn="ctr" eaLnBrk="0" hangingPunct="0">
              <a:spcBef>
                <a:spcPct val="50000"/>
              </a:spcBef>
            </a:pPr>
            <a:r>
              <a:rPr lang="es-MX" sz="1200" b="1" dirty="0">
                <a:solidFill>
                  <a:schemeClr val="bg1"/>
                </a:solidFill>
                <a:latin typeface="Arial" charset="0"/>
              </a:rPr>
              <a:t>MARCO CONSTITUCIONAL DE LAS ADQUISICIONES Y OBRAS PUBLICAS</a:t>
            </a:r>
            <a:endParaRPr lang="es-ES" sz="1200" b="1" dirty="0">
              <a:solidFill>
                <a:schemeClr val="bg1"/>
              </a:solidFill>
            </a:endParaRPr>
          </a:p>
        </p:txBody>
      </p:sp>
      <p:grpSp>
        <p:nvGrpSpPr>
          <p:cNvPr id="4" name="Group 5"/>
          <p:cNvGrpSpPr>
            <a:grpSpLocks/>
          </p:cNvGrpSpPr>
          <p:nvPr/>
        </p:nvGrpSpPr>
        <p:grpSpPr bwMode="auto">
          <a:xfrm>
            <a:off x="609600" y="152400"/>
            <a:ext cx="7924800" cy="457200"/>
            <a:chOff x="384" y="96"/>
            <a:chExt cx="4992" cy="288"/>
          </a:xfrm>
        </p:grpSpPr>
        <p:sp>
          <p:nvSpPr>
            <p:cNvPr id="5" name="AutoShape 6"/>
            <p:cNvSpPr>
              <a:spLocks noChangeArrowheads="1"/>
            </p:cNvSpPr>
            <p:nvPr/>
          </p:nvSpPr>
          <p:spPr bwMode="auto">
            <a:xfrm>
              <a:off x="384" y="108"/>
              <a:ext cx="4992" cy="24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s-MX" dirty="0"/>
            </a:p>
          </p:txBody>
        </p:sp>
        <p:sp>
          <p:nvSpPr>
            <p:cNvPr id="6" name="Text Box 7"/>
            <p:cNvSpPr txBox="1">
              <a:spLocks noChangeArrowheads="1"/>
            </p:cNvSpPr>
            <p:nvPr/>
          </p:nvSpPr>
          <p:spPr bwMode="auto">
            <a:xfrm>
              <a:off x="432" y="96"/>
              <a:ext cx="4944" cy="288"/>
            </a:xfrm>
            <a:prstGeom prst="rect">
              <a:avLst/>
            </a:prstGeom>
            <a:noFill/>
            <a:ln w="9525">
              <a:noFill/>
              <a:miter lim="800000"/>
              <a:headEnd/>
              <a:tailEnd/>
            </a:ln>
          </p:spPr>
          <p:txBody>
            <a:bodyPr>
              <a:spAutoFit/>
            </a:bodyPr>
            <a:lstStyle/>
            <a:p>
              <a:pPr algn="ctr" eaLnBrk="0" hangingPunct="0">
                <a:spcBef>
                  <a:spcPct val="50000"/>
                </a:spcBef>
              </a:pPr>
              <a:r>
                <a:rPr lang="es-MX" sz="1200" dirty="0">
                  <a:latin typeface="Arial Black" pitchFamily="34" charset="0"/>
                </a:rPr>
                <a:t>BASES CONSTITUCIONALES PARA LA ADMINISTRACION DE LAS ADQUISICIONES Y OBRAS PUBLICAS</a:t>
              </a:r>
              <a:endParaRPr lang="es-ES" sz="1200" dirty="0">
                <a:latin typeface="Arial Black" pitchFamily="34" charset="0"/>
              </a:endParaRPr>
            </a:p>
          </p:txBody>
        </p:sp>
      </p:grpSp>
      <p:grpSp>
        <p:nvGrpSpPr>
          <p:cNvPr id="7" name="Group 9"/>
          <p:cNvGrpSpPr>
            <a:grpSpLocks/>
          </p:cNvGrpSpPr>
          <p:nvPr/>
        </p:nvGrpSpPr>
        <p:grpSpPr bwMode="auto">
          <a:xfrm>
            <a:off x="152400" y="609600"/>
            <a:ext cx="3124200" cy="2438400"/>
            <a:chOff x="96" y="384"/>
            <a:chExt cx="1968" cy="1536"/>
          </a:xfrm>
        </p:grpSpPr>
        <p:sp>
          <p:nvSpPr>
            <p:cNvPr id="8" name="Rectangle 10"/>
            <p:cNvSpPr>
              <a:spLocks noChangeArrowheads="1"/>
            </p:cNvSpPr>
            <p:nvPr/>
          </p:nvSpPr>
          <p:spPr bwMode="auto">
            <a:xfrm>
              <a:off x="96" y="384"/>
              <a:ext cx="1920" cy="1488"/>
            </a:xfrm>
            <a:prstGeom prst="rect">
              <a:avLst/>
            </a:prstGeom>
            <a:noFill/>
            <a:ln w="38100">
              <a:solidFill>
                <a:srgbClr val="FF0000"/>
              </a:solidFill>
              <a:miter lim="800000"/>
              <a:headEnd/>
              <a:tailEnd/>
            </a:ln>
          </p:spPr>
          <p:txBody>
            <a:bodyPr wrap="none" anchor="ctr"/>
            <a:lstStyle/>
            <a:p>
              <a:endParaRPr lang="es-MX" dirty="0"/>
            </a:p>
          </p:txBody>
        </p:sp>
        <p:sp>
          <p:nvSpPr>
            <p:cNvPr id="9" name="Rectangle 11"/>
            <p:cNvSpPr>
              <a:spLocks noChangeArrowheads="1"/>
            </p:cNvSpPr>
            <p:nvPr/>
          </p:nvSpPr>
          <p:spPr bwMode="auto">
            <a:xfrm>
              <a:off x="144" y="432"/>
              <a:ext cx="1920" cy="1488"/>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10" name="Text Box 12"/>
            <p:cNvSpPr txBox="1">
              <a:spLocks noChangeArrowheads="1"/>
            </p:cNvSpPr>
            <p:nvPr/>
          </p:nvSpPr>
          <p:spPr bwMode="auto">
            <a:xfrm>
              <a:off x="336" y="432"/>
              <a:ext cx="1488" cy="240"/>
            </a:xfrm>
            <a:prstGeom prst="rect">
              <a:avLst/>
            </a:prstGeom>
            <a:noFill/>
            <a:ln w="9525">
              <a:noFill/>
              <a:miter lim="800000"/>
              <a:headEnd/>
              <a:tailEnd/>
            </a:ln>
          </p:spPr>
          <p:txBody>
            <a:bodyPr>
              <a:spAutoFit/>
            </a:bodyPr>
            <a:lstStyle/>
            <a:p>
              <a:pPr algn="ctr" eaLnBrk="0" hangingPunct="0">
                <a:spcBef>
                  <a:spcPct val="50000"/>
                </a:spcBef>
              </a:pPr>
              <a:r>
                <a:rPr lang="es-MX" sz="1000" dirty="0">
                  <a:latin typeface="Arial Black" pitchFamily="34" charset="0"/>
                </a:rPr>
                <a:t>PLANEACION-PROGRAMACIÓN</a:t>
              </a:r>
              <a:r>
                <a:rPr lang="es-MX" sz="900" dirty="0">
                  <a:latin typeface="Arial Black" pitchFamily="34" charset="0"/>
                </a:rPr>
                <a:t>  </a:t>
              </a:r>
              <a:r>
                <a:rPr lang="es-MX" sz="900" b="1" dirty="0">
                  <a:latin typeface="Arial" charset="0"/>
                </a:rPr>
                <a:t> </a:t>
              </a:r>
              <a:r>
                <a:rPr lang="es-MX" sz="900" dirty="0">
                  <a:latin typeface="Arial" charset="0"/>
                </a:rPr>
                <a:t>    </a:t>
              </a:r>
              <a:r>
                <a:rPr lang="es-MX" sz="900" b="1" dirty="0">
                  <a:latin typeface="Arial" charset="0"/>
                </a:rPr>
                <a:t>(Art.  26)</a:t>
              </a:r>
              <a:endParaRPr lang="es-ES" sz="900" b="1" dirty="0">
                <a:latin typeface="Arial" charset="0"/>
              </a:endParaRPr>
            </a:p>
          </p:txBody>
        </p:sp>
        <p:sp>
          <p:nvSpPr>
            <p:cNvPr id="11" name="Text Box 13"/>
            <p:cNvSpPr txBox="1">
              <a:spLocks noChangeArrowheads="1"/>
            </p:cNvSpPr>
            <p:nvPr/>
          </p:nvSpPr>
          <p:spPr bwMode="auto">
            <a:xfrm>
              <a:off x="144" y="624"/>
              <a:ext cx="1920" cy="1258"/>
            </a:xfrm>
            <a:prstGeom prst="rect">
              <a:avLst/>
            </a:prstGeom>
            <a:noFill/>
            <a:ln w="9525">
              <a:noFill/>
              <a:miter lim="800000"/>
              <a:headEnd/>
              <a:tailEnd/>
            </a:ln>
          </p:spPr>
          <p:txBody>
            <a:bodyPr>
              <a:spAutoFit/>
            </a:bodyPr>
            <a:lstStyle/>
            <a:p>
              <a:pPr algn="just" eaLnBrk="0" hangingPunct="0">
                <a:spcBef>
                  <a:spcPct val="50000"/>
                </a:spcBef>
                <a:buFont typeface="Wingdings" pitchFamily="2" charset="2"/>
                <a:buChar char="v"/>
              </a:pPr>
              <a:r>
                <a:rPr lang="es-MX" sz="1000" b="1" dirty="0"/>
                <a:t> </a:t>
              </a:r>
              <a:r>
                <a:rPr lang="es-MX" sz="1000" b="1" dirty="0">
                  <a:latin typeface="Arial" charset="0"/>
                </a:rPr>
                <a:t>El Estado </a:t>
              </a:r>
              <a:r>
                <a:rPr lang="es-MX" sz="1000" b="1" dirty="0" smtClean="0">
                  <a:latin typeface="Arial" charset="0"/>
                </a:rPr>
                <a:t>organizará </a:t>
              </a:r>
              <a:r>
                <a:rPr lang="es-MX" sz="1000" b="1" dirty="0">
                  <a:latin typeface="Arial" charset="0"/>
                </a:rPr>
                <a:t>un sistema de planeación.</a:t>
              </a:r>
            </a:p>
            <a:p>
              <a:pPr algn="just" eaLnBrk="0" hangingPunct="0">
                <a:spcBef>
                  <a:spcPct val="50000"/>
                </a:spcBef>
                <a:buFont typeface="Wingdings" pitchFamily="2" charset="2"/>
                <a:buChar char="v"/>
              </a:pPr>
              <a:r>
                <a:rPr lang="es-MX" sz="1000" b="1" dirty="0">
                  <a:latin typeface="Arial" charset="0"/>
                </a:rPr>
                <a:t> Los fines del Proyecto Nacional contenidos en la constitución determinaran los objetivos de la planeación.</a:t>
              </a:r>
            </a:p>
            <a:p>
              <a:pPr algn="just" eaLnBrk="0" hangingPunct="0">
                <a:spcBef>
                  <a:spcPct val="50000"/>
                </a:spcBef>
                <a:buFont typeface="Wingdings" pitchFamily="2" charset="2"/>
                <a:buChar char="v"/>
              </a:pPr>
              <a:r>
                <a:rPr lang="es-MX" sz="1000" b="1" dirty="0">
                  <a:latin typeface="Arial" charset="0"/>
                </a:rPr>
                <a:t> Las aspiraciones y demandas de la sociedad se incorporaran en los planes y programas de desarrollo.</a:t>
              </a:r>
            </a:p>
            <a:p>
              <a:pPr algn="just" eaLnBrk="0" hangingPunct="0">
                <a:spcBef>
                  <a:spcPct val="50000"/>
                </a:spcBef>
                <a:buFont typeface="Wingdings" pitchFamily="2" charset="2"/>
                <a:buChar char="v"/>
              </a:pPr>
              <a:r>
                <a:rPr lang="es-MX" sz="1000" b="1" dirty="0">
                  <a:latin typeface="Arial" charset="0"/>
                </a:rPr>
                <a:t>Los programas de la Administración Pública Federal, se </a:t>
              </a:r>
              <a:r>
                <a:rPr lang="es-MX" sz="1000" b="1" dirty="0" smtClean="0">
                  <a:latin typeface="Arial" charset="0"/>
                </a:rPr>
                <a:t>sujetará </a:t>
              </a:r>
              <a:r>
                <a:rPr lang="es-MX" sz="1000" b="1" dirty="0">
                  <a:latin typeface="Arial" charset="0"/>
                </a:rPr>
                <a:t>obligatoriamente al Plan Nacional de Desarrollo.</a:t>
              </a:r>
              <a:r>
                <a:rPr lang="es-MX" sz="1000" b="1" dirty="0"/>
                <a:t> </a:t>
              </a:r>
              <a:endParaRPr lang="es-ES" sz="1000" b="1" dirty="0"/>
            </a:p>
          </p:txBody>
        </p:sp>
      </p:grpSp>
      <p:grpSp>
        <p:nvGrpSpPr>
          <p:cNvPr id="12" name="Group 14"/>
          <p:cNvGrpSpPr>
            <a:grpSpLocks/>
          </p:cNvGrpSpPr>
          <p:nvPr/>
        </p:nvGrpSpPr>
        <p:grpSpPr bwMode="auto">
          <a:xfrm>
            <a:off x="5715000" y="609600"/>
            <a:ext cx="3403600" cy="2438400"/>
            <a:chOff x="3600" y="384"/>
            <a:chExt cx="2144" cy="1536"/>
          </a:xfrm>
        </p:grpSpPr>
        <p:sp>
          <p:nvSpPr>
            <p:cNvPr id="13" name="Text Box 15"/>
            <p:cNvSpPr txBox="1">
              <a:spLocks noChangeArrowheads="1"/>
            </p:cNvSpPr>
            <p:nvPr/>
          </p:nvSpPr>
          <p:spPr bwMode="auto">
            <a:xfrm>
              <a:off x="3817" y="492"/>
              <a:ext cx="1854" cy="173"/>
            </a:xfrm>
            <a:prstGeom prst="rect">
              <a:avLst/>
            </a:prstGeom>
            <a:noFill/>
            <a:ln w="9525">
              <a:noFill/>
              <a:miter lim="800000"/>
              <a:headEnd/>
              <a:tailEnd/>
            </a:ln>
          </p:spPr>
          <p:txBody>
            <a:bodyPr>
              <a:spAutoFit/>
            </a:bodyPr>
            <a:lstStyle/>
            <a:p>
              <a:pPr eaLnBrk="0" hangingPunct="0">
                <a:spcBef>
                  <a:spcPct val="50000"/>
                </a:spcBef>
              </a:pPr>
              <a:endParaRPr lang="es-MX" sz="1200" dirty="0"/>
            </a:p>
          </p:txBody>
        </p:sp>
        <p:sp>
          <p:nvSpPr>
            <p:cNvPr id="14" name="Text Box 16"/>
            <p:cNvSpPr txBox="1">
              <a:spLocks noChangeArrowheads="1"/>
            </p:cNvSpPr>
            <p:nvPr/>
          </p:nvSpPr>
          <p:spPr bwMode="auto">
            <a:xfrm>
              <a:off x="3871" y="583"/>
              <a:ext cx="1473" cy="173"/>
            </a:xfrm>
            <a:prstGeom prst="rect">
              <a:avLst/>
            </a:prstGeom>
            <a:noFill/>
            <a:ln w="9525">
              <a:noFill/>
              <a:miter lim="800000"/>
              <a:headEnd/>
              <a:tailEnd/>
            </a:ln>
          </p:spPr>
          <p:txBody>
            <a:bodyPr>
              <a:spAutoFit/>
            </a:bodyPr>
            <a:lstStyle/>
            <a:p>
              <a:pPr eaLnBrk="0" hangingPunct="0">
                <a:spcBef>
                  <a:spcPct val="50000"/>
                </a:spcBef>
              </a:pPr>
              <a:endParaRPr lang="es-MX" sz="1200" dirty="0"/>
            </a:p>
          </p:txBody>
        </p:sp>
        <p:sp>
          <p:nvSpPr>
            <p:cNvPr id="15" name="Text Box 17"/>
            <p:cNvSpPr txBox="1">
              <a:spLocks noChangeArrowheads="1"/>
            </p:cNvSpPr>
            <p:nvPr/>
          </p:nvSpPr>
          <p:spPr bwMode="auto">
            <a:xfrm>
              <a:off x="3889" y="588"/>
              <a:ext cx="1855" cy="173"/>
            </a:xfrm>
            <a:prstGeom prst="rect">
              <a:avLst/>
            </a:prstGeom>
            <a:noFill/>
            <a:ln w="9525">
              <a:noFill/>
              <a:miter lim="800000"/>
              <a:headEnd/>
              <a:tailEnd/>
            </a:ln>
          </p:spPr>
          <p:txBody>
            <a:bodyPr>
              <a:spAutoFit/>
            </a:bodyPr>
            <a:lstStyle/>
            <a:p>
              <a:pPr eaLnBrk="0" hangingPunct="0">
                <a:spcBef>
                  <a:spcPct val="50000"/>
                </a:spcBef>
              </a:pPr>
              <a:endParaRPr lang="es-MX" sz="1200" dirty="0"/>
            </a:p>
          </p:txBody>
        </p:sp>
        <p:sp>
          <p:nvSpPr>
            <p:cNvPr id="16" name="Text Box 18"/>
            <p:cNvSpPr txBox="1">
              <a:spLocks noChangeArrowheads="1"/>
            </p:cNvSpPr>
            <p:nvPr/>
          </p:nvSpPr>
          <p:spPr bwMode="auto">
            <a:xfrm>
              <a:off x="3944" y="631"/>
              <a:ext cx="1473" cy="173"/>
            </a:xfrm>
            <a:prstGeom prst="rect">
              <a:avLst/>
            </a:prstGeom>
            <a:noFill/>
            <a:ln w="9525">
              <a:noFill/>
              <a:miter lim="800000"/>
              <a:headEnd/>
              <a:tailEnd/>
            </a:ln>
          </p:spPr>
          <p:txBody>
            <a:bodyPr>
              <a:spAutoFit/>
            </a:bodyPr>
            <a:lstStyle/>
            <a:p>
              <a:pPr eaLnBrk="0" hangingPunct="0">
                <a:spcBef>
                  <a:spcPct val="50000"/>
                </a:spcBef>
              </a:pPr>
              <a:endParaRPr lang="es-MX" sz="1200" dirty="0"/>
            </a:p>
          </p:txBody>
        </p:sp>
        <p:sp>
          <p:nvSpPr>
            <p:cNvPr id="17" name="Rectangle 19"/>
            <p:cNvSpPr>
              <a:spLocks noChangeArrowheads="1"/>
            </p:cNvSpPr>
            <p:nvPr/>
          </p:nvSpPr>
          <p:spPr bwMode="auto">
            <a:xfrm>
              <a:off x="3648" y="384"/>
              <a:ext cx="2016" cy="1488"/>
            </a:xfrm>
            <a:prstGeom prst="rect">
              <a:avLst/>
            </a:prstGeom>
            <a:noFill/>
            <a:ln w="38100">
              <a:solidFill>
                <a:srgbClr val="FF0000"/>
              </a:solidFill>
              <a:miter lim="800000"/>
              <a:headEnd/>
              <a:tailEnd/>
            </a:ln>
          </p:spPr>
          <p:txBody>
            <a:bodyPr wrap="none" anchor="ctr"/>
            <a:lstStyle/>
            <a:p>
              <a:endParaRPr lang="es-MX" dirty="0"/>
            </a:p>
          </p:txBody>
        </p:sp>
        <p:sp>
          <p:nvSpPr>
            <p:cNvPr id="18" name="Rectangle 20"/>
            <p:cNvSpPr>
              <a:spLocks noChangeArrowheads="1"/>
            </p:cNvSpPr>
            <p:nvPr/>
          </p:nvSpPr>
          <p:spPr bwMode="auto">
            <a:xfrm>
              <a:off x="3600" y="432"/>
              <a:ext cx="1999" cy="1488"/>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19" name="Text Box 21"/>
            <p:cNvSpPr txBox="1">
              <a:spLocks noChangeArrowheads="1"/>
            </p:cNvSpPr>
            <p:nvPr/>
          </p:nvSpPr>
          <p:spPr bwMode="auto">
            <a:xfrm>
              <a:off x="3648" y="494"/>
              <a:ext cx="1872" cy="1234"/>
            </a:xfrm>
            <a:prstGeom prst="rect">
              <a:avLst/>
            </a:prstGeom>
            <a:noFill/>
            <a:ln w="9525">
              <a:noFill/>
              <a:miter lim="800000"/>
              <a:headEnd/>
              <a:tailEnd/>
            </a:ln>
          </p:spPr>
          <p:txBody>
            <a:bodyPr>
              <a:spAutoFit/>
            </a:bodyPr>
            <a:lstStyle/>
            <a:p>
              <a:pPr algn="ctr" eaLnBrk="0" hangingPunct="0">
                <a:lnSpc>
                  <a:spcPct val="90000"/>
                </a:lnSpc>
                <a:spcBef>
                  <a:spcPct val="50000"/>
                </a:spcBef>
              </a:pPr>
              <a:r>
                <a:rPr lang="es-MX" sz="1000" dirty="0">
                  <a:latin typeface="Arial Black" pitchFamily="34" charset="0"/>
                </a:rPr>
                <a:t>SERVIDORES PUBLICOS</a:t>
              </a:r>
              <a:r>
                <a:rPr lang="es-MX" sz="1000" b="1" dirty="0">
                  <a:latin typeface="Arial" charset="0"/>
                </a:rPr>
                <a:t>                             </a:t>
              </a:r>
              <a:r>
                <a:rPr lang="es-MX" sz="1000" dirty="0">
                  <a:latin typeface="Arial" charset="0"/>
                </a:rPr>
                <a:t>(Art. 108, 109, y 113) </a:t>
              </a:r>
            </a:p>
            <a:p>
              <a:pPr algn="just" eaLnBrk="0" hangingPunct="0">
                <a:lnSpc>
                  <a:spcPct val="90000"/>
                </a:lnSpc>
                <a:spcBef>
                  <a:spcPct val="50000"/>
                </a:spcBef>
                <a:buFont typeface="Wingdings" pitchFamily="2" charset="2"/>
                <a:buChar char="v"/>
              </a:pPr>
              <a:r>
                <a:rPr lang="es-MX" sz="1000" b="1" dirty="0">
                  <a:latin typeface="Arial" charset="0"/>
                </a:rPr>
                <a:t> Art. 108 Servidores Públicos; Miembros de los poderes Judicial Federal y Judiciales del Distrito Federal, funcionarios y empleados.                   En general, toda persona que desempeñe un empleo, cargo ó comisión de cualquier naturaleza en la A. P. F. o en el D. F.</a:t>
              </a:r>
            </a:p>
            <a:p>
              <a:pPr algn="just" eaLnBrk="0" hangingPunct="0">
                <a:lnSpc>
                  <a:spcPct val="90000"/>
                </a:lnSpc>
                <a:spcBef>
                  <a:spcPct val="50000"/>
                </a:spcBef>
                <a:buFont typeface="Wingdings" pitchFamily="2" charset="2"/>
                <a:buChar char=" "/>
              </a:pPr>
              <a:r>
                <a:rPr lang="es-MX" sz="1000" b="1" dirty="0">
                  <a:latin typeface="Arial" charset="0"/>
                </a:rPr>
                <a:t> </a:t>
              </a:r>
            </a:p>
            <a:p>
              <a:pPr algn="just" eaLnBrk="0" hangingPunct="0">
                <a:lnSpc>
                  <a:spcPct val="90000"/>
                </a:lnSpc>
                <a:spcBef>
                  <a:spcPct val="50000"/>
                </a:spcBef>
                <a:buFont typeface="Wingdings" pitchFamily="2" charset="2"/>
                <a:buChar char="v"/>
              </a:pPr>
              <a:r>
                <a:rPr lang="es-MX" sz="1000" b="1" dirty="0">
                  <a:latin typeface="Arial" charset="0"/>
                </a:rPr>
                <a:t>Los Servidores Públicos son responsables por los actos u omisiones en que incurran en el desempeño de sus respectivas funciones.</a:t>
              </a:r>
              <a:endParaRPr lang="es-ES" sz="1000" b="1" dirty="0">
                <a:latin typeface="Arial" charset="0"/>
              </a:endParaRPr>
            </a:p>
          </p:txBody>
        </p:sp>
      </p:grpSp>
      <p:grpSp>
        <p:nvGrpSpPr>
          <p:cNvPr id="20" name="Group 22"/>
          <p:cNvGrpSpPr>
            <a:grpSpLocks/>
          </p:cNvGrpSpPr>
          <p:nvPr/>
        </p:nvGrpSpPr>
        <p:grpSpPr bwMode="auto">
          <a:xfrm>
            <a:off x="5715000" y="3200400"/>
            <a:ext cx="3276600" cy="1600200"/>
            <a:chOff x="3600" y="2064"/>
            <a:chExt cx="2064" cy="1008"/>
          </a:xfrm>
        </p:grpSpPr>
        <p:sp>
          <p:nvSpPr>
            <p:cNvPr id="21" name="Rectangle 23"/>
            <p:cNvSpPr>
              <a:spLocks noChangeArrowheads="1"/>
            </p:cNvSpPr>
            <p:nvPr/>
          </p:nvSpPr>
          <p:spPr bwMode="auto">
            <a:xfrm>
              <a:off x="3600" y="2064"/>
              <a:ext cx="2016" cy="960"/>
            </a:xfrm>
            <a:prstGeom prst="rect">
              <a:avLst/>
            </a:prstGeom>
            <a:noFill/>
            <a:ln w="38100">
              <a:solidFill>
                <a:srgbClr val="FF0000"/>
              </a:solidFill>
              <a:miter lim="800000"/>
              <a:headEnd/>
              <a:tailEnd/>
            </a:ln>
          </p:spPr>
          <p:txBody>
            <a:bodyPr wrap="none" anchor="ctr"/>
            <a:lstStyle/>
            <a:p>
              <a:endParaRPr lang="es-MX" dirty="0"/>
            </a:p>
          </p:txBody>
        </p:sp>
        <p:sp>
          <p:nvSpPr>
            <p:cNvPr id="22" name="Rectangle 24"/>
            <p:cNvSpPr>
              <a:spLocks noChangeArrowheads="1"/>
            </p:cNvSpPr>
            <p:nvPr/>
          </p:nvSpPr>
          <p:spPr bwMode="auto">
            <a:xfrm>
              <a:off x="3648" y="2112"/>
              <a:ext cx="2016" cy="960"/>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23" name="Text Box 25"/>
            <p:cNvSpPr txBox="1">
              <a:spLocks noChangeArrowheads="1"/>
            </p:cNvSpPr>
            <p:nvPr/>
          </p:nvSpPr>
          <p:spPr bwMode="auto">
            <a:xfrm>
              <a:off x="3696" y="2148"/>
              <a:ext cx="1872" cy="908"/>
            </a:xfrm>
            <a:prstGeom prst="rect">
              <a:avLst/>
            </a:prstGeom>
            <a:noFill/>
            <a:ln w="9525">
              <a:noFill/>
              <a:miter lim="800000"/>
              <a:headEnd/>
              <a:tailEnd/>
            </a:ln>
          </p:spPr>
          <p:txBody>
            <a:bodyPr>
              <a:spAutoFit/>
            </a:bodyPr>
            <a:lstStyle/>
            <a:p>
              <a:pPr algn="ctr" eaLnBrk="0" hangingPunct="0">
                <a:lnSpc>
                  <a:spcPct val="80000"/>
                </a:lnSpc>
                <a:spcBef>
                  <a:spcPct val="50000"/>
                </a:spcBef>
                <a:buFont typeface="Wingdings" pitchFamily="2" charset="2"/>
                <a:buNone/>
              </a:pPr>
              <a:r>
                <a:rPr lang="es-MX" sz="900" dirty="0">
                  <a:latin typeface="Arial Black" pitchFamily="34" charset="0"/>
                </a:rPr>
                <a:t>LEYES Y NORMAS DE RESPONSABILIDADES</a:t>
              </a:r>
              <a:r>
                <a:rPr lang="es-MX" sz="900" b="1" dirty="0">
                  <a:latin typeface="Arial" charset="0"/>
                </a:rPr>
                <a:t>                                   (Art. 109) </a:t>
              </a:r>
            </a:p>
            <a:p>
              <a:pPr algn="just" eaLnBrk="0" hangingPunct="0">
                <a:lnSpc>
                  <a:spcPct val="80000"/>
                </a:lnSpc>
                <a:spcBef>
                  <a:spcPct val="50000"/>
                </a:spcBef>
                <a:buFont typeface="Wingdings" pitchFamily="2" charset="2"/>
                <a:buChar char="v"/>
              </a:pPr>
              <a:r>
                <a:rPr lang="es-MX" sz="900" dirty="0">
                  <a:latin typeface="Arial" charset="0"/>
                </a:rPr>
                <a:t> </a:t>
              </a:r>
              <a:r>
                <a:rPr lang="es-MX" sz="1000" b="1" dirty="0">
                  <a:latin typeface="Arial" charset="0"/>
                </a:rPr>
                <a:t>El Congreso de la Unión y las Legislaturas de los Estados expedirán las Leyes de responsabilidad y las demás normas de sanciones correspondientes para que los Servidores Públicos que incumplan con las prevenciones, que se determinen.</a:t>
              </a:r>
            </a:p>
            <a:p>
              <a:pPr algn="just" eaLnBrk="0" hangingPunct="0">
                <a:lnSpc>
                  <a:spcPct val="80000"/>
                </a:lnSpc>
                <a:spcBef>
                  <a:spcPct val="50000"/>
                </a:spcBef>
                <a:buFont typeface="Wingdings" pitchFamily="2" charset="2"/>
                <a:buChar char="v"/>
              </a:pPr>
              <a:r>
                <a:rPr lang="es-MX" sz="1000" b="1" dirty="0">
                  <a:latin typeface="Arial" charset="0"/>
                </a:rPr>
                <a:t> Las sanciones son por Juicio Político (Art. 110) administrativas y penales. </a:t>
              </a:r>
              <a:endParaRPr lang="es-ES" sz="900" b="1" dirty="0">
                <a:latin typeface="Arial" charset="0"/>
              </a:endParaRPr>
            </a:p>
          </p:txBody>
        </p:sp>
      </p:grpSp>
      <p:grpSp>
        <p:nvGrpSpPr>
          <p:cNvPr id="24" name="Group 26"/>
          <p:cNvGrpSpPr>
            <a:grpSpLocks/>
          </p:cNvGrpSpPr>
          <p:nvPr/>
        </p:nvGrpSpPr>
        <p:grpSpPr bwMode="auto">
          <a:xfrm>
            <a:off x="0" y="3276600"/>
            <a:ext cx="3276600" cy="1600200"/>
            <a:chOff x="0" y="2064"/>
            <a:chExt cx="2064" cy="1008"/>
          </a:xfrm>
        </p:grpSpPr>
        <p:sp>
          <p:nvSpPr>
            <p:cNvPr id="25" name="Rectangle 27"/>
            <p:cNvSpPr>
              <a:spLocks noChangeArrowheads="1"/>
            </p:cNvSpPr>
            <p:nvPr/>
          </p:nvSpPr>
          <p:spPr bwMode="auto">
            <a:xfrm>
              <a:off x="144" y="2064"/>
              <a:ext cx="1920" cy="960"/>
            </a:xfrm>
            <a:prstGeom prst="rect">
              <a:avLst/>
            </a:prstGeom>
            <a:noFill/>
            <a:ln w="38100">
              <a:solidFill>
                <a:srgbClr val="FF0000"/>
              </a:solidFill>
              <a:miter lim="800000"/>
              <a:headEnd/>
              <a:tailEnd/>
            </a:ln>
          </p:spPr>
          <p:txBody>
            <a:bodyPr wrap="none" anchor="ctr"/>
            <a:lstStyle/>
            <a:p>
              <a:endParaRPr lang="es-MX" dirty="0"/>
            </a:p>
          </p:txBody>
        </p:sp>
        <p:sp>
          <p:nvSpPr>
            <p:cNvPr id="26" name="Rectangle 28"/>
            <p:cNvSpPr>
              <a:spLocks noChangeArrowheads="1"/>
            </p:cNvSpPr>
            <p:nvPr/>
          </p:nvSpPr>
          <p:spPr bwMode="auto">
            <a:xfrm>
              <a:off x="96" y="2112"/>
              <a:ext cx="1920" cy="960"/>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27" name="Text Box 29"/>
            <p:cNvSpPr txBox="1">
              <a:spLocks noChangeArrowheads="1"/>
            </p:cNvSpPr>
            <p:nvPr/>
          </p:nvSpPr>
          <p:spPr bwMode="auto">
            <a:xfrm>
              <a:off x="0" y="2400"/>
              <a:ext cx="1824" cy="442"/>
            </a:xfrm>
            <a:prstGeom prst="rect">
              <a:avLst/>
            </a:prstGeom>
            <a:noFill/>
            <a:ln w="9525">
              <a:noFill/>
              <a:miter lim="800000"/>
              <a:headEnd/>
              <a:tailEnd/>
            </a:ln>
          </p:spPr>
          <p:txBody>
            <a:bodyPr>
              <a:spAutoFit/>
            </a:bodyPr>
            <a:lstStyle/>
            <a:p>
              <a:pPr lvl="1" algn="just" eaLnBrk="0" hangingPunct="0">
                <a:spcBef>
                  <a:spcPct val="50000"/>
                </a:spcBef>
                <a:buFont typeface="Wingdings" pitchFamily="2" charset="2"/>
                <a:buChar char="v"/>
              </a:pPr>
              <a:r>
                <a:rPr lang="es-MX" sz="900" b="1" dirty="0"/>
                <a:t> </a:t>
              </a:r>
              <a:r>
                <a:rPr lang="es-MX" sz="1000" b="1" dirty="0">
                  <a:latin typeface="Arial" charset="0"/>
                </a:rPr>
                <a:t>No podrá hacerse pago alguno que no este comprendido en el presupuesto o determinado por Ley posterior.</a:t>
              </a:r>
              <a:endParaRPr lang="es-ES" sz="1000" b="1" dirty="0">
                <a:latin typeface="Arial" charset="0"/>
              </a:endParaRPr>
            </a:p>
          </p:txBody>
        </p:sp>
        <p:sp>
          <p:nvSpPr>
            <p:cNvPr id="28" name="Text Box 30"/>
            <p:cNvSpPr txBox="1">
              <a:spLocks noChangeArrowheads="1"/>
            </p:cNvSpPr>
            <p:nvPr/>
          </p:nvSpPr>
          <p:spPr bwMode="auto">
            <a:xfrm>
              <a:off x="544" y="2160"/>
              <a:ext cx="1088" cy="240"/>
            </a:xfrm>
            <a:prstGeom prst="rect">
              <a:avLst/>
            </a:prstGeom>
            <a:noFill/>
            <a:ln w="9525">
              <a:noFill/>
              <a:miter lim="800000"/>
              <a:headEnd/>
              <a:tailEnd/>
            </a:ln>
          </p:spPr>
          <p:txBody>
            <a:bodyPr>
              <a:spAutoFit/>
            </a:bodyPr>
            <a:lstStyle/>
            <a:p>
              <a:pPr algn="ctr" eaLnBrk="0" hangingPunct="0">
                <a:spcBef>
                  <a:spcPct val="50000"/>
                </a:spcBef>
              </a:pPr>
              <a:r>
                <a:rPr lang="es-MX" sz="1000" dirty="0">
                  <a:latin typeface="Arial Black" pitchFamily="34" charset="0"/>
                </a:rPr>
                <a:t>PRESUPUESTACION    </a:t>
              </a:r>
              <a:r>
                <a:rPr lang="es-MX" sz="1000" b="1" dirty="0">
                  <a:latin typeface="Arial" charset="0"/>
                </a:rPr>
                <a:t>  </a:t>
              </a:r>
              <a:r>
                <a:rPr lang="es-MX" sz="900" b="1" dirty="0">
                  <a:latin typeface="Arial" charset="0"/>
                </a:rPr>
                <a:t>                  (Art. 126)</a:t>
              </a:r>
              <a:endParaRPr lang="es-ES" sz="900" b="1" dirty="0">
                <a:latin typeface="Arial" charset="0"/>
              </a:endParaRPr>
            </a:p>
          </p:txBody>
        </p:sp>
      </p:grpSp>
      <p:grpSp>
        <p:nvGrpSpPr>
          <p:cNvPr id="29" name="Group 31"/>
          <p:cNvGrpSpPr>
            <a:grpSpLocks/>
          </p:cNvGrpSpPr>
          <p:nvPr/>
        </p:nvGrpSpPr>
        <p:grpSpPr bwMode="auto">
          <a:xfrm>
            <a:off x="5715000" y="5029200"/>
            <a:ext cx="3276600" cy="1631950"/>
            <a:chOff x="3600" y="3216"/>
            <a:chExt cx="2064" cy="1028"/>
          </a:xfrm>
        </p:grpSpPr>
        <p:sp>
          <p:nvSpPr>
            <p:cNvPr id="30" name="Rectangle 32"/>
            <p:cNvSpPr>
              <a:spLocks noChangeArrowheads="1"/>
            </p:cNvSpPr>
            <p:nvPr/>
          </p:nvSpPr>
          <p:spPr bwMode="auto">
            <a:xfrm>
              <a:off x="3648" y="3264"/>
              <a:ext cx="2016" cy="960"/>
            </a:xfrm>
            <a:prstGeom prst="rect">
              <a:avLst/>
            </a:prstGeom>
            <a:noFill/>
            <a:ln w="38100">
              <a:solidFill>
                <a:srgbClr val="FF0000"/>
              </a:solidFill>
              <a:miter lim="800000"/>
              <a:headEnd/>
              <a:tailEnd/>
            </a:ln>
          </p:spPr>
          <p:txBody>
            <a:bodyPr wrap="none" anchor="ctr"/>
            <a:lstStyle/>
            <a:p>
              <a:endParaRPr lang="es-MX" dirty="0"/>
            </a:p>
          </p:txBody>
        </p:sp>
        <p:sp>
          <p:nvSpPr>
            <p:cNvPr id="31" name="Rectangle 33"/>
            <p:cNvSpPr>
              <a:spLocks noChangeArrowheads="1"/>
            </p:cNvSpPr>
            <p:nvPr/>
          </p:nvSpPr>
          <p:spPr bwMode="auto">
            <a:xfrm>
              <a:off x="3600" y="3216"/>
              <a:ext cx="2016" cy="960"/>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32" name="Text Box 34"/>
            <p:cNvSpPr txBox="1">
              <a:spLocks noChangeArrowheads="1"/>
            </p:cNvSpPr>
            <p:nvPr/>
          </p:nvSpPr>
          <p:spPr bwMode="auto">
            <a:xfrm>
              <a:off x="3648" y="3216"/>
              <a:ext cx="1920" cy="1028"/>
            </a:xfrm>
            <a:prstGeom prst="rect">
              <a:avLst/>
            </a:prstGeom>
            <a:noFill/>
            <a:ln w="9525">
              <a:noFill/>
              <a:miter lim="800000"/>
              <a:headEnd/>
              <a:tailEnd/>
            </a:ln>
          </p:spPr>
          <p:txBody>
            <a:bodyPr>
              <a:spAutoFit/>
            </a:bodyPr>
            <a:lstStyle/>
            <a:p>
              <a:pPr algn="ctr" eaLnBrk="0" hangingPunct="0">
                <a:lnSpc>
                  <a:spcPct val="85000"/>
                </a:lnSpc>
                <a:spcBef>
                  <a:spcPct val="50000"/>
                </a:spcBef>
                <a:buFont typeface="Wingdings" pitchFamily="2" charset="2"/>
                <a:buNone/>
              </a:pPr>
              <a:r>
                <a:rPr lang="es-MX" sz="900" b="1" dirty="0"/>
                <a:t> </a:t>
              </a:r>
              <a:r>
                <a:rPr lang="es-MX" sz="1000" dirty="0">
                  <a:latin typeface="Arial Black" pitchFamily="34" charset="0"/>
                </a:rPr>
                <a:t>LEY </a:t>
              </a:r>
              <a:r>
                <a:rPr lang="es-MX" sz="1000" dirty="0" smtClean="0">
                  <a:latin typeface="Arial Black" pitchFamily="34" charset="0"/>
                </a:rPr>
                <a:t>DEL SNA</a:t>
              </a:r>
            </a:p>
            <a:p>
              <a:pPr algn="ctr" eaLnBrk="0" hangingPunct="0">
                <a:lnSpc>
                  <a:spcPct val="85000"/>
                </a:lnSpc>
                <a:spcBef>
                  <a:spcPct val="50000"/>
                </a:spcBef>
                <a:buFont typeface="Wingdings" pitchFamily="2" charset="2"/>
                <a:buNone/>
              </a:pPr>
              <a:r>
                <a:rPr lang="es-MX" sz="1000" b="1" dirty="0" smtClean="0">
                  <a:latin typeface="Arial" charset="0"/>
                </a:rPr>
                <a:t>  </a:t>
              </a:r>
              <a:r>
                <a:rPr lang="es-MX" sz="1000" dirty="0">
                  <a:latin typeface="Arial" charset="0"/>
                </a:rPr>
                <a:t>(Art. 113)</a:t>
              </a:r>
            </a:p>
            <a:p>
              <a:pPr algn="just" eaLnBrk="0" hangingPunct="0">
                <a:lnSpc>
                  <a:spcPct val="85000"/>
                </a:lnSpc>
                <a:spcBef>
                  <a:spcPct val="50000"/>
                </a:spcBef>
                <a:buFont typeface="Wingdings" pitchFamily="2" charset="2"/>
                <a:buChar char="v"/>
              </a:pPr>
              <a:r>
                <a:rPr lang="es-MX" sz="900" b="1" dirty="0">
                  <a:latin typeface="Arial" charset="0"/>
                </a:rPr>
                <a:t> </a:t>
              </a:r>
              <a:r>
                <a:rPr lang="es-MX" sz="1000" b="1" dirty="0">
                  <a:latin typeface="Arial" charset="0"/>
                </a:rPr>
                <a:t>Determinarán obligaciones, para salvaguardar la legalidad, honradez, lealtad, imparcialidad, y eficiencia en el desempeño de las funciones, empleos, cargos y comisiones.</a:t>
              </a:r>
            </a:p>
            <a:p>
              <a:pPr algn="just" eaLnBrk="0" hangingPunct="0">
                <a:lnSpc>
                  <a:spcPct val="85000"/>
                </a:lnSpc>
                <a:spcBef>
                  <a:spcPct val="50000"/>
                </a:spcBef>
                <a:buFont typeface="Wingdings" pitchFamily="2" charset="2"/>
                <a:buChar char="v"/>
              </a:pPr>
              <a:r>
                <a:rPr lang="es-MX" sz="1000" b="1" dirty="0">
                  <a:latin typeface="Arial" charset="0"/>
                </a:rPr>
                <a:t> Las sanciones por actos u omisiones, además de que las establezcan las Leyes serán de suspensión, destitución, inhabilitación y económicas.</a:t>
              </a:r>
              <a:endParaRPr lang="es-ES" sz="1000" b="1" dirty="0">
                <a:latin typeface="Arial" charset="0"/>
              </a:endParaRPr>
            </a:p>
          </p:txBody>
        </p:sp>
      </p:grpSp>
      <p:grpSp>
        <p:nvGrpSpPr>
          <p:cNvPr id="33" name="Group 35"/>
          <p:cNvGrpSpPr>
            <a:grpSpLocks/>
          </p:cNvGrpSpPr>
          <p:nvPr/>
        </p:nvGrpSpPr>
        <p:grpSpPr bwMode="auto">
          <a:xfrm>
            <a:off x="152400" y="5105400"/>
            <a:ext cx="3124200" cy="1600200"/>
            <a:chOff x="96" y="3216"/>
            <a:chExt cx="1968" cy="1008"/>
          </a:xfrm>
        </p:grpSpPr>
        <p:sp>
          <p:nvSpPr>
            <p:cNvPr id="34" name="Rectangle 36"/>
            <p:cNvSpPr>
              <a:spLocks noChangeArrowheads="1"/>
            </p:cNvSpPr>
            <p:nvPr/>
          </p:nvSpPr>
          <p:spPr bwMode="auto">
            <a:xfrm>
              <a:off x="96" y="3264"/>
              <a:ext cx="1920" cy="960"/>
            </a:xfrm>
            <a:prstGeom prst="rect">
              <a:avLst/>
            </a:prstGeom>
            <a:noFill/>
            <a:ln w="38100">
              <a:solidFill>
                <a:srgbClr val="FF0000"/>
              </a:solidFill>
              <a:miter lim="800000"/>
              <a:headEnd/>
              <a:tailEnd/>
            </a:ln>
          </p:spPr>
          <p:txBody>
            <a:bodyPr wrap="none" anchor="ctr"/>
            <a:lstStyle/>
            <a:p>
              <a:endParaRPr lang="es-MX" dirty="0"/>
            </a:p>
          </p:txBody>
        </p:sp>
        <p:sp>
          <p:nvSpPr>
            <p:cNvPr id="35" name="Rectangle 37"/>
            <p:cNvSpPr>
              <a:spLocks noChangeArrowheads="1"/>
            </p:cNvSpPr>
            <p:nvPr/>
          </p:nvSpPr>
          <p:spPr bwMode="auto">
            <a:xfrm>
              <a:off x="144" y="3216"/>
              <a:ext cx="1920" cy="960"/>
            </a:xfrm>
            <a:prstGeom prst="rect">
              <a:avLst/>
            </a:prstGeom>
            <a:solidFill>
              <a:schemeClr val="bg1"/>
            </a:solidFill>
            <a:ln w="38100">
              <a:solidFill>
                <a:srgbClr val="FF0000"/>
              </a:solidFill>
              <a:miter lim="800000"/>
              <a:headEnd/>
              <a:tailEnd/>
            </a:ln>
          </p:spPr>
          <p:txBody>
            <a:bodyPr wrap="none" anchor="ctr"/>
            <a:lstStyle/>
            <a:p>
              <a:endParaRPr lang="es-MX" dirty="0"/>
            </a:p>
          </p:txBody>
        </p:sp>
        <p:sp>
          <p:nvSpPr>
            <p:cNvPr id="36" name="Text Box 38"/>
            <p:cNvSpPr txBox="1">
              <a:spLocks noChangeArrowheads="1"/>
            </p:cNvSpPr>
            <p:nvPr/>
          </p:nvSpPr>
          <p:spPr bwMode="auto">
            <a:xfrm>
              <a:off x="144" y="3234"/>
              <a:ext cx="1776" cy="336"/>
            </a:xfrm>
            <a:prstGeom prst="rect">
              <a:avLst/>
            </a:prstGeom>
            <a:noFill/>
            <a:ln w="9525">
              <a:noFill/>
              <a:miter lim="800000"/>
              <a:headEnd/>
              <a:tailEnd/>
            </a:ln>
          </p:spPr>
          <p:txBody>
            <a:bodyPr>
              <a:spAutoFit/>
            </a:bodyPr>
            <a:lstStyle/>
            <a:p>
              <a:pPr algn="ctr" eaLnBrk="0" hangingPunct="0">
                <a:spcBef>
                  <a:spcPct val="50000"/>
                </a:spcBef>
              </a:pPr>
              <a:r>
                <a:rPr lang="es-MX" sz="1000" dirty="0">
                  <a:latin typeface="Arial Black" pitchFamily="34" charset="0"/>
                </a:rPr>
                <a:t>ORGANIZACION DE LA ADMINISTRACION PUBLICA FEDERAL</a:t>
              </a:r>
              <a:r>
                <a:rPr lang="es-MX" sz="800" dirty="0">
                  <a:latin typeface="Arial" charset="0"/>
                </a:rPr>
                <a:t>                                                      </a:t>
              </a:r>
              <a:r>
                <a:rPr lang="es-MX" sz="900" dirty="0">
                  <a:latin typeface="Arial" charset="0"/>
                </a:rPr>
                <a:t>(Art.  90)</a:t>
              </a:r>
              <a:endParaRPr lang="es-ES" sz="900" dirty="0">
                <a:latin typeface="Arial" charset="0"/>
              </a:endParaRPr>
            </a:p>
          </p:txBody>
        </p:sp>
        <p:sp>
          <p:nvSpPr>
            <p:cNvPr id="37" name="Text Box 39"/>
            <p:cNvSpPr txBox="1">
              <a:spLocks noChangeArrowheads="1"/>
            </p:cNvSpPr>
            <p:nvPr/>
          </p:nvSpPr>
          <p:spPr bwMode="auto">
            <a:xfrm>
              <a:off x="144" y="3504"/>
              <a:ext cx="1872" cy="682"/>
            </a:xfrm>
            <a:prstGeom prst="rect">
              <a:avLst/>
            </a:prstGeom>
            <a:noFill/>
            <a:ln w="9525">
              <a:noFill/>
              <a:miter lim="800000"/>
              <a:headEnd/>
              <a:tailEnd/>
            </a:ln>
          </p:spPr>
          <p:txBody>
            <a:bodyPr>
              <a:spAutoFit/>
            </a:bodyPr>
            <a:lstStyle/>
            <a:p>
              <a:pPr algn="just" eaLnBrk="0" hangingPunct="0">
                <a:spcBef>
                  <a:spcPct val="50000"/>
                </a:spcBef>
                <a:buFont typeface="Wingdings" pitchFamily="2" charset="2"/>
                <a:buChar char="v"/>
              </a:pPr>
              <a:r>
                <a:rPr lang="es-MX" sz="1000" dirty="0">
                  <a:latin typeface="Arial" charset="0"/>
                </a:rPr>
                <a:t> </a:t>
              </a:r>
              <a:r>
                <a:rPr lang="es-MX" sz="1000" b="1" dirty="0">
                  <a:latin typeface="Arial" charset="0"/>
                </a:rPr>
                <a:t>La Administración Pública Federal, será Centralizada y  Paraestatal.</a:t>
              </a:r>
            </a:p>
            <a:p>
              <a:pPr algn="just" eaLnBrk="0" hangingPunct="0">
                <a:spcBef>
                  <a:spcPct val="50000"/>
                </a:spcBef>
                <a:buFont typeface="Wingdings" pitchFamily="2" charset="2"/>
                <a:buChar char="v"/>
              </a:pPr>
              <a:r>
                <a:rPr lang="es-MX" sz="1000" b="1" dirty="0">
                  <a:latin typeface="Arial" charset="0"/>
                </a:rPr>
                <a:t> Los negocios de orden administrativo de la Federación estarán a cargo de las Secretarias de Estado, Departamentos Administrativos y Entidades Paraestatales.</a:t>
              </a:r>
              <a:endParaRPr lang="es-ES" sz="1000" b="1" dirty="0">
                <a:latin typeface="Arial" charset="0"/>
              </a:endParaRPr>
            </a:p>
          </p:txBody>
        </p:sp>
      </p:grpSp>
      <p:grpSp>
        <p:nvGrpSpPr>
          <p:cNvPr id="38" name="Group 40"/>
          <p:cNvGrpSpPr>
            <a:grpSpLocks/>
          </p:cNvGrpSpPr>
          <p:nvPr/>
        </p:nvGrpSpPr>
        <p:grpSpPr bwMode="auto">
          <a:xfrm>
            <a:off x="3352800" y="990600"/>
            <a:ext cx="2235200" cy="5257800"/>
            <a:chOff x="2112" y="624"/>
            <a:chExt cx="1408" cy="3312"/>
          </a:xfrm>
        </p:grpSpPr>
        <p:grpSp>
          <p:nvGrpSpPr>
            <p:cNvPr id="39" name="Group 41"/>
            <p:cNvGrpSpPr>
              <a:grpSpLocks/>
            </p:cNvGrpSpPr>
            <p:nvPr/>
          </p:nvGrpSpPr>
          <p:grpSpPr bwMode="auto">
            <a:xfrm>
              <a:off x="2208" y="624"/>
              <a:ext cx="1248" cy="3312"/>
              <a:chOff x="2208" y="624"/>
              <a:chExt cx="1248" cy="3312"/>
            </a:xfrm>
          </p:grpSpPr>
          <p:sp>
            <p:nvSpPr>
              <p:cNvPr id="41" name="AutoShape 42"/>
              <p:cNvSpPr>
                <a:spLocks noChangeArrowheads="1"/>
              </p:cNvSpPr>
              <p:nvPr/>
            </p:nvSpPr>
            <p:spPr bwMode="auto">
              <a:xfrm>
                <a:off x="2208" y="624"/>
                <a:ext cx="1248" cy="3312"/>
              </a:xfrm>
              <a:prstGeom prst="roundRect">
                <a:avLst>
                  <a:gd name="adj" fmla="val 16667"/>
                </a:avLst>
              </a:prstGeom>
              <a:solidFill>
                <a:srgbClr val="009900"/>
              </a:solidFill>
              <a:ln w="9525">
                <a:solidFill>
                  <a:schemeClr val="tx1"/>
                </a:solidFill>
                <a:round/>
                <a:headEnd/>
                <a:tailEnd/>
              </a:ln>
            </p:spPr>
            <p:txBody>
              <a:bodyPr wrap="none" anchor="ctr"/>
              <a:lstStyle/>
              <a:p>
                <a:endParaRPr lang="es-MX" dirty="0"/>
              </a:p>
            </p:txBody>
          </p:sp>
          <p:sp>
            <p:nvSpPr>
              <p:cNvPr id="42" name="Text Box 43"/>
              <p:cNvSpPr txBox="1">
                <a:spLocks noChangeArrowheads="1"/>
              </p:cNvSpPr>
              <p:nvPr/>
            </p:nvSpPr>
            <p:spPr bwMode="auto">
              <a:xfrm>
                <a:off x="2224" y="1488"/>
                <a:ext cx="1184" cy="2436"/>
              </a:xfrm>
              <a:prstGeom prst="rect">
                <a:avLst/>
              </a:prstGeom>
              <a:noFill/>
              <a:ln w="9525">
                <a:noFill/>
                <a:miter lim="800000"/>
                <a:headEnd/>
                <a:tailEnd/>
              </a:ln>
            </p:spPr>
            <p:txBody>
              <a:bodyPr>
                <a:spAutoFit/>
              </a:bodyPr>
              <a:lstStyle/>
              <a:p>
                <a:pPr algn="just" eaLnBrk="0" hangingPunct="0">
                  <a:lnSpc>
                    <a:spcPct val="90000"/>
                  </a:lnSpc>
                  <a:spcBef>
                    <a:spcPct val="50000"/>
                  </a:spcBef>
                  <a:buFont typeface="Wingdings" pitchFamily="2" charset="2"/>
                  <a:buChar char="v"/>
                </a:pPr>
                <a:r>
                  <a:rPr lang="es-MX" sz="1600" b="1" dirty="0">
                    <a:solidFill>
                      <a:schemeClr val="bg1"/>
                    </a:solidFill>
                  </a:rPr>
                  <a:t> </a:t>
                </a:r>
                <a:r>
                  <a:rPr lang="es-MX" sz="1600" b="1" dirty="0">
                    <a:solidFill>
                      <a:schemeClr val="bg1"/>
                    </a:solidFill>
                    <a:latin typeface="Arial" charset="0"/>
                  </a:rPr>
                  <a:t>Los recursos  económicos del Gobierno Federal y del Gobierno del Distrito Federal, se  Administrarán con eficiencia, eficacia, y honradez.</a:t>
                </a:r>
              </a:p>
              <a:p>
                <a:pPr algn="just" eaLnBrk="0" hangingPunct="0">
                  <a:lnSpc>
                    <a:spcPct val="90000"/>
                  </a:lnSpc>
                  <a:spcBef>
                    <a:spcPct val="50000"/>
                  </a:spcBef>
                  <a:buFont typeface="Wingdings" pitchFamily="2" charset="2"/>
                  <a:buChar char="v"/>
                </a:pPr>
                <a:endParaRPr lang="es-MX" sz="1600" b="1" dirty="0">
                  <a:solidFill>
                    <a:schemeClr val="bg1"/>
                  </a:solidFill>
                  <a:latin typeface="Arial" charset="0"/>
                </a:endParaRPr>
              </a:p>
              <a:p>
                <a:pPr algn="just" eaLnBrk="0" hangingPunct="0">
                  <a:lnSpc>
                    <a:spcPct val="90000"/>
                  </a:lnSpc>
                  <a:spcBef>
                    <a:spcPct val="50000"/>
                  </a:spcBef>
                  <a:buFont typeface="Wingdings" pitchFamily="2" charset="2"/>
                  <a:buChar char="v"/>
                </a:pPr>
                <a:r>
                  <a:rPr lang="es-MX" sz="1600" b="1" dirty="0">
                    <a:solidFill>
                      <a:schemeClr val="bg1"/>
                    </a:solidFill>
                    <a:latin typeface="Arial" charset="0"/>
                  </a:rPr>
                  <a:t>Los Servidores Públicos serán responsables del cumplimiento de estas bases.</a:t>
                </a:r>
                <a:endParaRPr lang="es-ES" sz="1600" b="1" dirty="0">
                  <a:solidFill>
                    <a:schemeClr val="bg1"/>
                  </a:solidFill>
                  <a:latin typeface="Arial" charset="0"/>
                </a:endParaRPr>
              </a:p>
            </p:txBody>
          </p:sp>
        </p:grpSp>
        <p:sp>
          <p:nvSpPr>
            <p:cNvPr id="40" name="Text Box 44"/>
            <p:cNvSpPr txBox="1">
              <a:spLocks noChangeArrowheads="1"/>
            </p:cNvSpPr>
            <p:nvPr/>
          </p:nvSpPr>
          <p:spPr bwMode="auto">
            <a:xfrm>
              <a:off x="2112" y="720"/>
              <a:ext cx="1408" cy="635"/>
            </a:xfrm>
            <a:prstGeom prst="rect">
              <a:avLst/>
            </a:prstGeom>
            <a:noFill/>
            <a:ln w="9525">
              <a:noFill/>
              <a:miter lim="800000"/>
              <a:headEnd/>
              <a:tailEnd/>
            </a:ln>
          </p:spPr>
          <p:txBody>
            <a:bodyPr>
              <a:spAutoFit/>
            </a:bodyPr>
            <a:lstStyle/>
            <a:p>
              <a:pPr algn="ctr" eaLnBrk="0" hangingPunct="0">
                <a:spcBef>
                  <a:spcPct val="50000"/>
                </a:spcBef>
              </a:pPr>
              <a:r>
                <a:rPr lang="es-MX" sz="1600" dirty="0">
                  <a:solidFill>
                    <a:schemeClr val="bg1"/>
                  </a:solidFill>
                  <a:latin typeface="Arial Black" pitchFamily="34" charset="0"/>
                </a:rPr>
                <a:t>ADQUISICIONES Y OBRAS PUBLICAS                   </a:t>
              </a:r>
              <a:r>
                <a:rPr lang="es-MX" sz="1200" dirty="0">
                  <a:solidFill>
                    <a:schemeClr val="bg1"/>
                  </a:solidFill>
                  <a:latin typeface="Arial" charset="0"/>
                </a:rPr>
                <a:t>(Art. 134)</a:t>
              </a:r>
              <a:endParaRPr lang="es-ES" sz="1200" dirty="0">
                <a:solidFill>
                  <a:schemeClr val="bg1"/>
                </a:solidFill>
                <a:latin typeface="Arial" charset="0"/>
              </a:endParaRPr>
            </a:p>
          </p:txBody>
        </p:sp>
      </p:grpSp>
    </p:spTree>
    <p:extLst>
      <p:ext uri="{BB962C8B-B14F-4D97-AF65-F5344CB8AC3E}">
        <p14:creationId xmlns:p14="http://schemas.microsoft.com/office/powerpoint/2010/main" val="3339563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0"/>
            <a:ext cx="9144000" cy="31116210"/>
          </a:xfrm>
          <a:prstGeom prst="rect">
            <a:avLst/>
          </a:prstGeom>
          <a:solidFill>
            <a:schemeClr val="bg1"/>
          </a:solidFill>
          <a:ln w="9525" algn="ctr">
            <a:noFill/>
            <a:miter lim="800000"/>
            <a:headEnd/>
            <a:tailEnd/>
          </a:ln>
          <a:effectLst/>
        </p:spPr>
        <p:txBody>
          <a:bodyPr wrap="square">
            <a:spAutoFit/>
          </a:bodyPr>
          <a:lstStyle/>
          <a:p>
            <a:pPr algn="just"/>
            <a:r>
              <a:rPr lang="es-ES" sz="1600" b="1" dirty="0" smtClean="0"/>
              <a:t>Artículo</a:t>
            </a:r>
            <a:r>
              <a:rPr lang="es-ES" sz="1600" dirty="0" smtClean="0"/>
              <a:t> </a:t>
            </a:r>
            <a:r>
              <a:rPr lang="es-ES" sz="1600" b="1" dirty="0"/>
              <a:t>6. </a:t>
            </a:r>
            <a:r>
              <a:rPr lang="es-MX" sz="1600" dirty="0"/>
              <a:t>La manifestación de las ideas no será objeto de ninguna inquisición judicial o administrativa, sino en el caso de que ataque a la moral, la vida privada o los derechos de terceros, provoque algún delito, o perturbe el orden público; el derecho de réplica será ejercido en los términos dispuestos por la ley. El derecho a la información será garantizado por el Estado. </a:t>
            </a:r>
          </a:p>
          <a:p>
            <a:pPr algn="just"/>
            <a:r>
              <a:rPr lang="es-MX" sz="1600" dirty="0"/>
              <a:t> </a:t>
            </a:r>
          </a:p>
          <a:p>
            <a:pPr algn="just"/>
            <a:r>
              <a:rPr lang="es-MX" sz="1600" dirty="0"/>
              <a:t>Toda persona tiene derecho al libre acceso a información plural y oportuna, así como a buscar, recibir y difundir información e ideas de toda índole por cualquier medio de expresión. </a:t>
            </a:r>
          </a:p>
          <a:p>
            <a:endParaRPr lang="es-MX" sz="1600" dirty="0" smtClean="0"/>
          </a:p>
          <a:p>
            <a:pPr algn="just"/>
            <a:r>
              <a:rPr lang="es-ES_tradnl" sz="1600" b="1" dirty="0" smtClean="0"/>
              <a:t>A</a:t>
            </a:r>
            <a:r>
              <a:rPr lang="es-ES_tradnl" sz="1600" b="1" dirty="0"/>
              <a:t>. </a:t>
            </a:r>
            <a:r>
              <a:rPr lang="es-ES_tradnl" sz="1600" dirty="0"/>
              <a:t>Para el ejercicio del derecho de acceso a la información, la Federación, los Estados y el Distrito Federal, en el ámbito de sus respectivas competencias, se regirán por los siguientes principios y bases:</a:t>
            </a:r>
            <a:endParaRPr lang="es-MX" sz="1600" dirty="0"/>
          </a:p>
          <a:p>
            <a:pPr algn="just"/>
            <a:r>
              <a:rPr lang="es-MX" sz="1600" dirty="0"/>
              <a:t> </a:t>
            </a:r>
          </a:p>
          <a:p>
            <a:pPr algn="just"/>
            <a:r>
              <a:rPr lang="es-MX" sz="1600" b="1" dirty="0"/>
              <a:t>I. 	</a:t>
            </a:r>
            <a:r>
              <a:rPr lang="es-MX" sz="1600" dirty="0"/>
              <a:t>Toda la información en posesión de cualquier autoridad, entidad, órgano y organismo de los Poderes Ejecutivo, Legislativo y Judicial, órganos autónomos, partidos políticos, fideicomisos y fondos públicos, así como de cualquier persona física, moral o sindicato que reciba y ejerza recursos públicos o realice actos de autoridad en el ámbito federal, estatal y municipal, es pública y sólo podrá ser reservada temporalmente por razones de interés público y seguridad nacional, en los términos que fijen las leyes. En la interpretación de este derecho deberá prevalecer el principio de máxima publicidad. Los sujetos obligados deberán documentar todo acto que derive del ejercicio de sus facultades, competencias o funciones, la ley determinará los supuestos específicos bajo los cuales procederá la declaración de inexistencia de la información.</a:t>
            </a:r>
          </a:p>
          <a:p>
            <a:pPr algn="just"/>
            <a:r>
              <a:rPr lang="es-MX" sz="1600" dirty="0"/>
              <a:t> </a:t>
            </a:r>
          </a:p>
          <a:p>
            <a:pPr algn="just"/>
            <a:r>
              <a:rPr lang="es-MX" sz="1600" b="1" dirty="0"/>
              <a:t>II. 	</a:t>
            </a:r>
            <a:r>
              <a:rPr lang="es-MX" sz="1600" dirty="0"/>
              <a:t>La información que se refiere a la vida privada y los datos personales será protegida en los términos y con las excepciones que fijen las leyes.</a:t>
            </a:r>
          </a:p>
          <a:p>
            <a:pPr algn="just"/>
            <a:r>
              <a:rPr lang="es-MX" sz="1600" dirty="0"/>
              <a:t> </a:t>
            </a:r>
          </a:p>
          <a:p>
            <a:pPr algn="just"/>
            <a:r>
              <a:rPr lang="es-MX" sz="1600" b="1" dirty="0"/>
              <a:t>III. 	</a:t>
            </a:r>
            <a:r>
              <a:rPr lang="es-MX" sz="1600" dirty="0"/>
              <a:t>Toda persona, sin necesidad de acreditar interés alguno o justificar su utilización, tendrá acceso gratuito a la información pública, a sus datos personales o a la rectificación de éstos.</a:t>
            </a:r>
          </a:p>
          <a:p>
            <a:pPr algn="just"/>
            <a:r>
              <a:rPr lang="es-MX" sz="1600" dirty="0"/>
              <a:t> </a:t>
            </a:r>
          </a:p>
          <a:p>
            <a:pPr algn="just"/>
            <a:r>
              <a:rPr lang="es-MX" sz="1600" b="1" dirty="0"/>
              <a:t>IV. 	</a:t>
            </a:r>
            <a:r>
              <a:rPr lang="es-MX" sz="1600" dirty="0"/>
              <a:t>Se establecerán mecanismos de acceso a la información y procedimientos de revisión expeditos que se sustanciarán ante los organismos autónomos especializados e imparciales que establece esta Constitución.</a:t>
            </a:r>
          </a:p>
          <a:p>
            <a:pPr algn="just"/>
            <a:r>
              <a:rPr lang="x-none" sz="1600" i="1" dirty="0"/>
              <a:t>Fracción reformada DOF 07-02-2014</a:t>
            </a:r>
            <a:endParaRPr lang="es-MX" sz="1600" dirty="0"/>
          </a:p>
          <a:p>
            <a:pPr algn="just"/>
            <a:r>
              <a:rPr lang="es-MX" sz="1600" dirty="0"/>
              <a:t> </a:t>
            </a:r>
          </a:p>
          <a:p>
            <a:pPr algn="just"/>
            <a:r>
              <a:rPr lang="es-MX" sz="1600" b="1" dirty="0"/>
              <a:t>V. 	</a:t>
            </a:r>
            <a:r>
              <a:rPr lang="es-MX" sz="1600" dirty="0"/>
              <a:t>Los sujetos obligados deberán preservar sus documentos en archivos administrativos actualizados y publicarán, a través de los medios electrónicos disponibles, la información completa y actualizada sobre el ejercicio de los recursos públicos y los indicadores que permitan rendir cuenta del cumplimiento de sus objetivos y de los resultados obtenidos.</a:t>
            </a:r>
          </a:p>
          <a:p>
            <a:pPr algn="just"/>
            <a:r>
              <a:rPr lang="x-none" sz="1600" i="1" dirty="0"/>
              <a:t>Fracción reformada DOF 07-02-2014</a:t>
            </a:r>
            <a:endParaRPr lang="es-MX" sz="1600" dirty="0"/>
          </a:p>
          <a:p>
            <a:pPr algn="just"/>
            <a:r>
              <a:rPr lang="es-MX" sz="1600" dirty="0"/>
              <a:t> </a:t>
            </a:r>
          </a:p>
          <a:p>
            <a:pPr algn="just"/>
            <a:r>
              <a:rPr lang="es-MX" sz="1600" b="1" dirty="0"/>
              <a:t>VI. 	</a:t>
            </a:r>
            <a:r>
              <a:rPr lang="es-MX" sz="1600" dirty="0"/>
              <a:t>Las leyes determinarán la manera en que los sujetos obligados deberán hacer pública la información relativa a los recursos públicos que entreguen a personas físicas o morales.</a:t>
            </a:r>
          </a:p>
          <a:p>
            <a:pPr algn="just"/>
            <a:r>
              <a:rPr lang="es-MX" sz="1600" dirty="0"/>
              <a:t> </a:t>
            </a:r>
          </a:p>
          <a:p>
            <a:pPr algn="just"/>
            <a:r>
              <a:rPr lang="es-MX" sz="1600" b="1" dirty="0"/>
              <a:t>VII. 	</a:t>
            </a:r>
            <a:r>
              <a:rPr lang="es-MX" sz="1600" dirty="0"/>
              <a:t>La inobservancia a las disposiciones en materia de acceso a la información pública será sancionada en los términos que dispongan las leyes.</a:t>
            </a:r>
          </a:p>
          <a:p>
            <a:pPr algn="just"/>
            <a:r>
              <a:rPr lang="x-none" sz="1600" i="1" dirty="0"/>
              <a:t>Párrafo con fracciones adicionado DOF 20-07-2007</a:t>
            </a:r>
            <a:endParaRPr lang="es-MX" sz="1600" dirty="0"/>
          </a:p>
          <a:p>
            <a:pPr algn="just"/>
            <a:r>
              <a:rPr lang="es-MX" sz="1600" dirty="0"/>
              <a:t> </a:t>
            </a:r>
          </a:p>
          <a:p>
            <a:pPr algn="just"/>
            <a:r>
              <a:rPr lang="es-MX" sz="1600" b="1" dirty="0"/>
              <a:t>VIII. 	</a:t>
            </a:r>
            <a:r>
              <a:rPr lang="es-MX" sz="1600" dirty="0"/>
              <a:t>La Federación contará con un organismo autónomo, especializado, imparcial, colegiado, con personalidad jurídica y patrimonio propio, con plena autonomía técnica, de gestión, capacidad para decidir sobre el ejercicio de su presupuesto y determinar su organización interna, responsable de garantizar el cumplimiento del derecho de acceso a la información pública y a la protección de datos personales en posesión de los sujetos obligados en los términos que establezca la ley.</a:t>
            </a:r>
          </a:p>
          <a:p>
            <a:pPr algn="just"/>
            <a:r>
              <a:rPr lang="es-MX" sz="1600" dirty="0"/>
              <a:t> </a:t>
            </a:r>
          </a:p>
          <a:p>
            <a:pPr algn="just"/>
            <a:r>
              <a:rPr lang="es-MX" sz="1600" dirty="0"/>
              <a:t>El organismo autónomo previsto en esta fracción, se regirá por la ley en materia de transparencia y acceso a la información pública y protección de datos personales en posesión de sujetos obligados, en los términos que establezca la ley general que emita el Congreso de la Unión para establecer las bases, principios generales y procedimientos del ejercicio de este derecho.</a:t>
            </a:r>
          </a:p>
          <a:p>
            <a:pPr algn="just"/>
            <a:r>
              <a:rPr lang="es-MX" sz="1600" dirty="0"/>
              <a:t> </a:t>
            </a:r>
          </a:p>
          <a:p>
            <a:pPr algn="just"/>
            <a:r>
              <a:rPr lang="es-MX" sz="1600" dirty="0"/>
              <a:t>En su funcionamiento se regirá por los principios de certeza, legalidad, independencia, imparcialidad, eficacia, objetividad, profesionalismo, transparencia y máxima publicidad.</a:t>
            </a:r>
          </a:p>
          <a:p>
            <a:pPr algn="just"/>
            <a:r>
              <a:rPr lang="es-MX" sz="1600" dirty="0"/>
              <a:t> </a:t>
            </a:r>
          </a:p>
          <a:p>
            <a:pPr algn="just"/>
            <a:r>
              <a:rPr lang="es-MX" sz="1600" dirty="0"/>
              <a:t>El organismo garante tiene competencia para conocer de los asuntos relacionados con el acceso a la información pública y la protección de datos personales de cualquier autoridad, entidad, órgano u organismo que forme parte de alguno de los Poderes Ejecutivo, Legislativo y Judicial, órganos autónomos, partidos políticos, fideicomisos y fondos públicos, así como de cualquier persona física, moral o sindicatos que reciba y ejerza recursos públicos o realice actos de autoridad en el ámbito federal; con excepción de aquellos asuntos jurisdiccionales que correspondan a la Suprema Corte de Justicia de la Nación, en cuyo caso resolverá un comité integrado por tres ministros. También conocerá de los recursos que interpongan los particulares respecto de las resoluciones de los organismos autónomos especializados de los estados y el Distrito Federal que determinen la reserva, confidencialidad, inexistencia o negativa de la información, en los términos que establezca la ley.</a:t>
            </a:r>
          </a:p>
          <a:p>
            <a:pPr algn="just"/>
            <a:r>
              <a:rPr lang="es-MX" sz="1600" dirty="0"/>
              <a:t> </a:t>
            </a:r>
          </a:p>
          <a:p>
            <a:pPr algn="just"/>
            <a:r>
              <a:rPr lang="es-MX" sz="1600" dirty="0"/>
              <a:t>El organismo garante federal de oficio o a petición fundada del organismo garante equivalente del estado o del Distrito Federal, podrá conocer de los recursos de revisión que por su interés y trascendencia así lo ameriten.</a:t>
            </a:r>
          </a:p>
          <a:p>
            <a:pPr algn="just"/>
            <a:r>
              <a:rPr lang="es-MX" sz="1600" dirty="0"/>
              <a:t> </a:t>
            </a:r>
          </a:p>
          <a:p>
            <a:pPr algn="just"/>
            <a:r>
              <a:rPr lang="es-MX" sz="1600" dirty="0"/>
              <a:t>La ley establecerá aquella información que se considere reservada o confidencial.</a:t>
            </a:r>
          </a:p>
          <a:p>
            <a:pPr algn="just"/>
            <a:r>
              <a:rPr lang="es-MX" sz="1600" dirty="0"/>
              <a:t> </a:t>
            </a:r>
          </a:p>
          <a:p>
            <a:pPr algn="just"/>
            <a:r>
              <a:rPr lang="es-MX" sz="1600" dirty="0"/>
              <a:t>Las resoluciones del organismo garante son vinculatorias, definitivas e inatacables para los sujetos obligados. El Consejero Jurídico del Gobierno podrá interponer recurso de revisión ante la Suprema Corte de Justicia de la Nación en los términos que establezca la ley, sólo en el caso que dichas resoluciones puedan poner en peligro la seguridad nacional conforme a la ley de la materia.</a:t>
            </a:r>
          </a:p>
          <a:p>
            <a:pPr algn="just"/>
            <a:r>
              <a:rPr lang="es-MX" sz="1600" dirty="0"/>
              <a:t> </a:t>
            </a:r>
          </a:p>
          <a:p>
            <a:pPr algn="just"/>
            <a:r>
              <a:rPr lang="es-MX" sz="1600" dirty="0"/>
              <a:t>El organismo garante se integra por siete comisionados. Para su nombramiento, la Cámara de Senadores, previa realización de una amplia consulta a la sociedad, a propuesta de los grupos parlamentarios, con el voto de las dos terceras partes de los miembros presentes, nombrará al comisionado que deba cubrir la vacante, siguiendo el proceso establecido en la ley. El nombramiento podrá ser objetado por el Presidente de la República en un plazo de diez días hábiles. Si el Presidente de la República no objetara el nombramiento dentro de dicho plazo, ocupará el cargo de comisionado la persona nombrada por el Senado de la República.</a:t>
            </a:r>
          </a:p>
          <a:p>
            <a:pPr algn="just"/>
            <a:r>
              <a:rPr lang="es-MX" sz="1600" dirty="0"/>
              <a:t> </a:t>
            </a:r>
          </a:p>
          <a:p>
            <a:pPr algn="just"/>
            <a:r>
              <a:rPr lang="es-MX" sz="1600" dirty="0"/>
              <a:t>En caso de que el Presidente de la República objetara el nombramiento, la Cámara de Senadores nombrará una nueva propuesta, en los términos del párrafo anterior, pero con una votación de las tres quintas partes de los miembros presentes. Si este segundo nombramiento fuera objetado, la Cámara de Senadores, en los términos del párrafo anterior, con la votación de las tres quintas partes de los miembros presentes, designará al comisionado que ocupará la vacante.</a:t>
            </a:r>
          </a:p>
          <a:p>
            <a:pPr algn="just"/>
            <a:r>
              <a:rPr lang="es-MX" sz="1600" dirty="0"/>
              <a:t> </a:t>
            </a:r>
          </a:p>
          <a:p>
            <a:pPr algn="just"/>
            <a:r>
              <a:rPr lang="es-MX" sz="1600" dirty="0"/>
              <a:t>Los comisionados durarán en su encargo siete años y deberán cumplir con los requisitos previstos en las fracciones I, II, IV, V y VI del artículo 95 de esta Constitución, no podrán tener otro empleo, cargo o comisión, con excepción de los no remunerados en instituciones docentes, científicas o de beneficencia, sólo podrán ser removidos de su cargo en los términos del Título Cuarto de esta Constitución y serán sujetos de juicio político.</a:t>
            </a:r>
          </a:p>
          <a:p>
            <a:pPr algn="just"/>
            <a:r>
              <a:rPr lang="es-MX" sz="1600" dirty="0"/>
              <a:t> </a:t>
            </a:r>
          </a:p>
          <a:p>
            <a:pPr algn="just"/>
            <a:r>
              <a:rPr lang="es-MX" sz="1600" dirty="0"/>
              <a:t>En la conformación del organismo garante se procurará la equidad de género.</a:t>
            </a:r>
          </a:p>
          <a:p>
            <a:pPr algn="just"/>
            <a:r>
              <a:rPr lang="es-MX" sz="1600" dirty="0"/>
              <a:t> </a:t>
            </a:r>
          </a:p>
          <a:p>
            <a:pPr algn="just"/>
            <a:r>
              <a:rPr lang="es-MX" sz="1600" dirty="0"/>
              <a:t>El comisionado presidente será designado por los propios comisionados, mediante voto secreto, por un periodo de tres años, con posibilidad de ser reelecto por un periodo igual; estará obligado a rendir un informe anual ante el Senado, en la fecha y en los términos que disponga la ley.</a:t>
            </a:r>
          </a:p>
          <a:p>
            <a:pPr algn="just"/>
            <a:r>
              <a:rPr lang="es-MX" sz="1600" dirty="0"/>
              <a:t> </a:t>
            </a:r>
          </a:p>
          <a:p>
            <a:pPr algn="just"/>
            <a:r>
              <a:rPr lang="es-MX" sz="1600" dirty="0"/>
              <a:t>El organismo garante tendrá un Consejo Consultivo, integrado por diez consejeros, que serán elegidos por el voto de las dos terceras partes de los miembros presentes de la Cámara de Senadores. La ley determinará los procedimientos a seguir para la presentación de las propuestas por la propia Cámara. Anualmente serán sustituidos los dos consejeros de mayor antigüedad en el cargo, salvo que fuesen propuestos y ratificados para un segundo periodo.</a:t>
            </a:r>
          </a:p>
          <a:p>
            <a:pPr algn="just"/>
            <a:r>
              <a:rPr lang="es-MX" sz="1600" dirty="0"/>
              <a:t> </a:t>
            </a:r>
          </a:p>
          <a:p>
            <a:pPr algn="just"/>
            <a:r>
              <a:rPr lang="es-MX" sz="1600" dirty="0"/>
              <a:t>La ley establecerá las medidas de apremio que podrá imponer el organismo garante para asegurar el cumplimiento de sus decisiones.</a:t>
            </a:r>
          </a:p>
          <a:p>
            <a:pPr algn="just"/>
            <a:r>
              <a:rPr lang="es-MX" sz="1600" dirty="0"/>
              <a:t> </a:t>
            </a:r>
          </a:p>
          <a:p>
            <a:pPr algn="just"/>
            <a:r>
              <a:rPr lang="es-MX" sz="1600" dirty="0"/>
              <a:t>Toda autoridad y servidor público estará obligado a coadyuvar con el organismo garante y sus integrantes para el buen desempeño de sus funciones.</a:t>
            </a:r>
          </a:p>
          <a:p>
            <a:pPr algn="just"/>
            <a:r>
              <a:rPr lang="es-MX" sz="1600" dirty="0"/>
              <a:t> </a:t>
            </a:r>
          </a:p>
          <a:p>
            <a:pPr algn="just"/>
            <a:r>
              <a:rPr lang="es-MX" sz="1600" dirty="0"/>
              <a:t>El organismo garante coordinará sus acciones con la entidad de fiscalización superior de la Federación, con la entidad especializada en materia de archivos y con el organismo encargado de regular la captación, procesamiento y publicación de la información estadística y geográfica, así como con los organismos garantes de los estados y el Distrito Federal, con el objeto de fortalecer la rendición de cuentas del Estado Mexicano.</a:t>
            </a:r>
          </a:p>
          <a:p>
            <a:pPr algn="just"/>
            <a:r>
              <a:rPr lang="x-none" sz="1600" i="1" dirty="0"/>
              <a:t>Fracción adicionada DOF 07-02-2014</a:t>
            </a:r>
            <a:endParaRPr lang="es-MX" sz="1600" dirty="0"/>
          </a:p>
          <a:p>
            <a:pPr algn="just"/>
            <a:endParaRPr lang="es-MX" sz="1600" dirty="0" smtClean="0"/>
          </a:p>
        </p:txBody>
      </p:sp>
    </p:spTree>
    <p:extLst>
      <p:ext uri="{BB962C8B-B14F-4D97-AF65-F5344CB8AC3E}">
        <p14:creationId xmlns:p14="http://schemas.microsoft.com/office/powerpoint/2010/main" val="10724320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2576" y="-891480"/>
            <a:ext cx="15119648" cy="8504802"/>
          </a:xfrm>
          <a:prstGeom prst="rect">
            <a:avLst/>
          </a:prstGeom>
        </p:spPr>
      </p:pic>
    </p:spTree>
    <p:extLst>
      <p:ext uri="{BB962C8B-B14F-4D97-AF65-F5344CB8AC3E}">
        <p14:creationId xmlns:p14="http://schemas.microsoft.com/office/powerpoint/2010/main" val="1880128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0"/>
            <a:ext cx="9144000" cy="16435268"/>
          </a:xfrm>
          <a:prstGeom prst="rect">
            <a:avLst/>
          </a:prstGeom>
          <a:solidFill>
            <a:schemeClr val="bg1"/>
          </a:solidFill>
          <a:ln w="9525" algn="ctr">
            <a:noFill/>
            <a:miter lim="800000"/>
            <a:headEnd/>
            <a:tailEnd/>
          </a:ln>
          <a:effectLst/>
        </p:spPr>
        <p:txBody>
          <a:bodyPr wrap="square">
            <a:spAutoFit/>
          </a:bodyPr>
          <a:lstStyle/>
          <a:p>
            <a:pPr algn="just"/>
            <a:r>
              <a:rPr lang="es-MX" b="1" dirty="0" smtClean="0"/>
              <a:t>Artículo </a:t>
            </a:r>
            <a:r>
              <a:rPr lang="es-MX" b="1" dirty="0"/>
              <a:t>25</a:t>
            </a:r>
            <a:r>
              <a:rPr lang="es-MX" dirty="0"/>
              <a:t>. Corresponde al Estado la rectoría del desarrollo nacional para garantizar que éste sea integral y sustentable, que fortalezca la Soberanía de la Nación y su régimen democrático y que, mediante la competitividad, el fomento del crecimiento económico y el empleo y una más justa distribución del ingreso y la riqueza, permita el pleno ejercicio de la libertad y la dignidad de los individuos, grupos y clases sociales, cuya seguridad protege esta Constitución. La competitividad se entenderá como el conjunto de condiciones necesarias para generar un mayor crecimiento económico, promoviendo la inversión y la generación de empleo.</a:t>
            </a:r>
          </a:p>
          <a:p>
            <a:pPr algn="r"/>
            <a:r>
              <a:rPr lang="x-none" sz="1200" i="1" dirty="0">
                <a:solidFill>
                  <a:schemeClr val="tx2">
                    <a:lumMod val="60000"/>
                    <a:lumOff val="40000"/>
                  </a:schemeClr>
                </a:solidFill>
              </a:rPr>
              <a:t>Párrafo reformado DOF 28-06-1999, 05-06-2013</a:t>
            </a:r>
            <a:endParaRPr lang="es-MX" sz="1200" dirty="0">
              <a:solidFill>
                <a:schemeClr val="tx2">
                  <a:lumMod val="60000"/>
                  <a:lumOff val="40000"/>
                </a:schemeClr>
              </a:solidFill>
            </a:endParaRPr>
          </a:p>
          <a:p>
            <a:pPr algn="just"/>
            <a:r>
              <a:rPr lang="es-MX" dirty="0">
                <a:solidFill>
                  <a:schemeClr val="tx2">
                    <a:lumMod val="60000"/>
                    <a:lumOff val="40000"/>
                  </a:schemeClr>
                </a:solidFill>
              </a:rPr>
              <a:t> </a:t>
            </a:r>
          </a:p>
          <a:p>
            <a:pPr algn="just"/>
            <a:r>
              <a:rPr lang="es-MX" dirty="0"/>
              <a:t>El Estado velará por la estabilidad de las finanzas públicas y del sistema financiero para coadyuvar a generar condiciones favorables para el crecimiento económico y el empleo. El Plan Nacional de Desarrollo y los planes estatales y municipales deberán observar dicho principio.</a:t>
            </a:r>
          </a:p>
          <a:p>
            <a:pPr algn="r"/>
            <a:r>
              <a:rPr lang="es-MX" sz="1200" i="1" dirty="0">
                <a:solidFill>
                  <a:schemeClr val="tx2">
                    <a:lumMod val="60000"/>
                    <a:lumOff val="40000"/>
                  </a:schemeClr>
                </a:solidFill>
              </a:rPr>
              <a:t>Párrafo adicionado DOF 26-05-2015</a:t>
            </a:r>
            <a:endParaRPr lang="es-MX" sz="1200" dirty="0">
              <a:solidFill>
                <a:schemeClr val="tx2">
                  <a:lumMod val="60000"/>
                  <a:lumOff val="40000"/>
                </a:schemeClr>
              </a:solidFill>
            </a:endParaRPr>
          </a:p>
          <a:p>
            <a:pPr algn="just"/>
            <a:r>
              <a:rPr lang="es-MX" sz="1200" dirty="0">
                <a:solidFill>
                  <a:schemeClr val="tx2">
                    <a:lumMod val="60000"/>
                    <a:lumOff val="40000"/>
                  </a:schemeClr>
                </a:solidFill>
              </a:rPr>
              <a:t> </a:t>
            </a:r>
          </a:p>
          <a:p>
            <a:pPr algn="just"/>
            <a:r>
              <a:rPr lang="es-MX" dirty="0"/>
              <a:t>El Estado planeará, conducirá, coordinará y orientará la actividad económica nacional, y llevará al cabo la regulación y fomento de las actividades que demande el interés general en el marco de libertades que otorga esta Constitución.</a:t>
            </a:r>
          </a:p>
          <a:p>
            <a:pPr algn="just"/>
            <a:r>
              <a:rPr lang="es-MX" dirty="0"/>
              <a:t> </a:t>
            </a:r>
          </a:p>
          <a:p>
            <a:pPr algn="just"/>
            <a:r>
              <a:rPr lang="es-MX" dirty="0"/>
              <a:t>Al desarrollo económico nacional concurrirán, con responsabilidad social, el sector público, el sector social y el sector privado, sin menoscabo de otras formas de actividad económica que contribuyan al desarrollo de la Nación.</a:t>
            </a:r>
          </a:p>
          <a:p>
            <a:pPr algn="just"/>
            <a:r>
              <a:rPr lang="es-MX" dirty="0"/>
              <a:t> </a:t>
            </a:r>
          </a:p>
          <a:p>
            <a:pPr algn="just"/>
            <a:r>
              <a:rPr lang="es-MX" dirty="0"/>
              <a:t>El sector público tendrá a su cargo, de manera exclusiva, las áreas estratégicas que se señalan en el artículo 28, párrafo cuarto de la Constitución, manteniendo siempre el Gobierno Federal la propiedad y el control sobre los organismos y empresas productivas del Estado que en su caso se establezcan. Tratándose de la planeación y el control del sistema eléctrico nacional, y del servicio público de transmisión y distribución de energía eléctrica, así como de la exploración y extracción de petróleo y demás hidrocarburos, la Nación llevará a cabo dichas actividades en términos de lo dispuesto por los párrafos sexto y séptimo del artículo 27 de esta Constitución. En las actividades citadas la ley establecerá las normas relativas a la administración, organización, funcionamiento, procedimientos de contratación y demás actos jurídicos que celebren las empresas productivas del Estado, así como el régimen de remuneraciones de su personal, para garantizar su eficacia, eficiencia, honestidad, productividad, transparencia y rendición de cuentas, con base en las mejores prácticas, y determinará las demás actividades que podrán realizar.</a:t>
            </a:r>
          </a:p>
          <a:p>
            <a:pPr algn="just"/>
            <a:r>
              <a:rPr lang="x-none" i="1" dirty="0"/>
              <a:t>Párrafo reformado DOF 20-12-2013</a:t>
            </a:r>
            <a:endParaRPr lang="es-MX" dirty="0"/>
          </a:p>
          <a:p>
            <a:pPr algn="just"/>
            <a:r>
              <a:rPr lang="es-MX" dirty="0"/>
              <a:t> </a:t>
            </a:r>
          </a:p>
          <a:p>
            <a:pPr algn="just"/>
            <a:r>
              <a:rPr lang="es-MX" dirty="0"/>
              <a:t>Asimismo podrá participar por sí o con los sectores social y privado, de acuerdo con la ley, para impulsar y organizar las áreas prioritarias del desarrollo.</a:t>
            </a:r>
          </a:p>
          <a:p>
            <a:pPr algn="just"/>
            <a:r>
              <a:rPr lang="es-MX" dirty="0"/>
              <a:t> </a:t>
            </a:r>
          </a:p>
          <a:p>
            <a:pPr algn="just"/>
            <a:r>
              <a:rPr lang="es-MX" dirty="0"/>
              <a:t>Bajo criterios de equidad social, productividad y sustentabilidad se apoyará e impulsará a las empresas de los sectores social y privado de la economía, sujetándolos a las modalidades que dicte el interés público y al uso, en beneficio general, de los recursos productivos, cuidando su conservación y el medio ambiente.</a:t>
            </a:r>
          </a:p>
          <a:p>
            <a:pPr algn="just"/>
            <a:r>
              <a:rPr lang="x-none" i="1" dirty="0"/>
              <a:t>Párrafo reformado DOF 20-12-2013</a:t>
            </a:r>
            <a:endParaRPr lang="es-MX" dirty="0"/>
          </a:p>
          <a:p>
            <a:pPr algn="just"/>
            <a:r>
              <a:rPr lang="es-MX" dirty="0"/>
              <a:t> </a:t>
            </a:r>
          </a:p>
          <a:p>
            <a:pPr algn="just"/>
            <a:r>
              <a:rPr lang="es-MX" dirty="0"/>
              <a:t>La ley establecerá los mecanismos que faciliten la organización y la expansión de la actividad económica del sector social: de los ejidos, organizaciones de trabajadores, cooperativas, comunidades, empresas que pertenezcan mayoritaria o exclusivamente a los trabajadores y, en general, de todas las formas de organización social para la producción, distribución y consumo de bienes y servicios socialmente necesarios.</a:t>
            </a:r>
          </a:p>
          <a:p>
            <a:pPr algn="just"/>
            <a:r>
              <a:rPr lang="es-MX" dirty="0"/>
              <a:t> </a:t>
            </a:r>
          </a:p>
          <a:p>
            <a:pPr algn="just"/>
            <a:r>
              <a:rPr lang="es-MX" dirty="0"/>
              <a:t>La ley alentará y protegerá la actividad económica que realicen los particulares y proveerá las condiciones para que el desenvolvimiento del sector privado contribuya al desarrollo económico nacional, promoviendo la competitividad e implementando una política nacional para el desarrollo industrial sustentable que incluya vertientes sectoriales y regionales, en los términos que establece esta Constitución.</a:t>
            </a:r>
          </a:p>
          <a:p>
            <a:pPr algn="just"/>
            <a:r>
              <a:rPr lang="x-none" i="1" dirty="0"/>
              <a:t>Párrafo reformado DOF 05-06-2013</a:t>
            </a:r>
            <a:r>
              <a:rPr lang="es-MX" i="1" dirty="0"/>
              <a:t>, </a:t>
            </a:r>
            <a:r>
              <a:rPr lang="x-none" i="1" dirty="0"/>
              <a:t>20-12-2013</a:t>
            </a:r>
            <a:endParaRPr lang="es-MX" dirty="0"/>
          </a:p>
          <a:p>
            <a:pPr algn="just"/>
            <a:r>
              <a:rPr lang="x-none" i="1" dirty="0"/>
              <a:t>Artículo reformado DOF 03-02-1983</a:t>
            </a:r>
            <a:endParaRPr lang="es-MX" dirty="0"/>
          </a:p>
        </p:txBody>
      </p:sp>
    </p:spTree>
    <p:extLst>
      <p:ext uri="{BB962C8B-B14F-4D97-AF65-F5344CB8AC3E}">
        <p14:creationId xmlns:p14="http://schemas.microsoft.com/office/powerpoint/2010/main" val="3057493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27384"/>
            <a:ext cx="9144000" cy="4524315"/>
          </a:xfrm>
          <a:prstGeom prst="rect">
            <a:avLst/>
          </a:prstGeom>
          <a:solidFill>
            <a:schemeClr val="bg1"/>
          </a:solidFill>
          <a:ln w="9525" algn="ctr">
            <a:noFill/>
            <a:miter lim="800000"/>
            <a:headEnd/>
            <a:tailEnd/>
          </a:ln>
          <a:effectLst/>
        </p:spPr>
        <p:txBody>
          <a:bodyPr wrap="square">
            <a:spAutoFit/>
          </a:bodyPr>
          <a:lstStyle/>
          <a:p>
            <a:pPr algn="just"/>
            <a:r>
              <a:rPr lang="es-ES" b="1" dirty="0"/>
              <a:t>Artículo 26 </a:t>
            </a:r>
            <a:endParaRPr lang="es-MX" dirty="0"/>
          </a:p>
          <a:p>
            <a:pPr algn="just"/>
            <a:r>
              <a:rPr lang="es-ES" b="1" dirty="0"/>
              <a:t> </a:t>
            </a:r>
            <a:endParaRPr lang="es-MX" dirty="0"/>
          </a:p>
          <a:p>
            <a:pPr algn="just"/>
            <a:r>
              <a:rPr lang="es-ES" dirty="0"/>
              <a:t>A. El Estado organizará un sistema de planeación democrática del desarrollo nacional que imprima solidez, dinamismo, competitividad, permanencia y equidad al crecimiento de la economía para la independencia y la democratización política, social y cultural de la nación.</a:t>
            </a:r>
            <a:endParaRPr lang="es-MX" dirty="0"/>
          </a:p>
          <a:p>
            <a:pPr algn="just"/>
            <a:r>
              <a:rPr lang="es-ES" dirty="0"/>
              <a:t> </a:t>
            </a:r>
            <a:endParaRPr lang="es-MX" dirty="0"/>
          </a:p>
          <a:p>
            <a:pPr algn="just"/>
            <a:r>
              <a:rPr lang="es-ES" dirty="0"/>
              <a:t>B. El Estado contará con un Sistema Nacional de Información Estadística y Geográfica cuyos datos serán considerados oficiales. Para la Federación, estados, Distrito Federal y municipios, los datos contenidos en el Sistema serán de uso obligatorio en los términos que establezca la ley.</a:t>
            </a:r>
            <a:endParaRPr lang="es-MX" dirty="0"/>
          </a:p>
          <a:p>
            <a:pPr algn="just"/>
            <a:r>
              <a:rPr lang="es-ES" dirty="0"/>
              <a:t> </a:t>
            </a:r>
            <a:endParaRPr lang="es-MX" dirty="0"/>
          </a:p>
          <a:p>
            <a:pPr algn="just"/>
            <a:r>
              <a:rPr lang="es-ES" dirty="0"/>
              <a:t>C. El Estado contará con un Consejo Nacional de Evaluación de la Política de Desarrollo Social, que será un órgano autónomo, con personalidad jurídica y patrimonio propios, a cargo de la medición de la pobreza y de la evaluación de los programas, objetivos, metas y acciones de la política de desarrollo social, así como de emitir recomendaciones en los términos que disponga la ley, la cual establecerá las formas de coordinación del órgano con las autoridades federales, locales y municipales para el </a:t>
            </a:r>
            <a:r>
              <a:rPr lang="es-ES" dirty="0" smtClean="0"/>
              <a:t>eje</a:t>
            </a:r>
            <a:endParaRPr lang="en-US" dirty="0"/>
          </a:p>
        </p:txBody>
      </p:sp>
      <p:sp>
        <p:nvSpPr>
          <p:cNvPr id="19" name="Text Box 55"/>
          <p:cNvSpPr txBox="1">
            <a:spLocks noChangeArrowheads="1"/>
          </p:cNvSpPr>
          <p:nvPr/>
        </p:nvSpPr>
        <p:spPr bwMode="auto">
          <a:xfrm>
            <a:off x="1529457" y="6132240"/>
            <a:ext cx="645209" cy="523220"/>
          </a:xfrm>
          <a:prstGeom prst="rect">
            <a:avLst/>
          </a:prstGeom>
          <a:noFill/>
          <a:ln w="9525">
            <a:noFill/>
            <a:miter lim="800000"/>
            <a:headEnd/>
            <a:tailEnd/>
          </a:ln>
        </p:spPr>
        <p:txBody>
          <a:bodyPr>
            <a:spAutoFit/>
          </a:bodyPr>
          <a:lstStyle/>
          <a:p>
            <a:pPr algn="ctr"/>
            <a:r>
              <a:rPr lang="es-MX" sz="700" b="1" dirty="0">
                <a:solidFill>
                  <a:schemeClr val="tx2">
                    <a:lumMod val="50000"/>
                  </a:schemeClr>
                </a:solidFill>
                <a:latin typeface="+mn-lt"/>
              </a:rPr>
              <a:t>Plan</a:t>
            </a:r>
          </a:p>
          <a:p>
            <a:pPr algn="ctr"/>
            <a:r>
              <a:rPr lang="es-MX" sz="700" b="1" dirty="0">
                <a:solidFill>
                  <a:schemeClr val="tx2">
                    <a:lumMod val="50000"/>
                  </a:schemeClr>
                </a:solidFill>
                <a:latin typeface="+mn-lt"/>
              </a:rPr>
              <a:t>Municipal</a:t>
            </a:r>
          </a:p>
          <a:p>
            <a:pPr algn="ctr"/>
            <a:r>
              <a:rPr lang="es-MX" sz="700" b="1" dirty="0">
                <a:solidFill>
                  <a:schemeClr val="tx2">
                    <a:lumMod val="50000"/>
                  </a:schemeClr>
                </a:solidFill>
                <a:latin typeface="+mn-lt"/>
              </a:rPr>
              <a:t>De</a:t>
            </a:r>
          </a:p>
          <a:p>
            <a:pPr algn="ctr"/>
            <a:r>
              <a:rPr lang="es-MX" sz="700" b="1" dirty="0">
                <a:solidFill>
                  <a:schemeClr val="tx2">
                    <a:lumMod val="50000"/>
                  </a:schemeClr>
                </a:solidFill>
                <a:latin typeface="+mn-lt"/>
              </a:rPr>
              <a:t>Desarrollo</a:t>
            </a:r>
            <a:endParaRPr lang="es-ES" sz="700" b="1" dirty="0">
              <a:solidFill>
                <a:schemeClr val="tx2">
                  <a:lumMod val="50000"/>
                </a:schemeClr>
              </a:solidFill>
              <a:latin typeface="+mn-lt"/>
            </a:endParaRPr>
          </a:p>
        </p:txBody>
      </p:sp>
      <p:sp>
        <p:nvSpPr>
          <p:cNvPr id="20" name="Text Box 56"/>
          <p:cNvSpPr txBox="1">
            <a:spLocks noChangeArrowheads="1"/>
          </p:cNvSpPr>
          <p:nvPr/>
        </p:nvSpPr>
        <p:spPr bwMode="auto">
          <a:xfrm>
            <a:off x="223677" y="5685773"/>
            <a:ext cx="645209" cy="523220"/>
          </a:xfrm>
          <a:prstGeom prst="rect">
            <a:avLst/>
          </a:prstGeom>
          <a:noFill/>
          <a:ln w="9525">
            <a:noFill/>
            <a:miter lim="800000"/>
            <a:headEnd/>
            <a:tailEnd/>
          </a:ln>
        </p:spPr>
        <p:txBody>
          <a:bodyPr>
            <a:spAutoFit/>
          </a:bodyPr>
          <a:lstStyle/>
          <a:p>
            <a:pPr algn="ctr"/>
            <a:r>
              <a:rPr lang="es-MX" sz="700" b="1" dirty="0">
                <a:solidFill>
                  <a:schemeClr val="tx2">
                    <a:lumMod val="50000"/>
                  </a:schemeClr>
                </a:solidFill>
                <a:latin typeface="+mn-lt"/>
              </a:rPr>
              <a:t>Plan </a:t>
            </a:r>
          </a:p>
          <a:p>
            <a:pPr algn="ctr"/>
            <a:r>
              <a:rPr lang="es-MX" sz="700" b="1" dirty="0">
                <a:solidFill>
                  <a:schemeClr val="tx2">
                    <a:lumMod val="50000"/>
                  </a:schemeClr>
                </a:solidFill>
                <a:latin typeface="+mn-lt"/>
              </a:rPr>
              <a:t>Nacional</a:t>
            </a:r>
          </a:p>
          <a:p>
            <a:pPr algn="ctr"/>
            <a:r>
              <a:rPr lang="es-MX" sz="700" b="1" dirty="0">
                <a:solidFill>
                  <a:schemeClr val="tx2">
                    <a:lumMod val="50000"/>
                  </a:schemeClr>
                </a:solidFill>
                <a:latin typeface="+mn-lt"/>
              </a:rPr>
              <a:t>De</a:t>
            </a:r>
          </a:p>
          <a:p>
            <a:pPr algn="ctr"/>
            <a:r>
              <a:rPr lang="es-MX" sz="700" b="1" dirty="0">
                <a:solidFill>
                  <a:schemeClr val="tx2">
                    <a:lumMod val="50000"/>
                  </a:schemeClr>
                </a:solidFill>
                <a:latin typeface="+mn-lt"/>
              </a:rPr>
              <a:t>Desarrollo</a:t>
            </a:r>
            <a:endParaRPr lang="es-ES" sz="700" b="1" dirty="0">
              <a:solidFill>
                <a:schemeClr val="tx2">
                  <a:lumMod val="50000"/>
                </a:schemeClr>
              </a:solidFill>
              <a:latin typeface="+mn-lt"/>
            </a:endParaRPr>
          </a:p>
        </p:txBody>
      </p:sp>
      <p:sp>
        <p:nvSpPr>
          <p:cNvPr id="21" name="Text Box 57"/>
          <p:cNvSpPr txBox="1">
            <a:spLocks noChangeArrowheads="1"/>
          </p:cNvSpPr>
          <p:nvPr/>
        </p:nvSpPr>
        <p:spPr bwMode="auto">
          <a:xfrm>
            <a:off x="876568" y="5906521"/>
            <a:ext cx="668251" cy="533597"/>
          </a:xfrm>
          <a:prstGeom prst="rect">
            <a:avLst/>
          </a:prstGeom>
          <a:noFill/>
          <a:ln w="9525">
            <a:noFill/>
            <a:miter lim="800000"/>
            <a:headEnd/>
            <a:tailEnd/>
          </a:ln>
        </p:spPr>
        <p:txBody>
          <a:bodyPr>
            <a:spAutoFit/>
          </a:bodyPr>
          <a:lstStyle/>
          <a:p>
            <a:pPr algn="ctr"/>
            <a:r>
              <a:rPr lang="es-MX" sz="700" b="1" dirty="0">
                <a:solidFill>
                  <a:schemeClr val="tx2">
                    <a:lumMod val="50000"/>
                  </a:schemeClr>
                </a:solidFill>
                <a:latin typeface="+mn-lt"/>
              </a:rPr>
              <a:t>Plan</a:t>
            </a:r>
          </a:p>
          <a:p>
            <a:pPr algn="ctr"/>
            <a:r>
              <a:rPr lang="es-MX" sz="700" b="1" dirty="0">
                <a:solidFill>
                  <a:schemeClr val="tx2">
                    <a:lumMod val="50000"/>
                  </a:schemeClr>
                </a:solidFill>
                <a:latin typeface="+mn-lt"/>
              </a:rPr>
              <a:t>Estatal</a:t>
            </a:r>
          </a:p>
          <a:p>
            <a:pPr algn="ctr"/>
            <a:r>
              <a:rPr lang="es-MX" sz="700" b="1" dirty="0">
                <a:solidFill>
                  <a:schemeClr val="tx2">
                    <a:lumMod val="50000"/>
                  </a:schemeClr>
                </a:solidFill>
                <a:latin typeface="+mn-lt"/>
              </a:rPr>
              <a:t>De</a:t>
            </a:r>
          </a:p>
          <a:p>
            <a:pPr algn="ctr"/>
            <a:r>
              <a:rPr lang="es-MX" sz="700" b="1" dirty="0">
                <a:solidFill>
                  <a:schemeClr val="tx2">
                    <a:lumMod val="50000"/>
                  </a:schemeClr>
                </a:solidFill>
                <a:latin typeface="+mn-lt"/>
              </a:rPr>
              <a:t>Desarrollo</a:t>
            </a:r>
            <a:endParaRPr lang="es-ES" sz="700" b="1" dirty="0">
              <a:solidFill>
                <a:schemeClr val="tx2">
                  <a:lumMod val="50000"/>
                </a:schemeClr>
              </a:solidFill>
              <a:latin typeface="+mn-lt"/>
            </a:endParaRPr>
          </a:p>
        </p:txBody>
      </p:sp>
      <p:sp>
        <p:nvSpPr>
          <p:cNvPr id="23" name="AutoShape 61"/>
          <p:cNvSpPr>
            <a:spLocks noChangeArrowheads="1"/>
          </p:cNvSpPr>
          <p:nvPr/>
        </p:nvSpPr>
        <p:spPr bwMode="auto">
          <a:xfrm>
            <a:off x="179512" y="5595287"/>
            <a:ext cx="784427" cy="766650"/>
          </a:xfrm>
          <a:prstGeom prst="star16">
            <a:avLst>
              <a:gd name="adj" fmla="val 50000"/>
            </a:avLst>
          </a:prstGeom>
          <a:solidFill>
            <a:srgbClr val="33CCCC">
              <a:alpha val="39999"/>
            </a:srgbClr>
          </a:solidFill>
          <a:ln w="9525">
            <a:solidFill>
              <a:schemeClr val="tx1"/>
            </a:solidFill>
            <a:miter lim="800000"/>
            <a:headEnd/>
            <a:tailEnd/>
          </a:ln>
        </p:spPr>
        <p:txBody>
          <a:bodyPr wrap="none" anchor="ctr"/>
          <a:lstStyle/>
          <a:p>
            <a:endParaRPr lang="en-US" sz="500" dirty="0">
              <a:solidFill>
                <a:schemeClr val="tx2">
                  <a:lumMod val="50000"/>
                </a:schemeClr>
              </a:solidFill>
              <a:latin typeface="+mn-lt"/>
            </a:endParaRPr>
          </a:p>
        </p:txBody>
      </p:sp>
      <p:sp>
        <p:nvSpPr>
          <p:cNvPr id="24" name="AutoShape 62"/>
          <p:cNvSpPr>
            <a:spLocks noChangeArrowheads="1"/>
          </p:cNvSpPr>
          <p:nvPr/>
        </p:nvSpPr>
        <p:spPr bwMode="auto">
          <a:xfrm>
            <a:off x="833361" y="5821006"/>
            <a:ext cx="784427" cy="766651"/>
          </a:xfrm>
          <a:prstGeom prst="star16">
            <a:avLst>
              <a:gd name="adj" fmla="val 50000"/>
            </a:avLst>
          </a:prstGeom>
          <a:solidFill>
            <a:srgbClr val="339966">
              <a:alpha val="50980"/>
            </a:srgbClr>
          </a:solidFill>
          <a:ln w="9525">
            <a:solidFill>
              <a:schemeClr val="tx1"/>
            </a:solidFill>
            <a:miter lim="800000"/>
            <a:headEnd/>
            <a:tailEnd/>
          </a:ln>
        </p:spPr>
        <p:txBody>
          <a:bodyPr wrap="none" anchor="ctr"/>
          <a:lstStyle/>
          <a:p>
            <a:endParaRPr lang="en-US" sz="800" dirty="0">
              <a:solidFill>
                <a:schemeClr val="tx2">
                  <a:lumMod val="50000"/>
                </a:schemeClr>
              </a:solidFill>
              <a:latin typeface="+mn-lt"/>
            </a:endParaRPr>
          </a:p>
        </p:txBody>
      </p:sp>
      <p:sp>
        <p:nvSpPr>
          <p:cNvPr id="25" name="AutoShape 63"/>
          <p:cNvSpPr>
            <a:spLocks noChangeArrowheads="1"/>
          </p:cNvSpPr>
          <p:nvPr/>
        </p:nvSpPr>
        <p:spPr bwMode="auto">
          <a:xfrm>
            <a:off x="1486251" y="6046726"/>
            <a:ext cx="784427" cy="766650"/>
          </a:xfrm>
          <a:prstGeom prst="star16">
            <a:avLst>
              <a:gd name="adj" fmla="val 50000"/>
            </a:avLst>
          </a:prstGeom>
          <a:solidFill>
            <a:srgbClr val="FF6600">
              <a:alpha val="32156"/>
            </a:srgbClr>
          </a:solidFill>
          <a:ln w="9525">
            <a:solidFill>
              <a:schemeClr val="tx1"/>
            </a:solidFill>
            <a:miter lim="800000"/>
            <a:headEnd/>
            <a:tailEnd/>
          </a:ln>
        </p:spPr>
        <p:txBody>
          <a:bodyPr wrap="none" anchor="ctr"/>
          <a:lstStyle/>
          <a:p>
            <a:endParaRPr lang="en-US" sz="800" dirty="0">
              <a:solidFill>
                <a:schemeClr val="tx2">
                  <a:lumMod val="50000"/>
                </a:schemeClr>
              </a:solidFill>
              <a:latin typeface="+mn-lt"/>
            </a:endParaRPr>
          </a:p>
        </p:txBody>
      </p:sp>
      <p:grpSp>
        <p:nvGrpSpPr>
          <p:cNvPr id="59" name="Group 5"/>
          <p:cNvGrpSpPr>
            <a:grpSpLocks/>
          </p:cNvGrpSpPr>
          <p:nvPr/>
        </p:nvGrpSpPr>
        <p:grpSpPr bwMode="auto">
          <a:xfrm>
            <a:off x="855334" y="4437112"/>
            <a:ext cx="3788674" cy="2435186"/>
            <a:chOff x="2177" y="864"/>
            <a:chExt cx="2623" cy="1727"/>
          </a:xfrm>
        </p:grpSpPr>
        <p:sp>
          <p:nvSpPr>
            <p:cNvPr id="81" name="Freeform 6"/>
            <p:cNvSpPr>
              <a:spLocks/>
            </p:cNvSpPr>
            <p:nvPr/>
          </p:nvSpPr>
          <p:spPr bwMode="auto">
            <a:xfrm>
              <a:off x="3563" y="1953"/>
              <a:ext cx="139" cy="146"/>
            </a:xfrm>
            <a:custGeom>
              <a:avLst/>
              <a:gdLst>
                <a:gd name="T0" fmla="*/ 1 w 259"/>
                <a:gd name="T1" fmla="*/ 0 h 297"/>
                <a:gd name="T2" fmla="*/ 1 w 259"/>
                <a:gd name="T3" fmla="*/ 0 h 297"/>
                <a:gd name="T4" fmla="*/ 1 w 259"/>
                <a:gd name="T5" fmla="*/ 0 h 297"/>
                <a:gd name="T6" fmla="*/ 1 w 259"/>
                <a:gd name="T7" fmla="*/ 0 h 297"/>
                <a:gd name="T8" fmla="*/ 1 w 259"/>
                <a:gd name="T9" fmla="*/ 0 h 297"/>
                <a:gd name="T10" fmla="*/ 1 w 259"/>
                <a:gd name="T11" fmla="*/ 0 h 297"/>
                <a:gd name="T12" fmla="*/ 1 w 259"/>
                <a:gd name="T13" fmla="*/ 0 h 297"/>
                <a:gd name="T14" fmla="*/ 1 w 259"/>
                <a:gd name="T15" fmla="*/ 0 h 297"/>
                <a:gd name="T16" fmla="*/ 1 w 259"/>
                <a:gd name="T17" fmla="*/ 0 h 297"/>
                <a:gd name="T18" fmla="*/ 1 w 259"/>
                <a:gd name="T19" fmla="*/ 0 h 297"/>
                <a:gd name="T20" fmla="*/ 1 w 259"/>
                <a:gd name="T21" fmla="*/ 0 h 297"/>
                <a:gd name="T22" fmla="*/ 1 w 259"/>
                <a:gd name="T23" fmla="*/ 0 h 297"/>
                <a:gd name="T24" fmla="*/ 1 w 259"/>
                <a:gd name="T25" fmla="*/ 0 h 297"/>
                <a:gd name="T26" fmla="*/ 1 w 259"/>
                <a:gd name="T27" fmla="*/ 0 h 297"/>
                <a:gd name="T28" fmla="*/ 1 w 259"/>
                <a:gd name="T29" fmla="*/ 0 h 297"/>
                <a:gd name="T30" fmla="*/ 1 w 259"/>
                <a:gd name="T31" fmla="*/ 0 h 297"/>
                <a:gd name="T32" fmla="*/ 1 w 259"/>
                <a:gd name="T33" fmla="*/ 0 h 297"/>
                <a:gd name="T34" fmla="*/ 1 w 259"/>
                <a:gd name="T35" fmla="*/ 0 h 297"/>
                <a:gd name="T36" fmla="*/ 1 w 259"/>
                <a:gd name="T37" fmla="*/ 0 h 297"/>
                <a:gd name="T38" fmla="*/ 1 w 259"/>
                <a:gd name="T39" fmla="*/ 0 h 297"/>
                <a:gd name="T40" fmla="*/ 1 w 259"/>
                <a:gd name="T41" fmla="*/ 0 h 297"/>
                <a:gd name="T42" fmla="*/ 1 w 259"/>
                <a:gd name="T43" fmla="*/ 0 h 297"/>
                <a:gd name="T44" fmla="*/ 1 w 259"/>
                <a:gd name="T45" fmla="*/ 0 h 297"/>
                <a:gd name="T46" fmla="*/ 1 w 259"/>
                <a:gd name="T47" fmla="*/ 0 h 297"/>
                <a:gd name="T48" fmla="*/ 1 w 259"/>
                <a:gd name="T49" fmla="*/ 0 h 297"/>
                <a:gd name="T50" fmla="*/ 1 w 259"/>
                <a:gd name="T51" fmla="*/ 0 h 297"/>
                <a:gd name="T52" fmla="*/ 1 w 259"/>
                <a:gd name="T53" fmla="*/ 0 h 297"/>
                <a:gd name="T54" fmla="*/ 1 w 259"/>
                <a:gd name="T55" fmla="*/ 0 h 297"/>
                <a:gd name="T56" fmla="*/ 1 w 259"/>
                <a:gd name="T57" fmla="*/ 0 h 297"/>
                <a:gd name="T58" fmla="*/ 1 w 259"/>
                <a:gd name="T59" fmla="*/ 0 h 297"/>
                <a:gd name="T60" fmla="*/ 1 w 259"/>
                <a:gd name="T61" fmla="*/ 0 h 297"/>
                <a:gd name="T62" fmla="*/ 1 w 259"/>
                <a:gd name="T63" fmla="*/ 0 h 297"/>
                <a:gd name="T64" fmla="*/ 1 w 259"/>
                <a:gd name="T65" fmla="*/ 0 h 297"/>
                <a:gd name="T66" fmla="*/ 1 w 259"/>
                <a:gd name="T67" fmla="*/ 0 h 297"/>
                <a:gd name="T68" fmla="*/ 1 w 259"/>
                <a:gd name="T69" fmla="*/ 0 h 297"/>
                <a:gd name="T70" fmla="*/ 1 w 259"/>
                <a:gd name="T71" fmla="*/ 0 h 297"/>
                <a:gd name="T72" fmla="*/ 1 w 259"/>
                <a:gd name="T73" fmla="*/ 0 h 297"/>
                <a:gd name="T74" fmla="*/ 1 w 259"/>
                <a:gd name="T75" fmla="*/ 0 h 297"/>
                <a:gd name="T76" fmla="*/ 1 w 259"/>
                <a:gd name="T77" fmla="*/ 0 h 297"/>
                <a:gd name="T78" fmla="*/ 1 w 259"/>
                <a:gd name="T79" fmla="*/ 0 h 297"/>
                <a:gd name="T80" fmla="*/ 1 w 259"/>
                <a:gd name="T81" fmla="*/ 0 h 297"/>
                <a:gd name="T82" fmla="*/ 1 w 259"/>
                <a:gd name="T83" fmla="*/ 0 h 297"/>
                <a:gd name="T84" fmla="*/ 1 w 259"/>
                <a:gd name="T85" fmla="*/ 0 h 297"/>
                <a:gd name="T86" fmla="*/ 1 w 259"/>
                <a:gd name="T87" fmla="*/ 0 h 297"/>
                <a:gd name="T88" fmla="*/ 1 w 259"/>
                <a:gd name="T89" fmla="*/ 0 h 297"/>
                <a:gd name="T90" fmla="*/ 1 w 259"/>
                <a:gd name="T91" fmla="*/ 0 h 297"/>
                <a:gd name="T92" fmla="*/ 1 w 259"/>
                <a:gd name="T93" fmla="*/ 0 h 297"/>
                <a:gd name="T94" fmla="*/ 1 w 259"/>
                <a:gd name="T95" fmla="*/ 0 h 297"/>
                <a:gd name="T96" fmla="*/ 1 w 259"/>
                <a:gd name="T97" fmla="*/ 0 h 297"/>
                <a:gd name="T98" fmla="*/ 1 w 259"/>
                <a:gd name="T99" fmla="*/ 0 h 297"/>
                <a:gd name="T100" fmla="*/ 1 w 259"/>
                <a:gd name="T101" fmla="*/ 0 h 297"/>
                <a:gd name="T102" fmla="*/ 1 w 259"/>
                <a:gd name="T103" fmla="*/ 0 h 297"/>
                <a:gd name="T104" fmla="*/ 1 w 259"/>
                <a:gd name="T105" fmla="*/ 0 h 297"/>
                <a:gd name="T106" fmla="*/ 1 w 259"/>
                <a:gd name="T107" fmla="*/ 0 h 297"/>
                <a:gd name="T108" fmla="*/ 1 w 259"/>
                <a:gd name="T109" fmla="*/ 0 h 297"/>
                <a:gd name="T110" fmla="*/ 1 w 259"/>
                <a:gd name="T111" fmla="*/ 0 h 297"/>
                <a:gd name="T112" fmla="*/ 1 w 259"/>
                <a:gd name="T113" fmla="*/ 0 h 297"/>
                <a:gd name="T114" fmla="*/ 0 w 259"/>
                <a:gd name="T115" fmla="*/ 0 h 2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
                <a:gd name="T175" fmla="*/ 0 h 297"/>
                <a:gd name="T176" fmla="*/ 259 w 259"/>
                <a:gd name="T177" fmla="*/ 297 h 2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 h="297">
                  <a:moveTo>
                    <a:pt x="0" y="159"/>
                  </a:moveTo>
                  <a:lnTo>
                    <a:pt x="4" y="145"/>
                  </a:lnTo>
                  <a:lnTo>
                    <a:pt x="6" y="141"/>
                  </a:lnTo>
                  <a:lnTo>
                    <a:pt x="9" y="132"/>
                  </a:lnTo>
                  <a:lnTo>
                    <a:pt x="12" y="129"/>
                  </a:lnTo>
                  <a:lnTo>
                    <a:pt x="15" y="130"/>
                  </a:lnTo>
                  <a:lnTo>
                    <a:pt x="19" y="130"/>
                  </a:lnTo>
                  <a:lnTo>
                    <a:pt x="24" y="134"/>
                  </a:lnTo>
                  <a:lnTo>
                    <a:pt x="35" y="135"/>
                  </a:lnTo>
                  <a:lnTo>
                    <a:pt x="37" y="133"/>
                  </a:lnTo>
                  <a:lnTo>
                    <a:pt x="40" y="130"/>
                  </a:lnTo>
                  <a:lnTo>
                    <a:pt x="42" y="120"/>
                  </a:lnTo>
                  <a:lnTo>
                    <a:pt x="45" y="117"/>
                  </a:lnTo>
                  <a:lnTo>
                    <a:pt x="47" y="117"/>
                  </a:lnTo>
                  <a:lnTo>
                    <a:pt x="54" y="120"/>
                  </a:lnTo>
                  <a:lnTo>
                    <a:pt x="63" y="123"/>
                  </a:lnTo>
                  <a:lnTo>
                    <a:pt x="65" y="124"/>
                  </a:lnTo>
                  <a:lnTo>
                    <a:pt x="69" y="128"/>
                  </a:lnTo>
                  <a:lnTo>
                    <a:pt x="71" y="128"/>
                  </a:lnTo>
                  <a:lnTo>
                    <a:pt x="77" y="124"/>
                  </a:lnTo>
                  <a:lnTo>
                    <a:pt x="79" y="121"/>
                  </a:lnTo>
                  <a:lnTo>
                    <a:pt x="79" y="114"/>
                  </a:lnTo>
                  <a:lnTo>
                    <a:pt x="81" y="105"/>
                  </a:lnTo>
                  <a:lnTo>
                    <a:pt x="90" y="86"/>
                  </a:lnTo>
                  <a:lnTo>
                    <a:pt x="91" y="80"/>
                  </a:lnTo>
                  <a:lnTo>
                    <a:pt x="101" y="79"/>
                  </a:lnTo>
                  <a:lnTo>
                    <a:pt x="102" y="82"/>
                  </a:lnTo>
                  <a:lnTo>
                    <a:pt x="109" y="85"/>
                  </a:lnTo>
                  <a:lnTo>
                    <a:pt x="115" y="90"/>
                  </a:lnTo>
                  <a:lnTo>
                    <a:pt x="126" y="85"/>
                  </a:lnTo>
                  <a:lnTo>
                    <a:pt x="129" y="80"/>
                  </a:lnTo>
                  <a:lnTo>
                    <a:pt x="138" y="75"/>
                  </a:lnTo>
                  <a:lnTo>
                    <a:pt x="138" y="64"/>
                  </a:lnTo>
                  <a:lnTo>
                    <a:pt x="127" y="64"/>
                  </a:lnTo>
                  <a:lnTo>
                    <a:pt x="125" y="60"/>
                  </a:lnTo>
                  <a:lnTo>
                    <a:pt x="125" y="49"/>
                  </a:lnTo>
                  <a:lnTo>
                    <a:pt x="121" y="46"/>
                  </a:lnTo>
                  <a:lnTo>
                    <a:pt x="121" y="37"/>
                  </a:lnTo>
                  <a:lnTo>
                    <a:pt x="126" y="31"/>
                  </a:lnTo>
                  <a:lnTo>
                    <a:pt x="127" y="26"/>
                  </a:lnTo>
                  <a:lnTo>
                    <a:pt x="130" y="19"/>
                  </a:lnTo>
                  <a:lnTo>
                    <a:pt x="133" y="16"/>
                  </a:lnTo>
                  <a:lnTo>
                    <a:pt x="144" y="21"/>
                  </a:lnTo>
                  <a:lnTo>
                    <a:pt x="155" y="30"/>
                  </a:lnTo>
                  <a:lnTo>
                    <a:pt x="168" y="36"/>
                  </a:lnTo>
                  <a:lnTo>
                    <a:pt x="174" y="34"/>
                  </a:lnTo>
                  <a:lnTo>
                    <a:pt x="177" y="33"/>
                  </a:lnTo>
                  <a:lnTo>
                    <a:pt x="179" y="33"/>
                  </a:lnTo>
                  <a:lnTo>
                    <a:pt x="184" y="34"/>
                  </a:lnTo>
                  <a:lnTo>
                    <a:pt x="185" y="38"/>
                  </a:lnTo>
                  <a:lnTo>
                    <a:pt x="190" y="38"/>
                  </a:lnTo>
                  <a:lnTo>
                    <a:pt x="193" y="34"/>
                  </a:lnTo>
                  <a:lnTo>
                    <a:pt x="193" y="21"/>
                  </a:lnTo>
                  <a:lnTo>
                    <a:pt x="193" y="19"/>
                  </a:lnTo>
                  <a:lnTo>
                    <a:pt x="195" y="14"/>
                  </a:lnTo>
                  <a:lnTo>
                    <a:pt x="202" y="4"/>
                  </a:lnTo>
                  <a:lnTo>
                    <a:pt x="208" y="0"/>
                  </a:lnTo>
                  <a:lnTo>
                    <a:pt x="216" y="1"/>
                  </a:lnTo>
                  <a:lnTo>
                    <a:pt x="215" y="4"/>
                  </a:lnTo>
                  <a:lnTo>
                    <a:pt x="219" y="6"/>
                  </a:lnTo>
                  <a:lnTo>
                    <a:pt x="227" y="1"/>
                  </a:lnTo>
                  <a:lnTo>
                    <a:pt x="229" y="15"/>
                  </a:lnTo>
                  <a:lnTo>
                    <a:pt x="231" y="18"/>
                  </a:lnTo>
                  <a:lnTo>
                    <a:pt x="240" y="40"/>
                  </a:lnTo>
                  <a:lnTo>
                    <a:pt x="259" y="72"/>
                  </a:lnTo>
                  <a:lnTo>
                    <a:pt x="258" y="76"/>
                  </a:lnTo>
                  <a:lnTo>
                    <a:pt x="252" y="78"/>
                  </a:lnTo>
                  <a:lnTo>
                    <a:pt x="249" y="78"/>
                  </a:lnTo>
                  <a:lnTo>
                    <a:pt x="244" y="79"/>
                  </a:lnTo>
                  <a:lnTo>
                    <a:pt x="238" y="87"/>
                  </a:lnTo>
                  <a:lnTo>
                    <a:pt x="233" y="90"/>
                  </a:lnTo>
                  <a:lnTo>
                    <a:pt x="221" y="90"/>
                  </a:lnTo>
                  <a:lnTo>
                    <a:pt x="214" y="84"/>
                  </a:lnTo>
                  <a:lnTo>
                    <a:pt x="211" y="82"/>
                  </a:lnTo>
                  <a:lnTo>
                    <a:pt x="209" y="94"/>
                  </a:lnTo>
                  <a:lnTo>
                    <a:pt x="197" y="120"/>
                  </a:lnTo>
                  <a:lnTo>
                    <a:pt x="184" y="136"/>
                  </a:lnTo>
                  <a:lnTo>
                    <a:pt x="183" y="141"/>
                  </a:lnTo>
                  <a:lnTo>
                    <a:pt x="177" y="147"/>
                  </a:lnTo>
                  <a:lnTo>
                    <a:pt x="175" y="152"/>
                  </a:lnTo>
                  <a:lnTo>
                    <a:pt x="179" y="166"/>
                  </a:lnTo>
                  <a:lnTo>
                    <a:pt x="174" y="170"/>
                  </a:lnTo>
                  <a:lnTo>
                    <a:pt x="160" y="175"/>
                  </a:lnTo>
                  <a:lnTo>
                    <a:pt x="149" y="181"/>
                  </a:lnTo>
                  <a:lnTo>
                    <a:pt x="139" y="184"/>
                  </a:lnTo>
                  <a:lnTo>
                    <a:pt x="133" y="186"/>
                  </a:lnTo>
                  <a:lnTo>
                    <a:pt x="125" y="188"/>
                  </a:lnTo>
                  <a:lnTo>
                    <a:pt x="121" y="223"/>
                  </a:lnTo>
                  <a:lnTo>
                    <a:pt x="119" y="229"/>
                  </a:lnTo>
                  <a:lnTo>
                    <a:pt x="109" y="236"/>
                  </a:lnTo>
                  <a:lnTo>
                    <a:pt x="109" y="240"/>
                  </a:lnTo>
                  <a:lnTo>
                    <a:pt x="123" y="248"/>
                  </a:lnTo>
                  <a:lnTo>
                    <a:pt x="127" y="252"/>
                  </a:lnTo>
                  <a:lnTo>
                    <a:pt x="130" y="250"/>
                  </a:lnTo>
                  <a:lnTo>
                    <a:pt x="130" y="254"/>
                  </a:lnTo>
                  <a:lnTo>
                    <a:pt x="133" y="258"/>
                  </a:lnTo>
                  <a:lnTo>
                    <a:pt x="127" y="292"/>
                  </a:lnTo>
                  <a:lnTo>
                    <a:pt x="126" y="291"/>
                  </a:lnTo>
                  <a:lnTo>
                    <a:pt x="124" y="286"/>
                  </a:lnTo>
                  <a:lnTo>
                    <a:pt x="121" y="285"/>
                  </a:lnTo>
                  <a:lnTo>
                    <a:pt x="124" y="297"/>
                  </a:lnTo>
                  <a:lnTo>
                    <a:pt x="84" y="290"/>
                  </a:lnTo>
                  <a:lnTo>
                    <a:pt x="81" y="286"/>
                  </a:lnTo>
                  <a:lnTo>
                    <a:pt x="63" y="278"/>
                  </a:lnTo>
                  <a:lnTo>
                    <a:pt x="57" y="272"/>
                  </a:lnTo>
                  <a:lnTo>
                    <a:pt x="54" y="265"/>
                  </a:lnTo>
                  <a:lnTo>
                    <a:pt x="45" y="256"/>
                  </a:lnTo>
                  <a:lnTo>
                    <a:pt x="43" y="252"/>
                  </a:lnTo>
                  <a:lnTo>
                    <a:pt x="29" y="241"/>
                  </a:lnTo>
                  <a:lnTo>
                    <a:pt x="23" y="231"/>
                  </a:lnTo>
                  <a:lnTo>
                    <a:pt x="21" y="230"/>
                  </a:lnTo>
                  <a:lnTo>
                    <a:pt x="17" y="223"/>
                  </a:lnTo>
                  <a:lnTo>
                    <a:pt x="15" y="193"/>
                  </a:lnTo>
                  <a:lnTo>
                    <a:pt x="10" y="190"/>
                  </a:lnTo>
                  <a:lnTo>
                    <a:pt x="3" y="175"/>
                  </a:lnTo>
                  <a:lnTo>
                    <a:pt x="0" y="159"/>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2" name="Freeform 7"/>
            <p:cNvSpPr>
              <a:spLocks/>
            </p:cNvSpPr>
            <p:nvPr/>
          </p:nvSpPr>
          <p:spPr bwMode="auto">
            <a:xfrm>
              <a:off x="3616" y="2033"/>
              <a:ext cx="183" cy="167"/>
            </a:xfrm>
            <a:custGeom>
              <a:avLst/>
              <a:gdLst>
                <a:gd name="T0" fmla="*/ 1 w 343"/>
                <a:gd name="T1" fmla="*/ 1 h 334"/>
                <a:gd name="T2" fmla="*/ 1 w 343"/>
                <a:gd name="T3" fmla="*/ 1 h 334"/>
                <a:gd name="T4" fmla="*/ 1 w 343"/>
                <a:gd name="T5" fmla="*/ 1 h 334"/>
                <a:gd name="T6" fmla="*/ 1 w 343"/>
                <a:gd name="T7" fmla="*/ 1 h 334"/>
                <a:gd name="T8" fmla="*/ 1 w 343"/>
                <a:gd name="T9" fmla="*/ 1 h 334"/>
                <a:gd name="T10" fmla="*/ 1 w 343"/>
                <a:gd name="T11" fmla="*/ 1 h 334"/>
                <a:gd name="T12" fmla="*/ 1 w 343"/>
                <a:gd name="T13" fmla="*/ 1 h 334"/>
                <a:gd name="T14" fmla="*/ 1 w 343"/>
                <a:gd name="T15" fmla="*/ 1 h 334"/>
                <a:gd name="T16" fmla="*/ 1 w 343"/>
                <a:gd name="T17" fmla="*/ 1 h 334"/>
                <a:gd name="T18" fmla="*/ 1 w 343"/>
                <a:gd name="T19" fmla="*/ 1 h 334"/>
                <a:gd name="T20" fmla="*/ 1 w 343"/>
                <a:gd name="T21" fmla="*/ 1 h 334"/>
                <a:gd name="T22" fmla="*/ 1 w 343"/>
                <a:gd name="T23" fmla="*/ 1 h 334"/>
                <a:gd name="T24" fmla="*/ 1 w 343"/>
                <a:gd name="T25" fmla="*/ 1 h 334"/>
                <a:gd name="T26" fmla="*/ 1 w 343"/>
                <a:gd name="T27" fmla="*/ 1 h 334"/>
                <a:gd name="T28" fmla="*/ 1 w 343"/>
                <a:gd name="T29" fmla="*/ 1 h 334"/>
                <a:gd name="T30" fmla="*/ 1 w 343"/>
                <a:gd name="T31" fmla="*/ 1 h 334"/>
                <a:gd name="T32" fmla="*/ 1 w 343"/>
                <a:gd name="T33" fmla="*/ 1 h 334"/>
                <a:gd name="T34" fmla="*/ 1 w 343"/>
                <a:gd name="T35" fmla="*/ 1 h 334"/>
                <a:gd name="T36" fmla="*/ 1 w 343"/>
                <a:gd name="T37" fmla="*/ 1 h 334"/>
                <a:gd name="T38" fmla="*/ 1 w 343"/>
                <a:gd name="T39" fmla="*/ 1 h 334"/>
                <a:gd name="T40" fmla="*/ 1 w 343"/>
                <a:gd name="T41" fmla="*/ 1 h 334"/>
                <a:gd name="T42" fmla="*/ 1 w 343"/>
                <a:gd name="T43" fmla="*/ 1 h 334"/>
                <a:gd name="T44" fmla="*/ 1 w 343"/>
                <a:gd name="T45" fmla="*/ 1 h 334"/>
                <a:gd name="T46" fmla="*/ 1 w 343"/>
                <a:gd name="T47" fmla="*/ 1 h 334"/>
                <a:gd name="T48" fmla="*/ 1 w 343"/>
                <a:gd name="T49" fmla="*/ 1 h 334"/>
                <a:gd name="T50" fmla="*/ 1 w 343"/>
                <a:gd name="T51" fmla="*/ 1 h 334"/>
                <a:gd name="T52" fmla="*/ 1 w 343"/>
                <a:gd name="T53" fmla="*/ 1 h 334"/>
                <a:gd name="T54" fmla="*/ 1 w 343"/>
                <a:gd name="T55" fmla="*/ 1 h 334"/>
                <a:gd name="T56" fmla="*/ 1 w 343"/>
                <a:gd name="T57" fmla="*/ 1 h 334"/>
                <a:gd name="T58" fmla="*/ 1 w 343"/>
                <a:gd name="T59" fmla="*/ 1 h 334"/>
                <a:gd name="T60" fmla="*/ 1 w 343"/>
                <a:gd name="T61" fmla="*/ 1 h 334"/>
                <a:gd name="T62" fmla="*/ 1 w 343"/>
                <a:gd name="T63" fmla="*/ 1 h 334"/>
                <a:gd name="T64" fmla="*/ 1 w 343"/>
                <a:gd name="T65" fmla="*/ 1 h 334"/>
                <a:gd name="T66" fmla="*/ 1 w 343"/>
                <a:gd name="T67" fmla="*/ 1 h 334"/>
                <a:gd name="T68" fmla="*/ 1 w 343"/>
                <a:gd name="T69" fmla="*/ 1 h 334"/>
                <a:gd name="T70" fmla="*/ 1 w 343"/>
                <a:gd name="T71" fmla="*/ 1 h 334"/>
                <a:gd name="T72" fmla="*/ 1 w 343"/>
                <a:gd name="T73" fmla="*/ 1 h 334"/>
                <a:gd name="T74" fmla="*/ 1 w 343"/>
                <a:gd name="T75" fmla="*/ 1 h 334"/>
                <a:gd name="T76" fmla="*/ 1 w 343"/>
                <a:gd name="T77" fmla="*/ 1 h 334"/>
                <a:gd name="T78" fmla="*/ 1 w 343"/>
                <a:gd name="T79" fmla="*/ 1 h 334"/>
                <a:gd name="T80" fmla="*/ 1 w 343"/>
                <a:gd name="T81" fmla="*/ 1 h 334"/>
                <a:gd name="T82" fmla="*/ 1 w 343"/>
                <a:gd name="T83" fmla="*/ 1 h 334"/>
                <a:gd name="T84" fmla="*/ 1 w 343"/>
                <a:gd name="T85" fmla="*/ 1 h 334"/>
                <a:gd name="T86" fmla="*/ 1 w 343"/>
                <a:gd name="T87" fmla="*/ 1 h 334"/>
                <a:gd name="T88" fmla="*/ 1 w 343"/>
                <a:gd name="T89" fmla="*/ 1 h 334"/>
                <a:gd name="T90" fmla="*/ 1 w 343"/>
                <a:gd name="T91" fmla="*/ 1 h 334"/>
                <a:gd name="T92" fmla="*/ 1 w 343"/>
                <a:gd name="T93" fmla="*/ 1 h 334"/>
                <a:gd name="T94" fmla="*/ 1 w 343"/>
                <a:gd name="T95" fmla="*/ 1 h 334"/>
                <a:gd name="T96" fmla="*/ 1 w 343"/>
                <a:gd name="T97" fmla="*/ 1 h 3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3"/>
                <a:gd name="T148" fmla="*/ 0 h 334"/>
                <a:gd name="T149" fmla="*/ 343 w 343"/>
                <a:gd name="T150" fmla="*/ 334 h 3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3" h="334">
                  <a:moveTo>
                    <a:pt x="0" y="202"/>
                  </a:moveTo>
                  <a:lnTo>
                    <a:pt x="10" y="195"/>
                  </a:lnTo>
                  <a:lnTo>
                    <a:pt x="12" y="189"/>
                  </a:lnTo>
                  <a:lnTo>
                    <a:pt x="16" y="154"/>
                  </a:lnTo>
                  <a:lnTo>
                    <a:pt x="24" y="152"/>
                  </a:lnTo>
                  <a:lnTo>
                    <a:pt x="30" y="150"/>
                  </a:lnTo>
                  <a:lnTo>
                    <a:pt x="40" y="147"/>
                  </a:lnTo>
                  <a:lnTo>
                    <a:pt x="51" y="141"/>
                  </a:lnTo>
                  <a:lnTo>
                    <a:pt x="65" y="136"/>
                  </a:lnTo>
                  <a:lnTo>
                    <a:pt x="70" y="132"/>
                  </a:lnTo>
                  <a:lnTo>
                    <a:pt x="66" y="118"/>
                  </a:lnTo>
                  <a:lnTo>
                    <a:pt x="68" y="113"/>
                  </a:lnTo>
                  <a:lnTo>
                    <a:pt x="74" y="107"/>
                  </a:lnTo>
                  <a:lnTo>
                    <a:pt x="75" y="102"/>
                  </a:lnTo>
                  <a:lnTo>
                    <a:pt x="88" y="86"/>
                  </a:lnTo>
                  <a:lnTo>
                    <a:pt x="100" y="60"/>
                  </a:lnTo>
                  <a:lnTo>
                    <a:pt x="102" y="48"/>
                  </a:lnTo>
                  <a:lnTo>
                    <a:pt x="105" y="50"/>
                  </a:lnTo>
                  <a:lnTo>
                    <a:pt x="112" y="56"/>
                  </a:lnTo>
                  <a:lnTo>
                    <a:pt x="124" y="56"/>
                  </a:lnTo>
                  <a:lnTo>
                    <a:pt x="129" y="53"/>
                  </a:lnTo>
                  <a:lnTo>
                    <a:pt x="135" y="45"/>
                  </a:lnTo>
                  <a:lnTo>
                    <a:pt x="140" y="44"/>
                  </a:lnTo>
                  <a:lnTo>
                    <a:pt x="143" y="44"/>
                  </a:lnTo>
                  <a:lnTo>
                    <a:pt x="149" y="42"/>
                  </a:lnTo>
                  <a:lnTo>
                    <a:pt x="150" y="38"/>
                  </a:lnTo>
                  <a:lnTo>
                    <a:pt x="154" y="23"/>
                  </a:lnTo>
                  <a:lnTo>
                    <a:pt x="155" y="21"/>
                  </a:lnTo>
                  <a:lnTo>
                    <a:pt x="161" y="18"/>
                  </a:lnTo>
                  <a:lnTo>
                    <a:pt x="165" y="17"/>
                  </a:lnTo>
                  <a:lnTo>
                    <a:pt x="173" y="20"/>
                  </a:lnTo>
                  <a:lnTo>
                    <a:pt x="178" y="27"/>
                  </a:lnTo>
                  <a:lnTo>
                    <a:pt x="182" y="30"/>
                  </a:lnTo>
                  <a:lnTo>
                    <a:pt x="186" y="32"/>
                  </a:lnTo>
                  <a:lnTo>
                    <a:pt x="192" y="32"/>
                  </a:lnTo>
                  <a:lnTo>
                    <a:pt x="198" y="33"/>
                  </a:lnTo>
                  <a:lnTo>
                    <a:pt x="202" y="35"/>
                  </a:lnTo>
                  <a:lnTo>
                    <a:pt x="206" y="33"/>
                  </a:lnTo>
                  <a:lnTo>
                    <a:pt x="210" y="33"/>
                  </a:lnTo>
                  <a:lnTo>
                    <a:pt x="214" y="35"/>
                  </a:lnTo>
                  <a:lnTo>
                    <a:pt x="218" y="35"/>
                  </a:lnTo>
                  <a:lnTo>
                    <a:pt x="226" y="38"/>
                  </a:lnTo>
                  <a:lnTo>
                    <a:pt x="230" y="38"/>
                  </a:lnTo>
                  <a:lnTo>
                    <a:pt x="233" y="35"/>
                  </a:lnTo>
                  <a:lnTo>
                    <a:pt x="234" y="29"/>
                  </a:lnTo>
                  <a:lnTo>
                    <a:pt x="233" y="17"/>
                  </a:lnTo>
                  <a:lnTo>
                    <a:pt x="231" y="9"/>
                  </a:lnTo>
                  <a:lnTo>
                    <a:pt x="232" y="4"/>
                  </a:lnTo>
                  <a:lnTo>
                    <a:pt x="243" y="2"/>
                  </a:lnTo>
                  <a:lnTo>
                    <a:pt x="246" y="0"/>
                  </a:lnTo>
                  <a:lnTo>
                    <a:pt x="250" y="2"/>
                  </a:lnTo>
                  <a:lnTo>
                    <a:pt x="255" y="6"/>
                  </a:lnTo>
                  <a:lnTo>
                    <a:pt x="257" y="10"/>
                  </a:lnTo>
                  <a:lnTo>
                    <a:pt x="251" y="21"/>
                  </a:lnTo>
                  <a:lnTo>
                    <a:pt x="250" y="24"/>
                  </a:lnTo>
                  <a:lnTo>
                    <a:pt x="252" y="29"/>
                  </a:lnTo>
                  <a:lnTo>
                    <a:pt x="269" y="50"/>
                  </a:lnTo>
                  <a:lnTo>
                    <a:pt x="280" y="45"/>
                  </a:lnTo>
                  <a:lnTo>
                    <a:pt x="284" y="42"/>
                  </a:lnTo>
                  <a:lnTo>
                    <a:pt x="286" y="41"/>
                  </a:lnTo>
                  <a:lnTo>
                    <a:pt x="291" y="42"/>
                  </a:lnTo>
                  <a:lnTo>
                    <a:pt x="288" y="51"/>
                  </a:lnTo>
                  <a:lnTo>
                    <a:pt x="288" y="54"/>
                  </a:lnTo>
                  <a:lnTo>
                    <a:pt x="294" y="56"/>
                  </a:lnTo>
                  <a:lnTo>
                    <a:pt x="299" y="56"/>
                  </a:lnTo>
                  <a:lnTo>
                    <a:pt x="300" y="57"/>
                  </a:lnTo>
                  <a:lnTo>
                    <a:pt x="302" y="59"/>
                  </a:lnTo>
                  <a:lnTo>
                    <a:pt x="308" y="63"/>
                  </a:lnTo>
                  <a:lnTo>
                    <a:pt x="308" y="70"/>
                  </a:lnTo>
                  <a:lnTo>
                    <a:pt x="302" y="81"/>
                  </a:lnTo>
                  <a:lnTo>
                    <a:pt x="296" y="88"/>
                  </a:lnTo>
                  <a:lnTo>
                    <a:pt x="294" y="98"/>
                  </a:lnTo>
                  <a:lnTo>
                    <a:pt x="296" y="113"/>
                  </a:lnTo>
                  <a:lnTo>
                    <a:pt x="293" y="114"/>
                  </a:lnTo>
                  <a:lnTo>
                    <a:pt x="288" y="114"/>
                  </a:lnTo>
                  <a:lnTo>
                    <a:pt x="285" y="112"/>
                  </a:lnTo>
                  <a:lnTo>
                    <a:pt x="280" y="108"/>
                  </a:lnTo>
                  <a:lnTo>
                    <a:pt x="275" y="107"/>
                  </a:lnTo>
                  <a:lnTo>
                    <a:pt x="274" y="106"/>
                  </a:lnTo>
                  <a:lnTo>
                    <a:pt x="270" y="105"/>
                  </a:lnTo>
                  <a:lnTo>
                    <a:pt x="266" y="106"/>
                  </a:lnTo>
                  <a:lnTo>
                    <a:pt x="263" y="108"/>
                  </a:lnTo>
                  <a:lnTo>
                    <a:pt x="257" y="124"/>
                  </a:lnTo>
                  <a:lnTo>
                    <a:pt x="255" y="126"/>
                  </a:lnTo>
                  <a:lnTo>
                    <a:pt x="245" y="126"/>
                  </a:lnTo>
                  <a:lnTo>
                    <a:pt x="239" y="130"/>
                  </a:lnTo>
                  <a:lnTo>
                    <a:pt x="237" y="132"/>
                  </a:lnTo>
                  <a:lnTo>
                    <a:pt x="237" y="135"/>
                  </a:lnTo>
                  <a:lnTo>
                    <a:pt x="239" y="136"/>
                  </a:lnTo>
                  <a:lnTo>
                    <a:pt x="245" y="137"/>
                  </a:lnTo>
                  <a:lnTo>
                    <a:pt x="249" y="136"/>
                  </a:lnTo>
                  <a:lnTo>
                    <a:pt x="258" y="131"/>
                  </a:lnTo>
                  <a:lnTo>
                    <a:pt x="258" y="136"/>
                  </a:lnTo>
                  <a:lnTo>
                    <a:pt x="254" y="143"/>
                  </a:lnTo>
                  <a:lnTo>
                    <a:pt x="245" y="152"/>
                  </a:lnTo>
                  <a:lnTo>
                    <a:pt x="245" y="155"/>
                  </a:lnTo>
                  <a:lnTo>
                    <a:pt x="242" y="161"/>
                  </a:lnTo>
                  <a:lnTo>
                    <a:pt x="245" y="201"/>
                  </a:lnTo>
                  <a:lnTo>
                    <a:pt x="249" y="202"/>
                  </a:lnTo>
                  <a:lnTo>
                    <a:pt x="252" y="201"/>
                  </a:lnTo>
                  <a:lnTo>
                    <a:pt x="257" y="201"/>
                  </a:lnTo>
                  <a:lnTo>
                    <a:pt x="258" y="200"/>
                  </a:lnTo>
                  <a:lnTo>
                    <a:pt x="270" y="194"/>
                  </a:lnTo>
                  <a:lnTo>
                    <a:pt x="279" y="188"/>
                  </a:lnTo>
                  <a:lnTo>
                    <a:pt x="292" y="172"/>
                  </a:lnTo>
                  <a:lnTo>
                    <a:pt x="311" y="155"/>
                  </a:lnTo>
                  <a:lnTo>
                    <a:pt x="315" y="149"/>
                  </a:lnTo>
                  <a:lnTo>
                    <a:pt x="322" y="146"/>
                  </a:lnTo>
                  <a:lnTo>
                    <a:pt x="323" y="147"/>
                  </a:lnTo>
                  <a:lnTo>
                    <a:pt x="327" y="144"/>
                  </a:lnTo>
                  <a:lnTo>
                    <a:pt x="333" y="152"/>
                  </a:lnTo>
                  <a:lnTo>
                    <a:pt x="340" y="164"/>
                  </a:lnTo>
                  <a:lnTo>
                    <a:pt x="343" y="174"/>
                  </a:lnTo>
                  <a:lnTo>
                    <a:pt x="335" y="182"/>
                  </a:lnTo>
                  <a:lnTo>
                    <a:pt x="320" y="191"/>
                  </a:lnTo>
                  <a:lnTo>
                    <a:pt x="315" y="197"/>
                  </a:lnTo>
                  <a:lnTo>
                    <a:pt x="309" y="210"/>
                  </a:lnTo>
                  <a:lnTo>
                    <a:pt x="306" y="212"/>
                  </a:lnTo>
                  <a:lnTo>
                    <a:pt x="303" y="213"/>
                  </a:lnTo>
                  <a:lnTo>
                    <a:pt x="297" y="213"/>
                  </a:lnTo>
                  <a:lnTo>
                    <a:pt x="294" y="210"/>
                  </a:lnTo>
                  <a:lnTo>
                    <a:pt x="290" y="210"/>
                  </a:lnTo>
                  <a:lnTo>
                    <a:pt x="285" y="214"/>
                  </a:lnTo>
                  <a:lnTo>
                    <a:pt x="284" y="216"/>
                  </a:lnTo>
                  <a:lnTo>
                    <a:pt x="293" y="224"/>
                  </a:lnTo>
                  <a:lnTo>
                    <a:pt x="294" y="226"/>
                  </a:lnTo>
                  <a:lnTo>
                    <a:pt x="306" y="234"/>
                  </a:lnTo>
                  <a:lnTo>
                    <a:pt x="309" y="246"/>
                  </a:lnTo>
                  <a:lnTo>
                    <a:pt x="305" y="252"/>
                  </a:lnTo>
                  <a:lnTo>
                    <a:pt x="303" y="254"/>
                  </a:lnTo>
                  <a:lnTo>
                    <a:pt x="302" y="258"/>
                  </a:lnTo>
                  <a:lnTo>
                    <a:pt x="303" y="267"/>
                  </a:lnTo>
                  <a:lnTo>
                    <a:pt x="299" y="274"/>
                  </a:lnTo>
                  <a:lnTo>
                    <a:pt x="288" y="286"/>
                  </a:lnTo>
                  <a:lnTo>
                    <a:pt x="286" y="299"/>
                  </a:lnTo>
                  <a:lnTo>
                    <a:pt x="286" y="308"/>
                  </a:lnTo>
                  <a:lnTo>
                    <a:pt x="290" y="316"/>
                  </a:lnTo>
                  <a:lnTo>
                    <a:pt x="285" y="318"/>
                  </a:lnTo>
                  <a:lnTo>
                    <a:pt x="279" y="318"/>
                  </a:lnTo>
                  <a:lnTo>
                    <a:pt x="267" y="327"/>
                  </a:lnTo>
                  <a:lnTo>
                    <a:pt x="263" y="330"/>
                  </a:lnTo>
                  <a:lnTo>
                    <a:pt x="258" y="333"/>
                  </a:lnTo>
                  <a:lnTo>
                    <a:pt x="248" y="334"/>
                  </a:lnTo>
                  <a:lnTo>
                    <a:pt x="243" y="334"/>
                  </a:lnTo>
                  <a:lnTo>
                    <a:pt x="237" y="332"/>
                  </a:lnTo>
                  <a:lnTo>
                    <a:pt x="230" y="334"/>
                  </a:lnTo>
                  <a:lnTo>
                    <a:pt x="222" y="333"/>
                  </a:lnTo>
                  <a:lnTo>
                    <a:pt x="219" y="332"/>
                  </a:lnTo>
                  <a:lnTo>
                    <a:pt x="215" y="332"/>
                  </a:lnTo>
                  <a:lnTo>
                    <a:pt x="219" y="324"/>
                  </a:lnTo>
                  <a:lnTo>
                    <a:pt x="218" y="320"/>
                  </a:lnTo>
                  <a:lnTo>
                    <a:pt x="219" y="317"/>
                  </a:lnTo>
                  <a:lnTo>
                    <a:pt x="216" y="316"/>
                  </a:lnTo>
                  <a:lnTo>
                    <a:pt x="215" y="310"/>
                  </a:lnTo>
                  <a:lnTo>
                    <a:pt x="213" y="308"/>
                  </a:lnTo>
                  <a:lnTo>
                    <a:pt x="210" y="299"/>
                  </a:lnTo>
                  <a:lnTo>
                    <a:pt x="208" y="296"/>
                  </a:lnTo>
                  <a:lnTo>
                    <a:pt x="204" y="293"/>
                  </a:lnTo>
                  <a:lnTo>
                    <a:pt x="191" y="293"/>
                  </a:lnTo>
                  <a:lnTo>
                    <a:pt x="186" y="292"/>
                  </a:lnTo>
                  <a:lnTo>
                    <a:pt x="174" y="292"/>
                  </a:lnTo>
                  <a:lnTo>
                    <a:pt x="172" y="291"/>
                  </a:lnTo>
                  <a:lnTo>
                    <a:pt x="171" y="296"/>
                  </a:lnTo>
                  <a:lnTo>
                    <a:pt x="164" y="299"/>
                  </a:lnTo>
                  <a:lnTo>
                    <a:pt x="156" y="298"/>
                  </a:lnTo>
                  <a:lnTo>
                    <a:pt x="156" y="296"/>
                  </a:lnTo>
                  <a:lnTo>
                    <a:pt x="160" y="278"/>
                  </a:lnTo>
                  <a:lnTo>
                    <a:pt x="155" y="264"/>
                  </a:lnTo>
                  <a:lnTo>
                    <a:pt x="152" y="263"/>
                  </a:lnTo>
                  <a:lnTo>
                    <a:pt x="144" y="262"/>
                  </a:lnTo>
                  <a:lnTo>
                    <a:pt x="142" y="263"/>
                  </a:lnTo>
                  <a:lnTo>
                    <a:pt x="136" y="264"/>
                  </a:lnTo>
                  <a:lnTo>
                    <a:pt x="129" y="267"/>
                  </a:lnTo>
                  <a:lnTo>
                    <a:pt x="122" y="270"/>
                  </a:lnTo>
                  <a:lnTo>
                    <a:pt x="114" y="286"/>
                  </a:lnTo>
                  <a:lnTo>
                    <a:pt x="110" y="288"/>
                  </a:lnTo>
                  <a:lnTo>
                    <a:pt x="106" y="288"/>
                  </a:lnTo>
                  <a:lnTo>
                    <a:pt x="101" y="288"/>
                  </a:lnTo>
                  <a:lnTo>
                    <a:pt x="88" y="286"/>
                  </a:lnTo>
                  <a:lnTo>
                    <a:pt x="88" y="280"/>
                  </a:lnTo>
                  <a:lnTo>
                    <a:pt x="86" y="278"/>
                  </a:lnTo>
                  <a:lnTo>
                    <a:pt x="84" y="273"/>
                  </a:lnTo>
                  <a:lnTo>
                    <a:pt x="82" y="270"/>
                  </a:lnTo>
                  <a:lnTo>
                    <a:pt x="82" y="264"/>
                  </a:lnTo>
                  <a:lnTo>
                    <a:pt x="80" y="260"/>
                  </a:lnTo>
                  <a:lnTo>
                    <a:pt x="72" y="234"/>
                  </a:lnTo>
                  <a:lnTo>
                    <a:pt x="70" y="231"/>
                  </a:lnTo>
                  <a:lnTo>
                    <a:pt x="60" y="236"/>
                  </a:lnTo>
                  <a:lnTo>
                    <a:pt x="56" y="234"/>
                  </a:lnTo>
                  <a:lnTo>
                    <a:pt x="45" y="232"/>
                  </a:lnTo>
                  <a:lnTo>
                    <a:pt x="35" y="226"/>
                  </a:lnTo>
                  <a:lnTo>
                    <a:pt x="28" y="226"/>
                  </a:lnTo>
                  <a:lnTo>
                    <a:pt x="24" y="224"/>
                  </a:lnTo>
                  <a:lnTo>
                    <a:pt x="21" y="220"/>
                  </a:lnTo>
                  <a:lnTo>
                    <a:pt x="21" y="216"/>
                  </a:lnTo>
                  <a:lnTo>
                    <a:pt x="18" y="218"/>
                  </a:lnTo>
                  <a:lnTo>
                    <a:pt x="14" y="214"/>
                  </a:lnTo>
                  <a:lnTo>
                    <a:pt x="0" y="206"/>
                  </a:lnTo>
                  <a:lnTo>
                    <a:pt x="0" y="202"/>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3" name="Freeform 8"/>
            <p:cNvSpPr>
              <a:spLocks/>
            </p:cNvSpPr>
            <p:nvPr/>
          </p:nvSpPr>
          <p:spPr bwMode="auto">
            <a:xfrm>
              <a:off x="3361" y="1876"/>
              <a:ext cx="102" cy="76"/>
            </a:xfrm>
            <a:custGeom>
              <a:avLst/>
              <a:gdLst>
                <a:gd name="T0" fmla="*/ 0 w 191"/>
                <a:gd name="T1" fmla="*/ 0 h 154"/>
                <a:gd name="T2" fmla="*/ 1 w 191"/>
                <a:gd name="T3" fmla="*/ 0 h 154"/>
                <a:gd name="T4" fmla="*/ 1 w 191"/>
                <a:gd name="T5" fmla="*/ 0 h 154"/>
                <a:gd name="T6" fmla="*/ 1 w 191"/>
                <a:gd name="T7" fmla="*/ 0 h 154"/>
                <a:gd name="T8" fmla="*/ 1 w 191"/>
                <a:gd name="T9" fmla="*/ 0 h 154"/>
                <a:gd name="T10" fmla="*/ 1 w 191"/>
                <a:gd name="T11" fmla="*/ 0 h 154"/>
                <a:gd name="T12" fmla="*/ 1 w 191"/>
                <a:gd name="T13" fmla="*/ 0 h 154"/>
                <a:gd name="T14" fmla="*/ 1 w 191"/>
                <a:gd name="T15" fmla="*/ 0 h 154"/>
                <a:gd name="T16" fmla="*/ 1 w 191"/>
                <a:gd name="T17" fmla="*/ 0 h 154"/>
                <a:gd name="T18" fmla="*/ 1 w 191"/>
                <a:gd name="T19" fmla="*/ 0 h 154"/>
                <a:gd name="T20" fmla="*/ 1 w 191"/>
                <a:gd name="T21" fmla="*/ 0 h 154"/>
                <a:gd name="T22" fmla="*/ 1 w 191"/>
                <a:gd name="T23" fmla="*/ 0 h 154"/>
                <a:gd name="T24" fmla="*/ 1 w 191"/>
                <a:gd name="T25" fmla="*/ 0 h 154"/>
                <a:gd name="T26" fmla="*/ 1 w 191"/>
                <a:gd name="T27" fmla="*/ 0 h 154"/>
                <a:gd name="T28" fmla="*/ 1 w 191"/>
                <a:gd name="T29" fmla="*/ 0 h 154"/>
                <a:gd name="T30" fmla="*/ 1 w 191"/>
                <a:gd name="T31" fmla="*/ 0 h 154"/>
                <a:gd name="T32" fmla="*/ 1 w 191"/>
                <a:gd name="T33" fmla="*/ 0 h 154"/>
                <a:gd name="T34" fmla="*/ 1 w 191"/>
                <a:gd name="T35" fmla="*/ 0 h 154"/>
                <a:gd name="T36" fmla="*/ 1 w 191"/>
                <a:gd name="T37" fmla="*/ 0 h 154"/>
                <a:gd name="T38" fmla="*/ 1 w 191"/>
                <a:gd name="T39" fmla="*/ 0 h 154"/>
                <a:gd name="T40" fmla="*/ 1 w 191"/>
                <a:gd name="T41" fmla="*/ 0 h 154"/>
                <a:gd name="T42" fmla="*/ 1 w 191"/>
                <a:gd name="T43" fmla="*/ 0 h 154"/>
                <a:gd name="T44" fmla="*/ 1 w 191"/>
                <a:gd name="T45" fmla="*/ 0 h 154"/>
                <a:gd name="T46" fmla="*/ 1 w 191"/>
                <a:gd name="T47" fmla="*/ 0 h 154"/>
                <a:gd name="T48" fmla="*/ 1 w 191"/>
                <a:gd name="T49" fmla="*/ 0 h 154"/>
                <a:gd name="T50" fmla="*/ 1 w 191"/>
                <a:gd name="T51" fmla="*/ 0 h 154"/>
                <a:gd name="T52" fmla="*/ 1 w 191"/>
                <a:gd name="T53" fmla="*/ 0 h 154"/>
                <a:gd name="T54" fmla="*/ 1 w 191"/>
                <a:gd name="T55" fmla="*/ 0 h 154"/>
                <a:gd name="T56" fmla="*/ 1 w 191"/>
                <a:gd name="T57" fmla="*/ 0 h 154"/>
                <a:gd name="T58" fmla="*/ 1 w 191"/>
                <a:gd name="T59" fmla="*/ 0 h 154"/>
                <a:gd name="T60" fmla="*/ 1 w 191"/>
                <a:gd name="T61" fmla="*/ 0 h 154"/>
                <a:gd name="T62" fmla="*/ 1 w 191"/>
                <a:gd name="T63" fmla="*/ 0 h 154"/>
                <a:gd name="T64" fmla="*/ 1 w 191"/>
                <a:gd name="T65" fmla="*/ 0 h 154"/>
                <a:gd name="T66" fmla="*/ 1 w 191"/>
                <a:gd name="T67" fmla="*/ 0 h 154"/>
                <a:gd name="T68" fmla="*/ 1 w 191"/>
                <a:gd name="T69" fmla="*/ 0 h 154"/>
                <a:gd name="T70" fmla="*/ 1 w 191"/>
                <a:gd name="T71" fmla="*/ 0 h 154"/>
                <a:gd name="T72" fmla="*/ 1 w 191"/>
                <a:gd name="T73" fmla="*/ 0 h 154"/>
                <a:gd name="T74" fmla="*/ 1 w 191"/>
                <a:gd name="T75" fmla="*/ 0 h 154"/>
                <a:gd name="T76" fmla="*/ 1 w 191"/>
                <a:gd name="T77" fmla="*/ 0 h 154"/>
                <a:gd name="T78" fmla="*/ 1 w 191"/>
                <a:gd name="T79" fmla="*/ 0 h 154"/>
                <a:gd name="T80" fmla="*/ 1 w 191"/>
                <a:gd name="T81" fmla="*/ 0 h 154"/>
                <a:gd name="T82" fmla="*/ 1 w 191"/>
                <a:gd name="T83" fmla="*/ 0 h 154"/>
                <a:gd name="T84" fmla="*/ 1 w 191"/>
                <a:gd name="T85" fmla="*/ 0 h 154"/>
                <a:gd name="T86" fmla="*/ 1 w 191"/>
                <a:gd name="T87" fmla="*/ 0 h 154"/>
                <a:gd name="T88" fmla="*/ 1 w 191"/>
                <a:gd name="T89" fmla="*/ 0 h 154"/>
                <a:gd name="T90" fmla="*/ 1 w 191"/>
                <a:gd name="T91" fmla="*/ 0 h 154"/>
                <a:gd name="T92" fmla="*/ 1 w 191"/>
                <a:gd name="T93" fmla="*/ 0 h 154"/>
                <a:gd name="T94" fmla="*/ 1 w 191"/>
                <a:gd name="T95" fmla="*/ 0 h 154"/>
                <a:gd name="T96" fmla="*/ 0 w 191"/>
                <a:gd name="T97" fmla="*/ 0 h 154"/>
                <a:gd name="T98" fmla="*/ 0 w 191"/>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1"/>
                <a:gd name="T151" fmla="*/ 0 h 154"/>
                <a:gd name="T152" fmla="*/ 191 w 191"/>
                <a:gd name="T153" fmla="*/ 154 h 1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1" h="154">
                  <a:moveTo>
                    <a:pt x="0" y="100"/>
                  </a:moveTo>
                  <a:lnTo>
                    <a:pt x="3" y="88"/>
                  </a:lnTo>
                  <a:lnTo>
                    <a:pt x="9" y="76"/>
                  </a:lnTo>
                  <a:lnTo>
                    <a:pt x="22" y="67"/>
                  </a:lnTo>
                  <a:lnTo>
                    <a:pt x="40" y="57"/>
                  </a:lnTo>
                  <a:lnTo>
                    <a:pt x="48" y="51"/>
                  </a:lnTo>
                  <a:lnTo>
                    <a:pt x="53" y="45"/>
                  </a:lnTo>
                  <a:lnTo>
                    <a:pt x="63" y="33"/>
                  </a:lnTo>
                  <a:lnTo>
                    <a:pt x="67" y="36"/>
                  </a:lnTo>
                  <a:lnTo>
                    <a:pt x="70" y="34"/>
                  </a:lnTo>
                  <a:lnTo>
                    <a:pt x="79" y="30"/>
                  </a:lnTo>
                  <a:lnTo>
                    <a:pt x="88" y="24"/>
                  </a:lnTo>
                  <a:lnTo>
                    <a:pt x="93" y="21"/>
                  </a:lnTo>
                  <a:lnTo>
                    <a:pt x="101" y="21"/>
                  </a:lnTo>
                  <a:lnTo>
                    <a:pt x="103" y="18"/>
                  </a:lnTo>
                  <a:lnTo>
                    <a:pt x="108" y="14"/>
                  </a:lnTo>
                  <a:lnTo>
                    <a:pt x="115" y="3"/>
                  </a:lnTo>
                  <a:lnTo>
                    <a:pt x="119" y="0"/>
                  </a:lnTo>
                  <a:lnTo>
                    <a:pt x="123" y="2"/>
                  </a:lnTo>
                  <a:lnTo>
                    <a:pt x="132" y="15"/>
                  </a:lnTo>
                  <a:lnTo>
                    <a:pt x="148" y="21"/>
                  </a:lnTo>
                  <a:lnTo>
                    <a:pt x="148" y="27"/>
                  </a:lnTo>
                  <a:lnTo>
                    <a:pt x="152" y="33"/>
                  </a:lnTo>
                  <a:lnTo>
                    <a:pt x="156" y="39"/>
                  </a:lnTo>
                  <a:lnTo>
                    <a:pt x="166" y="49"/>
                  </a:lnTo>
                  <a:lnTo>
                    <a:pt x="168" y="56"/>
                  </a:lnTo>
                  <a:lnTo>
                    <a:pt x="166" y="64"/>
                  </a:lnTo>
                  <a:lnTo>
                    <a:pt x="170" y="70"/>
                  </a:lnTo>
                  <a:lnTo>
                    <a:pt x="178" y="73"/>
                  </a:lnTo>
                  <a:lnTo>
                    <a:pt x="184" y="81"/>
                  </a:lnTo>
                  <a:lnTo>
                    <a:pt x="191" y="85"/>
                  </a:lnTo>
                  <a:lnTo>
                    <a:pt x="188" y="90"/>
                  </a:lnTo>
                  <a:lnTo>
                    <a:pt x="188" y="98"/>
                  </a:lnTo>
                  <a:lnTo>
                    <a:pt x="176" y="105"/>
                  </a:lnTo>
                  <a:lnTo>
                    <a:pt x="158" y="112"/>
                  </a:lnTo>
                  <a:lnTo>
                    <a:pt x="156" y="118"/>
                  </a:lnTo>
                  <a:lnTo>
                    <a:pt x="154" y="122"/>
                  </a:lnTo>
                  <a:lnTo>
                    <a:pt x="126" y="147"/>
                  </a:lnTo>
                  <a:lnTo>
                    <a:pt x="100" y="145"/>
                  </a:lnTo>
                  <a:lnTo>
                    <a:pt x="91" y="141"/>
                  </a:lnTo>
                  <a:lnTo>
                    <a:pt x="66" y="132"/>
                  </a:lnTo>
                  <a:lnTo>
                    <a:pt x="55" y="128"/>
                  </a:lnTo>
                  <a:lnTo>
                    <a:pt x="43" y="127"/>
                  </a:lnTo>
                  <a:lnTo>
                    <a:pt x="35" y="132"/>
                  </a:lnTo>
                  <a:lnTo>
                    <a:pt x="31" y="147"/>
                  </a:lnTo>
                  <a:lnTo>
                    <a:pt x="31" y="154"/>
                  </a:lnTo>
                  <a:lnTo>
                    <a:pt x="22" y="151"/>
                  </a:lnTo>
                  <a:lnTo>
                    <a:pt x="6" y="136"/>
                  </a:lnTo>
                  <a:lnTo>
                    <a:pt x="0" y="127"/>
                  </a:lnTo>
                  <a:lnTo>
                    <a:pt x="0" y="100"/>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4" name="Freeform 9"/>
            <p:cNvSpPr>
              <a:spLocks/>
            </p:cNvSpPr>
            <p:nvPr/>
          </p:nvSpPr>
          <p:spPr bwMode="auto">
            <a:xfrm>
              <a:off x="3680" y="2216"/>
              <a:ext cx="33" cy="45"/>
            </a:xfrm>
            <a:custGeom>
              <a:avLst/>
              <a:gdLst>
                <a:gd name="T0" fmla="*/ 0 w 61"/>
                <a:gd name="T1" fmla="*/ 1 h 90"/>
                <a:gd name="T2" fmla="*/ 1 w 61"/>
                <a:gd name="T3" fmla="*/ 1 h 90"/>
                <a:gd name="T4" fmla="*/ 1 w 61"/>
                <a:gd name="T5" fmla="*/ 1 h 90"/>
                <a:gd name="T6" fmla="*/ 1 w 61"/>
                <a:gd name="T7" fmla="*/ 1 h 90"/>
                <a:gd name="T8" fmla="*/ 1 w 61"/>
                <a:gd name="T9" fmla="*/ 1 h 90"/>
                <a:gd name="T10" fmla="*/ 1 w 61"/>
                <a:gd name="T11" fmla="*/ 1 h 90"/>
                <a:gd name="T12" fmla="*/ 1 w 61"/>
                <a:gd name="T13" fmla="*/ 1 h 90"/>
                <a:gd name="T14" fmla="*/ 1 w 61"/>
                <a:gd name="T15" fmla="*/ 1 h 90"/>
                <a:gd name="T16" fmla="*/ 1 w 61"/>
                <a:gd name="T17" fmla="*/ 1 h 90"/>
                <a:gd name="T18" fmla="*/ 1 w 61"/>
                <a:gd name="T19" fmla="*/ 1 h 90"/>
                <a:gd name="T20" fmla="*/ 1 w 61"/>
                <a:gd name="T21" fmla="*/ 1 h 90"/>
                <a:gd name="T22" fmla="*/ 1 w 61"/>
                <a:gd name="T23" fmla="*/ 1 h 90"/>
                <a:gd name="T24" fmla="*/ 1 w 61"/>
                <a:gd name="T25" fmla="*/ 1 h 90"/>
                <a:gd name="T26" fmla="*/ 1 w 61"/>
                <a:gd name="T27" fmla="*/ 1 h 90"/>
                <a:gd name="T28" fmla="*/ 1 w 61"/>
                <a:gd name="T29" fmla="*/ 1 h 90"/>
                <a:gd name="T30" fmla="*/ 1 w 61"/>
                <a:gd name="T31" fmla="*/ 1 h 90"/>
                <a:gd name="T32" fmla="*/ 1 w 61"/>
                <a:gd name="T33" fmla="*/ 1 h 90"/>
                <a:gd name="T34" fmla="*/ 1 w 61"/>
                <a:gd name="T35" fmla="*/ 1 h 90"/>
                <a:gd name="T36" fmla="*/ 1 w 61"/>
                <a:gd name="T37" fmla="*/ 1 h 90"/>
                <a:gd name="T38" fmla="*/ 1 w 61"/>
                <a:gd name="T39" fmla="*/ 1 h 90"/>
                <a:gd name="T40" fmla="*/ 1 w 61"/>
                <a:gd name="T41" fmla="*/ 1 h 90"/>
                <a:gd name="T42" fmla="*/ 1 w 61"/>
                <a:gd name="T43" fmla="*/ 1 h 90"/>
                <a:gd name="T44" fmla="*/ 1 w 61"/>
                <a:gd name="T45" fmla="*/ 0 h 90"/>
                <a:gd name="T46" fmla="*/ 1 w 61"/>
                <a:gd name="T47" fmla="*/ 1 h 90"/>
                <a:gd name="T48" fmla="*/ 1 w 61"/>
                <a:gd name="T49" fmla="*/ 1 h 90"/>
                <a:gd name="T50" fmla="*/ 1 w 61"/>
                <a:gd name="T51" fmla="*/ 1 h 90"/>
                <a:gd name="T52" fmla="*/ 1 w 61"/>
                <a:gd name="T53" fmla="*/ 1 h 90"/>
                <a:gd name="T54" fmla="*/ 1 w 61"/>
                <a:gd name="T55" fmla="*/ 1 h 90"/>
                <a:gd name="T56" fmla="*/ 1 w 61"/>
                <a:gd name="T57" fmla="*/ 1 h 90"/>
                <a:gd name="T58" fmla="*/ 1 w 61"/>
                <a:gd name="T59" fmla="*/ 1 h 90"/>
                <a:gd name="T60" fmla="*/ 1 w 61"/>
                <a:gd name="T61" fmla="*/ 1 h 90"/>
                <a:gd name="T62" fmla="*/ 1 w 61"/>
                <a:gd name="T63" fmla="*/ 1 h 90"/>
                <a:gd name="T64" fmla="*/ 1 w 61"/>
                <a:gd name="T65" fmla="*/ 1 h 90"/>
                <a:gd name="T66" fmla="*/ 1 w 61"/>
                <a:gd name="T67" fmla="*/ 1 h 90"/>
                <a:gd name="T68" fmla="*/ 1 w 61"/>
                <a:gd name="T69" fmla="*/ 1 h 90"/>
                <a:gd name="T70" fmla="*/ 1 w 61"/>
                <a:gd name="T71" fmla="*/ 1 h 90"/>
                <a:gd name="T72" fmla="*/ 1 w 61"/>
                <a:gd name="T73" fmla="*/ 1 h 90"/>
                <a:gd name="T74" fmla="*/ 1 w 61"/>
                <a:gd name="T75" fmla="*/ 1 h 90"/>
                <a:gd name="T76" fmla="*/ 1 w 61"/>
                <a:gd name="T77" fmla="*/ 1 h 90"/>
                <a:gd name="T78" fmla="*/ 1 w 61"/>
                <a:gd name="T79" fmla="*/ 1 h 90"/>
                <a:gd name="T80" fmla="*/ 1 w 61"/>
                <a:gd name="T81" fmla="*/ 1 h 90"/>
                <a:gd name="T82" fmla="*/ 1 w 61"/>
                <a:gd name="T83" fmla="*/ 1 h 90"/>
                <a:gd name="T84" fmla="*/ 1 w 61"/>
                <a:gd name="T85" fmla="*/ 1 h 90"/>
                <a:gd name="T86" fmla="*/ 1 w 61"/>
                <a:gd name="T87" fmla="*/ 1 h 90"/>
                <a:gd name="T88" fmla="*/ 1 w 61"/>
                <a:gd name="T89" fmla="*/ 1 h 90"/>
                <a:gd name="T90" fmla="*/ 1 w 61"/>
                <a:gd name="T91" fmla="*/ 1 h 90"/>
                <a:gd name="T92" fmla="*/ 1 w 61"/>
                <a:gd name="T93" fmla="*/ 1 h 90"/>
                <a:gd name="T94" fmla="*/ 1 w 61"/>
                <a:gd name="T95" fmla="*/ 1 h 90"/>
                <a:gd name="T96" fmla="*/ 1 w 61"/>
                <a:gd name="T97" fmla="*/ 1 h 90"/>
                <a:gd name="T98" fmla="*/ 1 w 61"/>
                <a:gd name="T99" fmla="*/ 1 h 90"/>
                <a:gd name="T100" fmla="*/ 1 w 61"/>
                <a:gd name="T101" fmla="*/ 1 h 90"/>
                <a:gd name="T102" fmla="*/ 1 w 61"/>
                <a:gd name="T103" fmla="*/ 1 h 90"/>
                <a:gd name="T104" fmla="*/ 1 w 61"/>
                <a:gd name="T105" fmla="*/ 1 h 90"/>
                <a:gd name="T106" fmla="*/ 1 w 61"/>
                <a:gd name="T107" fmla="*/ 1 h 90"/>
                <a:gd name="T108" fmla="*/ 1 w 61"/>
                <a:gd name="T109" fmla="*/ 1 h 90"/>
                <a:gd name="T110" fmla="*/ 1 w 61"/>
                <a:gd name="T111" fmla="*/ 1 h 90"/>
                <a:gd name="T112" fmla="*/ 1 w 61"/>
                <a:gd name="T113" fmla="*/ 1 h 90"/>
                <a:gd name="T114" fmla="*/ 1 w 61"/>
                <a:gd name="T115" fmla="*/ 1 h 90"/>
                <a:gd name="T116" fmla="*/ 1 w 61"/>
                <a:gd name="T117" fmla="*/ 1 h 90"/>
                <a:gd name="T118" fmla="*/ 1 w 61"/>
                <a:gd name="T119" fmla="*/ 1 h 90"/>
                <a:gd name="T120" fmla="*/ 0 w 61"/>
                <a:gd name="T121" fmla="*/ 1 h 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
                <a:gd name="T184" fmla="*/ 0 h 90"/>
                <a:gd name="T185" fmla="*/ 61 w 61"/>
                <a:gd name="T186" fmla="*/ 90 h 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 h="90">
                  <a:moveTo>
                    <a:pt x="0" y="52"/>
                  </a:moveTo>
                  <a:lnTo>
                    <a:pt x="2" y="49"/>
                  </a:lnTo>
                  <a:lnTo>
                    <a:pt x="2" y="46"/>
                  </a:lnTo>
                  <a:lnTo>
                    <a:pt x="2" y="43"/>
                  </a:lnTo>
                  <a:lnTo>
                    <a:pt x="5" y="43"/>
                  </a:lnTo>
                  <a:lnTo>
                    <a:pt x="12" y="36"/>
                  </a:lnTo>
                  <a:lnTo>
                    <a:pt x="13" y="34"/>
                  </a:lnTo>
                  <a:lnTo>
                    <a:pt x="14" y="34"/>
                  </a:lnTo>
                  <a:lnTo>
                    <a:pt x="15" y="31"/>
                  </a:lnTo>
                  <a:lnTo>
                    <a:pt x="18" y="29"/>
                  </a:lnTo>
                  <a:lnTo>
                    <a:pt x="17" y="28"/>
                  </a:lnTo>
                  <a:lnTo>
                    <a:pt x="18" y="25"/>
                  </a:lnTo>
                  <a:lnTo>
                    <a:pt x="19" y="23"/>
                  </a:lnTo>
                  <a:lnTo>
                    <a:pt x="18" y="20"/>
                  </a:lnTo>
                  <a:lnTo>
                    <a:pt x="19" y="16"/>
                  </a:lnTo>
                  <a:lnTo>
                    <a:pt x="21" y="14"/>
                  </a:lnTo>
                  <a:lnTo>
                    <a:pt x="24" y="14"/>
                  </a:lnTo>
                  <a:lnTo>
                    <a:pt x="26" y="13"/>
                  </a:lnTo>
                  <a:lnTo>
                    <a:pt x="26" y="11"/>
                  </a:lnTo>
                  <a:lnTo>
                    <a:pt x="29" y="10"/>
                  </a:lnTo>
                  <a:lnTo>
                    <a:pt x="27" y="7"/>
                  </a:lnTo>
                  <a:lnTo>
                    <a:pt x="31" y="1"/>
                  </a:lnTo>
                  <a:lnTo>
                    <a:pt x="33" y="0"/>
                  </a:lnTo>
                  <a:lnTo>
                    <a:pt x="33" y="4"/>
                  </a:lnTo>
                  <a:lnTo>
                    <a:pt x="32" y="6"/>
                  </a:lnTo>
                  <a:lnTo>
                    <a:pt x="32" y="10"/>
                  </a:lnTo>
                  <a:lnTo>
                    <a:pt x="33" y="12"/>
                  </a:lnTo>
                  <a:lnTo>
                    <a:pt x="35" y="12"/>
                  </a:lnTo>
                  <a:lnTo>
                    <a:pt x="38" y="11"/>
                  </a:lnTo>
                  <a:lnTo>
                    <a:pt x="42" y="13"/>
                  </a:lnTo>
                  <a:lnTo>
                    <a:pt x="41" y="16"/>
                  </a:lnTo>
                  <a:lnTo>
                    <a:pt x="43" y="20"/>
                  </a:lnTo>
                  <a:lnTo>
                    <a:pt x="42" y="28"/>
                  </a:lnTo>
                  <a:lnTo>
                    <a:pt x="43" y="30"/>
                  </a:lnTo>
                  <a:lnTo>
                    <a:pt x="55" y="40"/>
                  </a:lnTo>
                  <a:lnTo>
                    <a:pt x="56" y="46"/>
                  </a:lnTo>
                  <a:lnTo>
                    <a:pt x="57" y="56"/>
                  </a:lnTo>
                  <a:lnTo>
                    <a:pt x="61" y="61"/>
                  </a:lnTo>
                  <a:lnTo>
                    <a:pt x="60" y="64"/>
                  </a:lnTo>
                  <a:lnTo>
                    <a:pt x="57" y="65"/>
                  </a:lnTo>
                  <a:lnTo>
                    <a:pt x="57" y="71"/>
                  </a:lnTo>
                  <a:lnTo>
                    <a:pt x="59" y="73"/>
                  </a:lnTo>
                  <a:lnTo>
                    <a:pt x="60" y="77"/>
                  </a:lnTo>
                  <a:lnTo>
                    <a:pt x="53" y="79"/>
                  </a:lnTo>
                  <a:lnTo>
                    <a:pt x="44" y="88"/>
                  </a:lnTo>
                  <a:lnTo>
                    <a:pt x="41" y="90"/>
                  </a:lnTo>
                  <a:lnTo>
                    <a:pt x="36" y="88"/>
                  </a:lnTo>
                  <a:lnTo>
                    <a:pt x="32" y="86"/>
                  </a:lnTo>
                  <a:lnTo>
                    <a:pt x="30" y="85"/>
                  </a:lnTo>
                  <a:lnTo>
                    <a:pt x="19" y="84"/>
                  </a:lnTo>
                  <a:lnTo>
                    <a:pt x="13" y="83"/>
                  </a:lnTo>
                  <a:lnTo>
                    <a:pt x="11" y="82"/>
                  </a:lnTo>
                  <a:lnTo>
                    <a:pt x="8" y="78"/>
                  </a:lnTo>
                  <a:lnTo>
                    <a:pt x="8" y="76"/>
                  </a:lnTo>
                  <a:lnTo>
                    <a:pt x="8" y="71"/>
                  </a:lnTo>
                  <a:lnTo>
                    <a:pt x="9" y="68"/>
                  </a:lnTo>
                  <a:lnTo>
                    <a:pt x="8" y="66"/>
                  </a:lnTo>
                  <a:lnTo>
                    <a:pt x="6" y="67"/>
                  </a:lnTo>
                  <a:lnTo>
                    <a:pt x="2" y="64"/>
                  </a:lnTo>
                  <a:lnTo>
                    <a:pt x="1" y="60"/>
                  </a:lnTo>
                  <a:lnTo>
                    <a:pt x="0" y="52"/>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5" name="Freeform 10"/>
            <p:cNvSpPr>
              <a:spLocks/>
            </p:cNvSpPr>
            <p:nvPr/>
          </p:nvSpPr>
          <p:spPr bwMode="auto">
            <a:xfrm>
              <a:off x="3434" y="1927"/>
              <a:ext cx="204" cy="178"/>
            </a:xfrm>
            <a:custGeom>
              <a:avLst/>
              <a:gdLst>
                <a:gd name="T0" fmla="*/ 1 w 381"/>
                <a:gd name="T1" fmla="*/ 0 h 360"/>
                <a:gd name="T2" fmla="*/ 1 w 381"/>
                <a:gd name="T3" fmla="*/ 0 h 360"/>
                <a:gd name="T4" fmla="*/ 1 w 381"/>
                <a:gd name="T5" fmla="*/ 0 h 360"/>
                <a:gd name="T6" fmla="*/ 1 w 381"/>
                <a:gd name="T7" fmla="*/ 0 h 360"/>
                <a:gd name="T8" fmla="*/ 1 w 381"/>
                <a:gd name="T9" fmla="*/ 0 h 360"/>
                <a:gd name="T10" fmla="*/ 1 w 381"/>
                <a:gd name="T11" fmla="*/ 0 h 360"/>
                <a:gd name="T12" fmla="*/ 1 w 381"/>
                <a:gd name="T13" fmla="*/ 0 h 360"/>
                <a:gd name="T14" fmla="*/ 1 w 381"/>
                <a:gd name="T15" fmla="*/ 0 h 360"/>
                <a:gd name="T16" fmla="*/ 1 w 381"/>
                <a:gd name="T17" fmla="*/ 0 h 360"/>
                <a:gd name="T18" fmla="*/ 1 w 381"/>
                <a:gd name="T19" fmla="*/ 0 h 360"/>
                <a:gd name="T20" fmla="*/ 1 w 381"/>
                <a:gd name="T21" fmla="*/ 0 h 360"/>
                <a:gd name="T22" fmla="*/ 1 w 381"/>
                <a:gd name="T23" fmla="*/ 0 h 360"/>
                <a:gd name="T24" fmla="*/ 1 w 381"/>
                <a:gd name="T25" fmla="*/ 0 h 360"/>
                <a:gd name="T26" fmla="*/ 1 w 381"/>
                <a:gd name="T27" fmla="*/ 0 h 360"/>
                <a:gd name="T28" fmla="*/ 1 w 381"/>
                <a:gd name="T29" fmla="*/ 0 h 360"/>
                <a:gd name="T30" fmla="*/ 1 w 381"/>
                <a:gd name="T31" fmla="*/ 0 h 360"/>
                <a:gd name="T32" fmla="*/ 1 w 381"/>
                <a:gd name="T33" fmla="*/ 0 h 360"/>
                <a:gd name="T34" fmla="*/ 1 w 381"/>
                <a:gd name="T35" fmla="*/ 0 h 360"/>
                <a:gd name="T36" fmla="*/ 1 w 381"/>
                <a:gd name="T37" fmla="*/ 0 h 360"/>
                <a:gd name="T38" fmla="*/ 1 w 381"/>
                <a:gd name="T39" fmla="*/ 0 h 360"/>
                <a:gd name="T40" fmla="*/ 2 w 381"/>
                <a:gd name="T41" fmla="*/ 0 h 360"/>
                <a:gd name="T42" fmla="*/ 2 w 381"/>
                <a:gd name="T43" fmla="*/ 0 h 360"/>
                <a:gd name="T44" fmla="*/ 2 w 381"/>
                <a:gd name="T45" fmla="*/ 0 h 360"/>
                <a:gd name="T46" fmla="*/ 2 w 381"/>
                <a:gd name="T47" fmla="*/ 0 h 360"/>
                <a:gd name="T48" fmla="*/ 1 w 381"/>
                <a:gd name="T49" fmla="*/ 0 h 360"/>
                <a:gd name="T50" fmla="*/ 1 w 381"/>
                <a:gd name="T51" fmla="*/ 0 h 360"/>
                <a:gd name="T52" fmla="*/ 1 w 381"/>
                <a:gd name="T53" fmla="*/ 0 h 360"/>
                <a:gd name="T54" fmla="*/ 1 w 381"/>
                <a:gd name="T55" fmla="*/ 0 h 360"/>
                <a:gd name="T56" fmla="*/ 1 w 381"/>
                <a:gd name="T57" fmla="*/ 0 h 360"/>
                <a:gd name="T58" fmla="*/ 1 w 381"/>
                <a:gd name="T59" fmla="*/ 0 h 360"/>
                <a:gd name="T60" fmla="*/ 1 w 381"/>
                <a:gd name="T61" fmla="*/ 0 h 360"/>
                <a:gd name="T62" fmla="*/ 1 w 381"/>
                <a:gd name="T63" fmla="*/ 0 h 360"/>
                <a:gd name="T64" fmla="*/ 1 w 381"/>
                <a:gd name="T65" fmla="*/ 0 h 360"/>
                <a:gd name="T66" fmla="*/ 1 w 381"/>
                <a:gd name="T67" fmla="*/ 0 h 360"/>
                <a:gd name="T68" fmla="*/ 1 w 381"/>
                <a:gd name="T69" fmla="*/ 0 h 360"/>
                <a:gd name="T70" fmla="*/ 1 w 381"/>
                <a:gd name="T71" fmla="*/ 0 h 360"/>
                <a:gd name="T72" fmla="*/ 1 w 381"/>
                <a:gd name="T73" fmla="*/ 0 h 360"/>
                <a:gd name="T74" fmla="*/ 1 w 381"/>
                <a:gd name="T75" fmla="*/ 0 h 360"/>
                <a:gd name="T76" fmla="*/ 1 w 381"/>
                <a:gd name="T77" fmla="*/ 0 h 360"/>
                <a:gd name="T78" fmla="*/ 1 w 381"/>
                <a:gd name="T79" fmla="*/ 0 h 360"/>
                <a:gd name="T80" fmla="*/ 1 w 381"/>
                <a:gd name="T81" fmla="*/ 0 h 360"/>
                <a:gd name="T82" fmla="*/ 1 w 381"/>
                <a:gd name="T83" fmla="*/ 0 h 360"/>
                <a:gd name="T84" fmla="*/ 1 w 381"/>
                <a:gd name="T85" fmla="*/ 0 h 360"/>
                <a:gd name="T86" fmla="*/ 1 w 381"/>
                <a:gd name="T87" fmla="*/ 0 h 360"/>
                <a:gd name="T88" fmla="*/ 1 w 381"/>
                <a:gd name="T89" fmla="*/ 0 h 360"/>
                <a:gd name="T90" fmla="*/ 1 w 381"/>
                <a:gd name="T91" fmla="*/ 0 h 360"/>
                <a:gd name="T92" fmla="*/ 1 w 381"/>
                <a:gd name="T93" fmla="*/ 0 h 360"/>
                <a:gd name="T94" fmla="*/ 1 w 381"/>
                <a:gd name="T95" fmla="*/ 0 h 360"/>
                <a:gd name="T96" fmla="*/ 1 w 381"/>
                <a:gd name="T97" fmla="*/ 0 h 360"/>
                <a:gd name="T98" fmla="*/ 1 w 381"/>
                <a:gd name="T99" fmla="*/ 0 h 360"/>
                <a:gd name="T100" fmla="*/ 1 w 381"/>
                <a:gd name="T101" fmla="*/ 0 h 360"/>
                <a:gd name="T102" fmla="*/ 1 w 381"/>
                <a:gd name="T103" fmla="*/ 0 h 360"/>
                <a:gd name="T104" fmla="*/ 1 w 381"/>
                <a:gd name="T105" fmla="*/ 0 h 360"/>
                <a:gd name="T106" fmla="*/ 1 w 381"/>
                <a:gd name="T107" fmla="*/ 0 h 360"/>
                <a:gd name="T108" fmla="*/ 1 w 381"/>
                <a:gd name="T109" fmla="*/ 0 h 360"/>
                <a:gd name="T110" fmla="*/ 1 w 381"/>
                <a:gd name="T111" fmla="*/ 0 h 360"/>
                <a:gd name="T112" fmla="*/ 1 w 381"/>
                <a:gd name="T113" fmla="*/ 0 h 360"/>
                <a:gd name="T114" fmla="*/ 1 w 381"/>
                <a:gd name="T115" fmla="*/ 0 h 360"/>
                <a:gd name="T116" fmla="*/ 1 w 381"/>
                <a:gd name="T117" fmla="*/ 0 h 360"/>
                <a:gd name="T118" fmla="*/ 1 w 381"/>
                <a:gd name="T119" fmla="*/ 0 h 360"/>
                <a:gd name="T120" fmla="*/ 1 w 381"/>
                <a:gd name="T121" fmla="*/ 0 h 360"/>
                <a:gd name="T122" fmla="*/ 0 w 381"/>
                <a:gd name="T123" fmla="*/ 0 h 3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1"/>
                <a:gd name="T187" fmla="*/ 0 h 360"/>
                <a:gd name="T188" fmla="*/ 381 w 381"/>
                <a:gd name="T189" fmla="*/ 360 h 3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1" h="360">
                  <a:moveTo>
                    <a:pt x="0" y="256"/>
                  </a:moveTo>
                  <a:lnTo>
                    <a:pt x="4" y="255"/>
                  </a:lnTo>
                  <a:lnTo>
                    <a:pt x="20" y="231"/>
                  </a:lnTo>
                  <a:lnTo>
                    <a:pt x="26" y="225"/>
                  </a:lnTo>
                  <a:lnTo>
                    <a:pt x="25" y="210"/>
                  </a:lnTo>
                  <a:lnTo>
                    <a:pt x="19" y="208"/>
                  </a:lnTo>
                  <a:lnTo>
                    <a:pt x="12" y="201"/>
                  </a:lnTo>
                  <a:lnTo>
                    <a:pt x="3" y="187"/>
                  </a:lnTo>
                  <a:lnTo>
                    <a:pt x="6" y="181"/>
                  </a:lnTo>
                  <a:lnTo>
                    <a:pt x="12" y="174"/>
                  </a:lnTo>
                  <a:lnTo>
                    <a:pt x="28" y="151"/>
                  </a:lnTo>
                  <a:lnTo>
                    <a:pt x="27" y="145"/>
                  </a:lnTo>
                  <a:lnTo>
                    <a:pt x="32" y="142"/>
                  </a:lnTo>
                  <a:lnTo>
                    <a:pt x="42" y="132"/>
                  </a:lnTo>
                  <a:lnTo>
                    <a:pt x="49" y="121"/>
                  </a:lnTo>
                  <a:lnTo>
                    <a:pt x="50" y="116"/>
                  </a:lnTo>
                  <a:lnTo>
                    <a:pt x="56" y="112"/>
                  </a:lnTo>
                  <a:lnTo>
                    <a:pt x="55" y="102"/>
                  </a:lnTo>
                  <a:lnTo>
                    <a:pt x="61" y="97"/>
                  </a:lnTo>
                  <a:lnTo>
                    <a:pt x="68" y="100"/>
                  </a:lnTo>
                  <a:lnTo>
                    <a:pt x="70" y="97"/>
                  </a:lnTo>
                  <a:lnTo>
                    <a:pt x="76" y="96"/>
                  </a:lnTo>
                  <a:lnTo>
                    <a:pt x="92" y="75"/>
                  </a:lnTo>
                  <a:lnTo>
                    <a:pt x="80" y="62"/>
                  </a:lnTo>
                  <a:lnTo>
                    <a:pt x="74" y="51"/>
                  </a:lnTo>
                  <a:lnTo>
                    <a:pt x="76" y="43"/>
                  </a:lnTo>
                  <a:lnTo>
                    <a:pt x="80" y="36"/>
                  </a:lnTo>
                  <a:lnTo>
                    <a:pt x="87" y="31"/>
                  </a:lnTo>
                  <a:lnTo>
                    <a:pt x="92" y="25"/>
                  </a:lnTo>
                  <a:lnTo>
                    <a:pt x="93" y="21"/>
                  </a:lnTo>
                  <a:lnTo>
                    <a:pt x="84" y="15"/>
                  </a:lnTo>
                  <a:lnTo>
                    <a:pt x="85" y="13"/>
                  </a:lnTo>
                  <a:lnTo>
                    <a:pt x="103" y="0"/>
                  </a:lnTo>
                  <a:lnTo>
                    <a:pt x="105" y="4"/>
                  </a:lnTo>
                  <a:lnTo>
                    <a:pt x="114" y="4"/>
                  </a:lnTo>
                  <a:lnTo>
                    <a:pt x="118" y="6"/>
                  </a:lnTo>
                  <a:lnTo>
                    <a:pt x="124" y="8"/>
                  </a:lnTo>
                  <a:lnTo>
                    <a:pt x="129" y="18"/>
                  </a:lnTo>
                  <a:lnTo>
                    <a:pt x="147" y="19"/>
                  </a:lnTo>
                  <a:lnTo>
                    <a:pt x="162" y="21"/>
                  </a:lnTo>
                  <a:lnTo>
                    <a:pt x="171" y="20"/>
                  </a:lnTo>
                  <a:lnTo>
                    <a:pt x="183" y="38"/>
                  </a:lnTo>
                  <a:lnTo>
                    <a:pt x="195" y="46"/>
                  </a:lnTo>
                  <a:lnTo>
                    <a:pt x="199" y="46"/>
                  </a:lnTo>
                  <a:lnTo>
                    <a:pt x="211" y="56"/>
                  </a:lnTo>
                  <a:lnTo>
                    <a:pt x="216" y="61"/>
                  </a:lnTo>
                  <a:lnTo>
                    <a:pt x="222" y="64"/>
                  </a:lnTo>
                  <a:lnTo>
                    <a:pt x="230" y="66"/>
                  </a:lnTo>
                  <a:lnTo>
                    <a:pt x="241" y="64"/>
                  </a:lnTo>
                  <a:lnTo>
                    <a:pt x="244" y="58"/>
                  </a:lnTo>
                  <a:lnTo>
                    <a:pt x="246" y="48"/>
                  </a:lnTo>
                  <a:lnTo>
                    <a:pt x="253" y="43"/>
                  </a:lnTo>
                  <a:lnTo>
                    <a:pt x="271" y="36"/>
                  </a:lnTo>
                  <a:lnTo>
                    <a:pt x="278" y="39"/>
                  </a:lnTo>
                  <a:lnTo>
                    <a:pt x="284" y="39"/>
                  </a:lnTo>
                  <a:lnTo>
                    <a:pt x="291" y="39"/>
                  </a:lnTo>
                  <a:lnTo>
                    <a:pt x="296" y="39"/>
                  </a:lnTo>
                  <a:lnTo>
                    <a:pt x="302" y="45"/>
                  </a:lnTo>
                  <a:lnTo>
                    <a:pt x="308" y="49"/>
                  </a:lnTo>
                  <a:lnTo>
                    <a:pt x="333" y="67"/>
                  </a:lnTo>
                  <a:lnTo>
                    <a:pt x="339" y="67"/>
                  </a:lnTo>
                  <a:lnTo>
                    <a:pt x="352" y="70"/>
                  </a:lnTo>
                  <a:lnTo>
                    <a:pt x="361" y="69"/>
                  </a:lnTo>
                  <a:lnTo>
                    <a:pt x="364" y="73"/>
                  </a:lnTo>
                  <a:lnTo>
                    <a:pt x="364" y="82"/>
                  </a:lnTo>
                  <a:lnTo>
                    <a:pt x="368" y="85"/>
                  </a:lnTo>
                  <a:lnTo>
                    <a:pt x="368" y="96"/>
                  </a:lnTo>
                  <a:lnTo>
                    <a:pt x="370" y="100"/>
                  </a:lnTo>
                  <a:lnTo>
                    <a:pt x="381" y="100"/>
                  </a:lnTo>
                  <a:lnTo>
                    <a:pt x="381" y="111"/>
                  </a:lnTo>
                  <a:lnTo>
                    <a:pt x="372" y="116"/>
                  </a:lnTo>
                  <a:lnTo>
                    <a:pt x="369" y="121"/>
                  </a:lnTo>
                  <a:lnTo>
                    <a:pt x="358" y="126"/>
                  </a:lnTo>
                  <a:lnTo>
                    <a:pt x="352" y="121"/>
                  </a:lnTo>
                  <a:lnTo>
                    <a:pt x="345" y="118"/>
                  </a:lnTo>
                  <a:lnTo>
                    <a:pt x="344" y="115"/>
                  </a:lnTo>
                  <a:lnTo>
                    <a:pt x="334" y="116"/>
                  </a:lnTo>
                  <a:lnTo>
                    <a:pt x="333" y="122"/>
                  </a:lnTo>
                  <a:lnTo>
                    <a:pt x="324" y="141"/>
                  </a:lnTo>
                  <a:lnTo>
                    <a:pt x="322" y="150"/>
                  </a:lnTo>
                  <a:lnTo>
                    <a:pt x="322" y="157"/>
                  </a:lnTo>
                  <a:lnTo>
                    <a:pt x="320" y="160"/>
                  </a:lnTo>
                  <a:lnTo>
                    <a:pt x="314" y="164"/>
                  </a:lnTo>
                  <a:lnTo>
                    <a:pt x="312" y="164"/>
                  </a:lnTo>
                  <a:lnTo>
                    <a:pt x="308" y="160"/>
                  </a:lnTo>
                  <a:lnTo>
                    <a:pt x="306" y="159"/>
                  </a:lnTo>
                  <a:lnTo>
                    <a:pt x="297" y="156"/>
                  </a:lnTo>
                  <a:lnTo>
                    <a:pt x="290" y="153"/>
                  </a:lnTo>
                  <a:lnTo>
                    <a:pt x="288" y="153"/>
                  </a:lnTo>
                  <a:lnTo>
                    <a:pt x="285" y="156"/>
                  </a:lnTo>
                  <a:lnTo>
                    <a:pt x="283" y="166"/>
                  </a:lnTo>
                  <a:lnTo>
                    <a:pt x="280" y="169"/>
                  </a:lnTo>
                  <a:lnTo>
                    <a:pt x="278" y="171"/>
                  </a:lnTo>
                  <a:lnTo>
                    <a:pt x="267" y="170"/>
                  </a:lnTo>
                  <a:lnTo>
                    <a:pt x="262" y="166"/>
                  </a:lnTo>
                  <a:lnTo>
                    <a:pt x="258" y="166"/>
                  </a:lnTo>
                  <a:lnTo>
                    <a:pt x="255" y="165"/>
                  </a:lnTo>
                  <a:lnTo>
                    <a:pt x="252" y="168"/>
                  </a:lnTo>
                  <a:lnTo>
                    <a:pt x="249" y="177"/>
                  </a:lnTo>
                  <a:lnTo>
                    <a:pt x="247" y="181"/>
                  </a:lnTo>
                  <a:lnTo>
                    <a:pt x="243" y="195"/>
                  </a:lnTo>
                  <a:lnTo>
                    <a:pt x="246" y="211"/>
                  </a:lnTo>
                  <a:lnTo>
                    <a:pt x="253" y="226"/>
                  </a:lnTo>
                  <a:lnTo>
                    <a:pt x="258" y="229"/>
                  </a:lnTo>
                  <a:lnTo>
                    <a:pt x="260" y="259"/>
                  </a:lnTo>
                  <a:lnTo>
                    <a:pt x="264" y="266"/>
                  </a:lnTo>
                  <a:lnTo>
                    <a:pt x="266" y="267"/>
                  </a:lnTo>
                  <a:lnTo>
                    <a:pt x="272" y="277"/>
                  </a:lnTo>
                  <a:lnTo>
                    <a:pt x="286" y="288"/>
                  </a:lnTo>
                  <a:lnTo>
                    <a:pt x="288" y="292"/>
                  </a:lnTo>
                  <a:lnTo>
                    <a:pt x="297" y="301"/>
                  </a:lnTo>
                  <a:lnTo>
                    <a:pt x="300" y="308"/>
                  </a:lnTo>
                  <a:lnTo>
                    <a:pt x="306" y="314"/>
                  </a:lnTo>
                  <a:lnTo>
                    <a:pt x="302" y="320"/>
                  </a:lnTo>
                  <a:lnTo>
                    <a:pt x="302" y="325"/>
                  </a:lnTo>
                  <a:lnTo>
                    <a:pt x="300" y="326"/>
                  </a:lnTo>
                  <a:lnTo>
                    <a:pt x="298" y="328"/>
                  </a:lnTo>
                  <a:lnTo>
                    <a:pt x="298" y="331"/>
                  </a:lnTo>
                  <a:lnTo>
                    <a:pt x="291" y="339"/>
                  </a:lnTo>
                  <a:lnTo>
                    <a:pt x="284" y="351"/>
                  </a:lnTo>
                  <a:lnTo>
                    <a:pt x="277" y="355"/>
                  </a:lnTo>
                  <a:lnTo>
                    <a:pt x="267" y="358"/>
                  </a:lnTo>
                  <a:lnTo>
                    <a:pt x="261" y="358"/>
                  </a:lnTo>
                  <a:lnTo>
                    <a:pt x="259" y="357"/>
                  </a:lnTo>
                  <a:lnTo>
                    <a:pt x="255" y="356"/>
                  </a:lnTo>
                  <a:lnTo>
                    <a:pt x="249" y="358"/>
                  </a:lnTo>
                  <a:lnTo>
                    <a:pt x="237" y="357"/>
                  </a:lnTo>
                  <a:lnTo>
                    <a:pt x="231" y="358"/>
                  </a:lnTo>
                  <a:lnTo>
                    <a:pt x="226" y="357"/>
                  </a:lnTo>
                  <a:lnTo>
                    <a:pt x="224" y="357"/>
                  </a:lnTo>
                  <a:lnTo>
                    <a:pt x="223" y="355"/>
                  </a:lnTo>
                  <a:lnTo>
                    <a:pt x="210" y="355"/>
                  </a:lnTo>
                  <a:lnTo>
                    <a:pt x="200" y="360"/>
                  </a:lnTo>
                  <a:lnTo>
                    <a:pt x="198" y="357"/>
                  </a:lnTo>
                  <a:lnTo>
                    <a:pt x="195" y="357"/>
                  </a:lnTo>
                  <a:lnTo>
                    <a:pt x="193" y="356"/>
                  </a:lnTo>
                  <a:lnTo>
                    <a:pt x="194" y="352"/>
                  </a:lnTo>
                  <a:lnTo>
                    <a:pt x="200" y="349"/>
                  </a:lnTo>
                  <a:lnTo>
                    <a:pt x="202" y="344"/>
                  </a:lnTo>
                  <a:lnTo>
                    <a:pt x="200" y="334"/>
                  </a:lnTo>
                  <a:lnTo>
                    <a:pt x="196" y="330"/>
                  </a:lnTo>
                  <a:lnTo>
                    <a:pt x="187" y="328"/>
                  </a:lnTo>
                  <a:lnTo>
                    <a:pt x="178" y="331"/>
                  </a:lnTo>
                  <a:lnTo>
                    <a:pt x="174" y="330"/>
                  </a:lnTo>
                  <a:lnTo>
                    <a:pt x="170" y="333"/>
                  </a:lnTo>
                  <a:lnTo>
                    <a:pt x="159" y="330"/>
                  </a:lnTo>
                  <a:lnTo>
                    <a:pt x="157" y="336"/>
                  </a:lnTo>
                  <a:lnTo>
                    <a:pt x="154" y="337"/>
                  </a:lnTo>
                  <a:lnTo>
                    <a:pt x="150" y="337"/>
                  </a:lnTo>
                  <a:lnTo>
                    <a:pt x="142" y="338"/>
                  </a:lnTo>
                  <a:lnTo>
                    <a:pt x="139" y="337"/>
                  </a:lnTo>
                  <a:lnTo>
                    <a:pt x="136" y="336"/>
                  </a:lnTo>
                  <a:lnTo>
                    <a:pt x="135" y="333"/>
                  </a:lnTo>
                  <a:lnTo>
                    <a:pt x="133" y="336"/>
                  </a:lnTo>
                  <a:lnTo>
                    <a:pt x="130" y="334"/>
                  </a:lnTo>
                  <a:lnTo>
                    <a:pt x="128" y="336"/>
                  </a:lnTo>
                  <a:lnTo>
                    <a:pt x="121" y="330"/>
                  </a:lnTo>
                  <a:lnTo>
                    <a:pt x="116" y="320"/>
                  </a:lnTo>
                  <a:lnTo>
                    <a:pt x="112" y="279"/>
                  </a:lnTo>
                  <a:lnTo>
                    <a:pt x="108" y="279"/>
                  </a:lnTo>
                  <a:lnTo>
                    <a:pt x="104" y="283"/>
                  </a:lnTo>
                  <a:lnTo>
                    <a:pt x="103" y="280"/>
                  </a:lnTo>
                  <a:lnTo>
                    <a:pt x="93" y="276"/>
                  </a:lnTo>
                  <a:lnTo>
                    <a:pt x="91" y="274"/>
                  </a:lnTo>
                  <a:lnTo>
                    <a:pt x="88" y="278"/>
                  </a:lnTo>
                  <a:lnTo>
                    <a:pt x="86" y="278"/>
                  </a:lnTo>
                  <a:lnTo>
                    <a:pt x="84" y="284"/>
                  </a:lnTo>
                  <a:lnTo>
                    <a:pt x="79" y="286"/>
                  </a:lnTo>
                  <a:lnTo>
                    <a:pt x="78" y="291"/>
                  </a:lnTo>
                  <a:lnTo>
                    <a:pt x="70" y="296"/>
                  </a:lnTo>
                  <a:lnTo>
                    <a:pt x="66" y="297"/>
                  </a:lnTo>
                  <a:lnTo>
                    <a:pt x="60" y="294"/>
                  </a:lnTo>
                  <a:lnTo>
                    <a:pt x="56" y="294"/>
                  </a:lnTo>
                  <a:lnTo>
                    <a:pt x="50" y="291"/>
                  </a:lnTo>
                  <a:lnTo>
                    <a:pt x="39" y="290"/>
                  </a:lnTo>
                  <a:lnTo>
                    <a:pt x="37" y="289"/>
                  </a:lnTo>
                  <a:lnTo>
                    <a:pt x="33" y="279"/>
                  </a:lnTo>
                  <a:lnTo>
                    <a:pt x="34" y="273"/>
                  </a:lnTo>
                  <a:lnTo>
                    <a:pt x="31" y="268"/>
                  </a:lnTo>
                  <a:lnTo>
                    <a:pt x="31" y="262"/>
                  </a:lnTo>
                  <a:lnTo>
                    <a:pt x="21" y="258"/>
                  </a:lnTo>
                  <a:lnTo>
                    <a:pt x="21" y="264"/>
                  </a:lnTo>
                  <a:lnTo>
                    <a:pt x="16" y="262"/>
                  </a:lnTo>
                  <a:lnTo>
                    <a:pt x="13" y="256"/>
                  </a:lnTo>
                  <a:lnTo>
                    <a:pt x="4" y="258"/>
                  </a:lnTo>
                  <a:lnTo>
                    <a:pt x="0" y="256"/>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6" name="Freeform 11"/>
            <p:cNvSpPr>
              <a:spLocks/>
            </p:cNvSpPr>
            <p:nvPr/>
          </p:nvSpPr>
          <p:spPr bwMode="auto">
            <a:xfrm>
              <a:off x="3437" y="2210"/>
              <a:ext cx="343" cy="217"/>
            </a:xfrm>
            <a:custGeom>
              <a:avLst/>
              <a:gdLst>
                <a:gd name="T0" fmla="*/ 1 w 638"/>
                <a:gd name="T1" fmla="*/ 0 h 439"/>
                <a:gd name="T2" fmla="*/ 1 w 638"/>
                <a:gd name="T3" fmla="*/ 0 h 439"/>
                <a:gd name="T4" fmla="*/ 1 w 638"/>
                <a:gd name="T5" fmla="*/ 0 h 439"/>
                <a:gd name="T6" fmla="*/ 1 w 638"/>
                <a:gd name="T7" fmla="*/ 0 h 439"/>
                <a:gd name="T8" fmla="*/ 1 w 638"/>
                <a:gd name="T9" fmla="*/ 0 h 439"/>
                <a:gd name="T10" fmla="*/ 1 w 638"/>
                <a:gd name="T11" fmla="*/ 0 h 439"/>
                <a:gd name="T12" fmla="*/ 1 w 638"/>
                <a:gd name="T13" fmla="*/ 0 h 439"/>
                <a:gd name="T14" fmla="*/ 1 w 638"/>
                <a:gd name="T15" fmla="*/ 0 h 439"/>
                <a:gd name="T16" fmla="*/ 1 w 638"/>
                <a:gd name="T17" fmla="*/ 0 h 439"/>
                <a:gd name="T18" fmla="*/ 1 w 638"/>
                <a:gd name="T19" fmla="*/ 0 h 439"/>
                <a:gd name="T20" fmla="*/ 1 w 638"/>
                <a:gd name="T21" fmla="*/ 0 h 439"/>
                <a:gd name="T22" fmla="*/ 1 w 638"/>
                <a:gd name="T23" fmla="*/ 0 h 439"/>
                <a:gd name="T24" fmla="*/ 1 w 638"/>
                <a:gd name="T25" fmla="*/ 0 h 439"/>
                <a:gd name="T26" fmla="*/ 1 w 638"/>
                <a:gd name="T27" fmla="*/ 0 h 439"/>
                <a:gd name="T28" fmla="*/ 1 w 638"/>
                <a:gd name="T29" fmla="*/ 0 h 439"/>
                <a:gd name="T30" fmla="*/ 1 w 638"/>
                <a:gd name="T31" fmla="*/ 0 h 439"/>
                <a:gd name="T32" fmla="*/ 1 w 638"/>
                <a:gd name="T33" fmla="*/ 0 h 439"/>
                <a:gd name="T34" fmla="*/ 1 w 638"/>
                <a:gd name="T35" fmla="*/ 0 h 439"/>
                <a:gd name="T36" fmla="*/ 1 w 638"/>
                <a:gd name="T37" fmla="*/ 0 h 439"/>
                <a:gd name="T38" fmla="*/ 1 w 638"/>
                <a:gd name="T39" fmla="*/ 0 h 439"/>
                <a:gd name="T40" fmla="*/ 1 w 638"/>
                <a:gd name="T41" fmla="*/ 0 h 439"/>
                <a:gd name="T42" fmla="*/ 1 w 638"/>
                <a:gd name="T43" fmla="*/ 0 h 439"/>
                <a:gd name="T44" fmla="*/ 1 w 638"/>
                <a:gd name="T45" fmla="*/ 0 h 439"/>
                <a:gd name="T46" fmla="*/ 2 w 638"/>
                <a:gd name="T47" fmla="*/ 0 h 439"/>
                <a:gd name="T48" fmla="*/ 2 w 638"/>
                <a:gd name="T49" fmla="*/ 0 h 439"/>
                <a:gd name="T50" fmla="*/ 2 w 638"/>
                <a:gd name="T51" fmla="*/ 0 h 439"/>
                <a:gd name="T52" fmla="*/ 2 w 638"/>
                <a:gd name="T53" fmla="*/ 0 h 439"/>
                <a:gd name="T54" fmla="*/ 2 w 638"/>
                <a:gd name="T55" fmla="*/ 0 h 439"/>
                <a:gd name="T56" fmla="*/ 2 w 638"/>
                <a:gd name="T57" fmla="*/ 0 h 439"/>
                <a:gd name="T58" fmla="*/ 2 w 638"/>
                <a:gd name="T59" fmla="*/ 0 h 439"/>
                <a:gd name="T60" fmla="*/ 2 w 638"/>
                <a:gd name="T61" fmla="*/ 0 h 439"/>
                <a:gd name="T62" fmla="*/ 2 w 638"/>
                <a:gd name="T63" fmla="*/ 0 h 439"/>
                <a:gd name="T64" fmla="*/ 2 w 638"/>
                <a:gd name="T65" fmla="*/ 0 h 439"/>
                <a:gd name="T66" fmla="*/ 2 w 638"/>
                <a:gd name="T67" fmla="*/ 0 h 439"/>
                <a:gd name="T68" fmla="*/ 2 w 638"/>
                <a:gd name="T69" fmla="*/ 0 h 439"/>
                <a:gd name="T70" fmla="*/ 2 w 638"/>
                <a:gd name="T71" fmla="*/ 0 h 439"/>
                <a:gd name="T72" fmla="*/ 2 w 638"/>
                <a:gd name="T73" fmla="*/ 0 h 439"/>
                <a:gd name="T74" fmla="*/ 2 w 638"/>
                <a:gd name="T75" fmla="*/ 0 h 439"/>
                <a:gd name="T76" fmla="*/ 2 w 638"/>
                <a:gd name="T77" fmla="*/ 0 h 439"/>
                <a:gd name="T78" fmla="*/ 2 w 638"/>
                <a:gd name="T79" fmla="*/ 0 h 439"/>
                <a:gd name="T80" fmla="*/ 2 w 638"/>
                <a:gd name="T81" fmla="*/ 0 h 439"/>
                <a:gd name="T82" fmla="*/ 2 w 638"/>
                <a:gd name="T83" fmla="*/ 0 h 439"/>
                <a:gd name="T84" fmla="*/ 2 w 638"/>
                <a:gd name="T85" fmla="*/ 0 h 439"/>
                <a:gd name="T86" fmla="*/ 2 w 638"/>
                <a:gd name="T87" fmla="*/ 0 h 439"/>
                <a:gd name="T88" fmla="*/ 2 w 638"/>
                <a:gd name="T89" fmla="*/ 0 h 439"/>
                <a:gd name="T90" fmla="*/ 2 w 638"/>
                <a:gd name="T91" fmla="*/ 0 h 439"/>
                <a:gd name="T92" fmla="*/ 2 w 638"/>
                <a:gd name="T93" fmla="*/ 0 h 439"/>
                <a:gd name="T94" fmla="*/ 2 w 638"/>
                <a:gd name="T95" fmla="*/ 0 h 439"/>
                <a:gd name="T96" fmla="*/ 2 w 638"/>
                <a:gd name="T97" fmla="*/ 0 h 439"/>
                <a:gd name="T98" fmla="*/ 1 w 638"/>
                <a:gd name="T99" fmla="*/ 0 h 439"/>
                <a:gd name="T100" fmla="*/ 1 w 638"/>
                <a:gd name="T101" fmla="*/ 0 h 439"/>
                <a:gd name="T102" fmla="*/ 1 w 638"/>
                <a:gd name="T103" fmla="*/ 0 h 439"/>
                <a:gd name="T104" fmla="*/ 1 w 638"/>
                <a:gd name="T105" fmla="*/ 0 h 439"/>
                <a:gd name="T106" fmla="*/ 1 w 638"/>
                <a:gd name="T107" fmla="*/ 0 h 439"/>
                <a:gd name="T108" fmla="*/ 1 w 638"/>
                <a:gd name="T109" fmla="*/ 0 h 439"/>
                <a:gd name="T110" fmla="*/ 1 w 638"/>
                <a:gd name="T111" fmla="*/ 0 h 439"/>
                <a:gd name="T112" fmla="*/ 1 w 638"/>
                <a:gd name="T113" fmla="*/ 0 h 439"/>
                <a:gd name="T114" fmla="*/ 1 w 638"/>
                <a:gd name="T115" fmla="*/ 0 h 439"/>
                <a:gd name="T116" fmla="*/ 1 w 638"/>
                <a:gd name="T117" fmla="*/ 0 h 439"/>
                <a:gd name="T118" fmla="*/ 1 w 638"/>
                <a:gd name="T119" fmla="*/ 0 h 439"/>
                <a:gd name="T120" fmla="*/ 1 w 638"/>
                <a:gd name="T121" fmla="*/ 0 h 439"/>
                <a:gd name="T122" fmla="*/ 1 w 638"/>
                <a:gd name="T123" fmla="*/ 0 h 439"/>
                <a:gd name="T124" fmla="*/ 1 w 638"/>
                <a:gd name="T125" fmla="*/ 0 h 4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8"/>
                <a:gd name="T190" fmla="*/ 0 h 439"/>
                <a:gd name="T191" fmla="*/ 638 w 638"/>
                <a:gd name="T192" fmla="*/ 439 h 43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8" h="439">
                  <a:moveTo>
                    <a:pt x="0" y="153"/>
                  </a:moveTo>
                  <a:lnTo>
                    <a:pt x="4" y="139"/>
                  </a:lnTo>
                  <a:lnTo>
                    <a:pt x="5" y="114"/>
                  </a:lnTo>
                  <a:lnTo>
                    <a:pt x="16" y="111"/>
                  </a:lnTo>
                  <a:lnTo>
                    <a:pt x="22" y="114"/>
                  </a:lnTo>
                  <a:lnTo>
                    <a:pt x="25" y="114"/>
                  </a:lnTo>
                  <a:lnTo>
                    <a:pt x="24" y="111"/>
                  </a:lnTo>
                  <a:lnTo>
                    <a:pt x="25" y="111"/>
                  </a:lnTo>
                  <a:lnTo>
                    <a:pt x="31" y="114"/>
                  </a:lnTo>
                  <a:lnTo>
                    <a:pt x="36" y="111"/>
                  </a:lnTo>
                  <a:lnTo>
                    <a:pt x="36" y="108"/>
                  </a:lnTo>
                  <a:lnTo>
                    <a:pt x="44" y="106"/>
                  </a:lnTo>
                  <a:lnTo>
                    <a:pt x="46" y="102"/>
                  </a:lnTo>
                  <a:lnTo>
                    <a:pt x="47" y="95"/>
                  </a:lnTo>
                  <a:lnTo>
                    <a:pt x="44" y="83"/>
                  </a:lnTo>
                  <a:lnTo>
                    <a:pt x="43" y="78"/>
                  </a:lnTo>
                  <a:lnTo>
                    <a:pt x="42" y="58"/>
                  </a:lnTo>
                  <a:lnTo>
                    <a:pt x="46" y="49"/>
                  </a:lnTo>
                  <a:lnTo>
                    <a:pt x="62" y="43"/>
                  </a:lnTo>
                  <a:lnTo>
                    <a:pt x="67" y="43"/>
                  </a:lnTo>
                  <a:lnTo>
                    <a:pt x="72" y="45"/>
                  </a:lnTo>
                  <a:lnTo>
                    <a:pt x="76" y="47"/>
                  </a:lnTo>
                  <a:lnTo>
                    <a:pt x="86" y="46"/>
                  </a:lnTo>
                  <a:lnTo>
                    <a:pt x="90" y="48"/>
                  </a:lnTo>
                  <a:lnTo>
                    <a:pt x="94" y="53"/>
                  </a:lnTo>
                  <a:lnTo>
                    <a:pt x="95" y="57"/>
                  </a:lnTo>
                  <a:lnTo>
                    <a:pt x="103" y="65"/>
                  </a:lnTo>
                  <a:lnTo>
                    <a:pt x="106" y="67"/>
                  </a:lnTo>
                  <a:lnTo>
                    <a:pt x="107" y="67"/>
                  </a:lnTo>
                  <a:lnTo>
                    <a:pt x="110" y="70"/>
                  </a:lnTo>
                  <a:lnTo>
                    <a:pt x="118" y="70"/>
                  </a:lnTo>
                  <a:lnTo>
                    <a:pt x="119" y="69"/>
                  </a:lnTo>
                  <a:lnTo>
                    <a:pt x="121" y="70"/>
                  </a:lnTo>
                  <a:lnTo>
                    <a:pt x="133" y="69"/>
                  </a:lnTo>
                  <a:lnTo>
                    <a:pt x="139" y="65"/>
                  </a:lnTo>
                  <a:lnTo>
                    <a:pt x="161" y="66"/>
                  </a:lnTo>
                  <a:lnTo>
                    <a:pt x="170" y="69"/>
                  </a:lnTo>
                  <a:lnTo>
                    <a:pt x="185" y="73"/>
                  </a:lnTo>
                  <a:lnTo>
                    <a:pt x="194" y="75"/>
                  </a:lnTo>
                  <a:lnTo>
                    <a:pt x="198" y="76"/>
                  </a:lnTo>
                  <a:lnTo>
                    <a:pt x="202" y="76"/>
                  </a:lnTo>
                  <a:lnTo>
                    <a:pt x="205" y="76"/>
                  </a:lnTo>
                  <a:lnTo>
                    <a:pt x="204" y="82"/>
                  </a:lnTo>
                  <a:lnTo>
                    <a:pt x="214" y="87"/>
                  </a:lnTo>
                  <a:lnTo>
                    <a:pt x="214" y="84"/>
                  </a:lnTo>
                  <a:lnTo>
                    <a:pt x="216" y="83"/>
                  </a:lnTo>
                  <a:lnTo>
                    <a:pt x="220" y="84"/>
                  </a:lnTo>
                  <a:lnTo>
                    <a:pt x="222" y="83"/>
                  </a:lnTo>
                  <a:lnTo>
                    <a:pt x="229" y="84"/>
                  </a:lnTo>
                  <a:lnTo>
                    <a:pt x="230" y="88"/>
                  </a:lnTo>
                  <a:lnTo>
                    <a:pt x="240" y="89"/>
                  </a:lnTo>
                  <a:lnTo>
                    <a:pt x="238" y="96"/>
                  </a:lnTo>
                  <a:lnTo>
                    <a:pt x="240" y="99"/>
                  </a:lnTo>
                  <a:lnTo>
                    <a:pt x="246" y="99"/>
                  </a:lnTo>
                  <a:lnTo>
                    <a:pt x="256" y="94"/>
                  </a:lnTo>
                  <a:lnTo>
                    <a:pt x="257" y="91"/>
                  </a:lnTo>
                  <a:lnTo>
                    <a:pt x="257" y="89"/>
                  </a:lnTo>
                  <a:lnTo>
                    <a:pt x="253" y="87"/>
                  </a:lnTo>
                  <a:lnTo>
                    <a:pt x="247" y="81"/>
                  </a:lnTo>
                  <a:lnTo>
                    <a:pt x="244" y="60"/>
                  </a:lnTo>
                  <a:lnTo>
                    <a:pt x="244" y="55"/>
                  </a:lnTo>
                  <a:lnTo>
                    <a:pt x="241" y="52"/>
                  </a:lnTo>
                  <a:lnTo>
                    <a:pt x="240" y="46"/>
                  </a:lnTo>
                  <a:lnTo>
                    <a:pt x="239" y="43"/>
                  </a:lnTo>
                  <a:lnTo>
                    <a:pt x="239" y="41"/>
                  </a:lnTo>
                  <a:lnTo>
                    <a:pt x="240" y="39"/>
                  </a:lnTo>
                  <a:lnTo>
                    <a:pt x="239" y="35"/>
                  </a:lnTo>
                  <a:lnTo>
                    <a:pt x="235" y="34"/>
                  </a:lnTo>
                  <a:lnTo>
                    <a:pt x="235" y="30"/>
                  </a:lnTo>
                  <a:lnTo>
                    <a:pt x="235" y="28"/>
                  </a:lnTo>
                  <a:lnTo>
                    <a:pt x="238" y="27"/>
                  </a:lnTo>
                  <a:lnTo>
                    <a:pt x="236" y="18"/>
                  </a:lnTo>
                  <a:lnTo>
                    <a:pt x="235" y="15"/>
                  </a:lnTo>
                  <a:lnTo>
                    <a:pt x="234" y="10"/>
                  </a:lnTo>
                  <a:lnTo>
                    <a:pt x="239" y="6"/>
                  </a:lnTo>
                  <a:lnTo>
                    <a:pt x="244" y="6"/>
                  </a:lnTo>
                  <a:lnTo>
                    <a:pt x="246" y="11"/>
                  </a:lnTo>
                  <a:lnTo>
                    <a:pt x="246" y="15"/>
                  </a:lnTo>
                  <a:lnTo>
                    <a:pt x="248" y="16"/>
                  </a:lnTo>
                  <a:lnTo>
                    <a:pt x="250" y="15"/>
                  </a:lnTo>
                  <a:lnTo>
                    <a:pt x="254" y="10"/>
                  </a:lnTo>
                  <a:lnTo>
                    <a:pt x="257" y="5"/>
                  </a:lnTo>
                  <a:lnTo>
                    <a:pt x="259" y="4"/>
                  </a:lnTo>
                  <a:lnTo>
                    <a:pt x="258" y="9"/>
                  </a:lnTo>
                  <a:lnTo>
                    <a:pt x="269" y="7"/>
                  </a:lnTo>
                  <a:lnTo>
                    <a:pt x="271" y="9"/>
                  </a:lnTo>
                  <a:lnTo>
                    <a:pt x="274" y="6"/>
                  </a:lnTo>
                  <a:lnTo>
                    <a:pt x="275" y="3"/>
                  </a:lnTo>
                  <a:lnTo>
                    <a:pt x="280" y="0"/>
                  </a:lnTo>
                  <a:lnTo>
                    <a:pt x="278" y="6"/>
                  </a:lnTo>
                  <a:lnTo>
                    <a:pt x="282" y="16"/>
                  </a:lnTo>
                  <a:lnTo>
                    <a:pt x="284" y="18"/>
                  </a:lnTo>
                  <a:lnTo>
                    <a:pt x="298" y="23"/>
                  </a:lnTo>
                  <a:lnTo>
                    <a:pt x="301" y="25"/>
                  </a:lnTo>
                  <a:lnTo>
                    <a:pt x="301" y="28"/>
                  </a:lnTo>
                  <a:lnTo>
                    <a:pt x="300" y="29"/>
                  </a:lnTo>
                  <a:lnTo>
                    <a:pt x="299" y="31"/>
                  </a:lnTo>
                  <a:lnTo>
                    <a:pt x="295" y="35"/>
                  </a:lnTo>
                  <a:lnTo>
                    <a:pt x="295" y="39"/>
                  </a:lnTo>
                  <a:lnTo>
                    <a:pt x="295" y="47"/>
                  </a:lnTo>
                  <a:lnTo>
                    <a:pt x="294" y="55"/>
                  </a:lnTo>
                  <a:lnTo>
                    <a:pt x="290" y="58"/>
                  </a:lnTo>
                  <a:lnTo>
                    <a:pt x="289" y="61"/>
                  </a:lnTo>
                  <a:lnTo>
                    <a:pt x="284" y="64"/>
                  </a:lnTo>
                  <a:lnTo>
                    <a:pt x="284" y="65"/>
                  </a:lnTo>
                  <a:lnTo>
                    <a:pt x="287" y="67"/>
                  </a:lnTo>
                  <a:lnTo>
                    <a:pt x="290" y="67"/>
                  </a:lnTo>
                  <a:lnTo>
                    <a:pt x="294" y="65"/>
                  </a:lnTo>
                  <a:lnTo>
                    <a:pt x="302" y="66"/>
                  </a:lnTo>
                  <a:lnTo>
                    <a:pt x="304" y="67"/>
                  </a:lnTo>
                  <a:lnTo>
                    <a:pt x="302" y="71"/>
                  </a:lnTo>
                  <a:lnTo>
                    <a:pt x="302" y="81"/>
                  </a:lnTo>
                  <a:lnTo>
                    <a:pt x="313" y="81"/>
                  </a:lnTo>
                  <a:lnTo>
                    <a:pt x="316" y="76"/>
                  </a:lnTo>
                  <a:lnTo>
                    <a:pt x="329" y="64"/>
                  </a:lnTo>
                  <a:lnTo>
                    <a:pt x="335" y="51"/>
                  </a:lnTo>
                  <a:lnTo>
                    <a:pt x="349" y="47"/>
                  </a:lnTo>
                  <a:lnTo>
                    <a:pt x="353" y="43"/>
                  </a:lnTo>
                  <a:lnTo>
                    <a:pt x="354" y="42"/>
                  </a:lnTo>
                  <a:lnTo>
                    <a:pt x="360" y="46"/>
                  </a:lnTo>
                  <a:lnTo>
                    <a:pt x="362" y="43"/>
                  </a:lnTo>
                  <a:lnTo>
                    <a:pt x="367" y="40"/>
                  </a:lnTo>
                  <a:lnTo>
                    <a:pt x="371" y="42"/>
                  </a:lnTo>
                  <a:lnTo>
                    <a:pt x="373" y="40"/>
                  </a:lnTo>
                  <a:lnTo>
                    <a:pt x="377" y="39"/>
                  </a:lnTo>
                  <a:lnTo>
                    <a:pt x="379" y="40"/>
                  </a:lnTo>
                  <a:lnTo>
                    <a:pt x="380" y="37"/>
                  </a:lnTo>
                  <a:lnTo>
                    <a:pt x="380" y="35"/>
                  </a:lnTo>
                  <a:lnTo>
                    <a:pt x="385" y="34"/>
                  </a:lnTo>
                  <a:lnTo>
                    <a:pt x="389" y="35"/>
                  </a:lnTo>
                  <a:lnTo>
                    <a:pt x="396" y="23"/>
                  </a:lnTo>
                  <a:lnTo>
                    <a:pt x="397" y="19"/>
                  </a:lnTo>
                  <a:lnTo>
                    <a:pt x="401" y="16"/>
                  </a:lnTo>
                  <a:lnTo>
                    <a:pt x="404" y="17"/>
                  </a:lnTo>
                  <a:lnTo>
                    <a:pt x="401" y="11"/>
                  </a:lnTo>
                  <a:lnTo>
                    <a:pt x="404" y="9"/>
                  </a:lnTo>
                  <a:lnTo>
                    <a:pt x="409" y="13"/>
                  </a:lnTo>
                  <a:lnTo>
                    <a:pt x="412" y="15"/>
                  </a:lnTo>
                  <a:lnTo>
                    <a:pt x="413" y="17"/>
                  </a:lnTo>
                  <a:lnTo>
                    <a:pt x="414" y="18"/>
                  </a:lnTo>
                  <a:lnTo>
                    <a:pt x="416" y="30"/>
                  </a:lnTo>
                  <a:lnTo>
                    <a:pt x="426" y="30"/>
                  </a:lnTo>
                  <a:lnTo>
                    <a:pt x="428" y="45"/>
                  </a:lnTo>
                  <a:lnTo>
                    <a:pt x="433" y="57"/>
                  </a:lnTo>
                  <a:lnTo>
                    <a:pt x="436" y="61"/>
                  </a:lnTo>
                  <a:lnTo>
                    <a:pt x="439" y="63"/>
                  </a:lnTo>
                  <a:lnTo>
                    <a:pt x="452" y="59"/>
                  </a:lnTo>
                  <a:lnTo>
                    <a:pt x="456" y="53"/>
                  </a:lnTo>
                  <a:lnTo>
                    <a:pt x="460" y="49"/>
                  </a:lnTo>
                  <a:lnTo>
                    <a:pt x="462" y="49"/>
                  </a:lnTo>
                  <a:lnTo>
                    <a:pt x="466" y="53"/>
                  </a:lnTo>
                  <a:lnTo>
                    <a:pt x="469" y="61"/>
                  </a:lnTo>
                  <a:lnTo>
                    <a:pt x="470" y="64"/>
                  </a:lnTo>
                  <a:lnTo>
                    <a:pt x="475" y="71"/>
                  </a:lnTo>
                  <a:lnTo>
                    <a:pt x="479" y="72"/>
                  </a:lnTo>
                  <a:lnTo>
                    <a:pt x="482" y="78"/>
                  </a:lnTo>
                  <a:lnTo>
                    <a:pt x="482" y="81"/>
                  </a:lnTo>
                  <a:lnTo>
                    <a:pt x="485" y="85"/>
                  </a:lnTo>
                  <a:lnTo>
                    <a:pt x="498" y="100"/>
                  </a:lnTo>
                  <a:lnTo>
                    <a:pt x="503" y="101"/>
                  </a:lnTo>
                  <a:lnTo>
                    <a:pt x="506" y="102"/>
                  </a:lnTo>
                  <a:lnTo>
                    <a:pt x="508" y="105"/>
                  </a:lnTo>
                  <a:lnTo>
                    <a:pt x="510" y="113"/>
                  </a:lnTo>
                  <a:lnTo>
                    <a:pt x="515" y="118"/>
                  </a:lnTo>
                  <a:lnTo>
                    <a:pt x="524" y="119"/>
                  </a:lnTo>
                  <a:lnTo>
                    <a:pt x="529" y="124"/>
                  </a:lnTo>
                  <a:lnTo>
                    <a:pt x="532" y="126"/>
                  </a:lnTo>
                  <a:lnTo>
                    <a:pt x="533" y="132"/>
                  </a:lnTo>
                  <a:lnTo>
                    <a:pt x="547" y="141"/>
                  </a:lnTo>
                  <a:lnTo>
                    <a:pt x="551" y="145"/>
                  </a:lnTo>
                  <a:lnTo>
                    <a:pt x="558" y="145"/>
                  </a:lnTo>
                  <a:lnTo>
                    <a:pt x="569" y="145"/>
                  </a:lnTo>
                  <a:lnTo>
                    <a:pt x="574" y="148"/>
                  </a:lnTo>
                  <a:lnTo>
                    <a:pt x="582" y="157"/>
                  </a:lnTo>
                  <a:lnTo>
                    <a:pt x="587" y="160"/>
                  </a:lnTo>
                  <a:lnTo>
                    <a:pt x="586" y="169"/>
                  </a:lnTo>
                  <a:lnTo>
                    <a:pt x="587" y="181"/>
                  </a:lnTo>
                  <a:lnTo>
                    <a:pt x="580" y="216"/>
                  </a:lnTo>
                  <a:lnTo>
                    <a:pt x="581" y="222"/>
                  </a:lnTo>
                  <a:lnTo>
                    <a:pt x="587" y="227"/>
                  </a:lnTo>
                  <a:lnTo>
                    <a:pt x="590" y="233"/>
                  </a:lnTo>
                  <a:lnTo>
                    <a:pt x="595" y="283"/>
                  </a:lnTo>
                  <a:lnTo>
                    <a:pt x="605" y="286"/>
                  </a:lnTo>
                  <a:lnTo>
                    <a:pt x="610" y="288"/>
                  </a:lnTo>
                  <a:lnTo>
                    <a:pt x="612" y="307"/>
                  </a:lnTo>
                  <a:lnTo>
                    <a:pt x="616" y="312"/>
                  </a:lnTo>
                  <a:lnTo>
                    <a:pt x="620" y="318"/>
                  </a:lnTo>
                  <a:lnTo>
                    <a:pt x="624" y="317"/>
                  </a:lnTo>
                  <a:lnTo>
                    <a:pt x="625" y="318"/>
                  </a:lnTo>
                  <a:lnTo>
                    <a:pt x="638" y="323"/>
                  </a:lnTo>
                  <a:lnTo>
                    <a:pt x="638" y="334"/>
                  </a:lnTo>
                  <a:lnTo>
                    <a:pt x="635" y="339"/>
                  </a:lnTo>
                  <a:lnTo>
                    <a:pt x="631" y="342"/>
                  </a:lnTo>
                  <a:lnTo>
                    <a:pt x="631" y="353"/>
                  </a:lnTo>
                  <a:lnTo>
                    <a:pt x="625" y="367"/>
                  </a:lnTo>
                  <a:lnTo>
                    <a:pt x="622" y="372"/>
                  </a:lnTo>
                  <a:lnTo>
                    <a:pt x="618" y="375"/>
                  </a:lnTo>
                  <a:lnTo>
                    <a:pt x="617" y="378"/>
                  </a:lnTo>
                  <a:lnTo>
                    <a:pt x="611" y="381"/>
                  </a:lnTo>
                  <a:lnTo>
                    <a:pt x="607" y="383"/>
                  </a:lnTo>
                  <a:lnTo>
                    <a:pt x="605" y="382"/>
                  </a:lnTo>
                  <a:lnTo>
                    <a:pt x="598" y="384"/>
                  </a:lnTo>
                  <a:lnTo>
                    <a:pt x="605" y="397"/>
                  </a:lnTo>
                  <a:lnTo>
                    <a:pt x="604" y="400"/>
                  </a:lnTo>
                  <a:lnTo>
                    <a:pt x="598" y="405"/>
                  </a:lnTo>
                  <a:lnTo>
                    <a:pt x="592" y="411"/>
                  </a:lnTo>
                  <a:lnTo>
                    <a:pt x="589" y="412"/>
                  </a:lnTo>
                  <a:lnTo>
                    <a:pt x="586" y="411"/>
                  </a:lnTo>
                  <a:lnTo>
                    <a:pt x="578" y="414"/>
                  </a:lnTo>
                  <a:lnTo>
                    <a:pt x="572" y="420"/>
                  </a:lnTo>
                  <a:lnTo>
                    <a:pt x="572" y="430"/>
                  </a:lnTo>
                  <a:lnTo>
                    <a:pt x="576" y="435"/>
                  </a:lnTo>
                  <a:lnTo>
                    <a:pt x="574" y="437"/>
                  </a:lnTo>
                  <a:lnTo>
                    <a:pt x="568" y="439"/>
                  </a:lnTo>
                  <a:lnTo>
                    <a:pt x="559" y="431"/>
                  </a:lnTo>
                  <a:lnTo>
                    <a:pt x="554" y="429"/>
                  </a:lnTo>
                  <a:lnTo>
                    <a:pt x="551" y="423"/>
                  </a:lnTo>
                  <a:lnTo>
                    <a:pt x="550" y="420"/>
                  </a:lnTo>
                  <a:lnTo>
                    <a:pt x="550" y="418"/>
                  </a:lnTo>
                  <a:lnTo>
                    <a:pt x="548" y="418"/>
                  </a:lnTo>
                  <a:lnTo>
                    <a:pt x="541" y="412"/>
                  </a:lnTo>
                  <a:lnTo>
                    <a:pt x="535" y="411"/>
                  </a:lnTo>
                  <a:lnTo>
                    <a:pt x="529" y="411"/>
                  </a:lnTo>
                  <a:lnTo>
                    <a:pt x="529" y="409"/>
                  </a:lnTo>
                  <a:lnTo>
                    <a:pt x="527" y="409"/>
                  </a:lnTo>
                  <a:lnTo>
                    <a:pt x="527" y="413"/>
                  </a:lnTo>
                  <a:lnTo>
                    <a:pt x="524" y="414"/>
                  </a:lnTo>
                  <a:lnTo>
                    <a:pt x="508" y="407"/>
                  </a:lnTo>
                  <a:lnTo>
                    <a:pt x="505" y="406"/>
                  </a:lnTo>
                  <a:lnTo>
                    <a:pt x="504" y="405"/>
                  </a:lnTo>
                  <a:lnTo>
                    <a:pt x="500" y="405"/>
                  </a:lnTo>
                  <a:lnTo>
                    <a:pt x="481" y="402"/>
                  </a:lnTo>
                  <a:lnTo>
                    <a:pt x="472" y="399"/>
                  </a:lnTo>
                  <a:lnTo>
                    <a:pt x="463" y="399"/>
                  </a:lnTo>
                  <a:lnTo>
                    <a:pt x="455" y="397"/>
                  </a:lnTo>
                  <a:lnTo>
                    <a:pt x="445" y="395"/>
                  </a:lnTo>
                  <a:lnTo>
                    <a:pt x="436" y="391"/>
                  </a:lnTo>
                  <a:lnTo>
                    <a:pt x="419" y="387"/>
                  </a:lnTo>
                  <a:lnTo>
                    <a:pt x="412" y="387"/>
                  </a:lnTo>
                  <a:lnTo>
                    <a:pt x="403" y="385"/>
                  </a:lnTo>
                  <a:lnTo>
                    <a:pt x="400" y="387"/>
                  </a:lnTo>
                  <a:lnTo>
                    <a:pt x="380" y="384"/>
                  </a:lnTo>
                  <a:lnTo>
                    <a:pt x="371" y="379"/>
                  </a:lnTo>
                  <a:lnTo>
                    <a:pt x="367" y="378"/>
                  </a:lnTo>
                  <a:lnTo>
                    <a:pt x="358" y="370"/>
                  </a:lnTo>
                  <a:lnTo>
                    <a:pt x="354" y="370"/>
                  </a:lnTo>
                  <a:lnTo>
                    <a:pt x="352" y="367"/>
                  </a:lnTo>
                  <a:lnTo>
                    <a:pt x="350" y="365"/>
                  </a:lnTo>
                  <a:lnTo>
                    <a:pt x="344" y="361"/>
                  </a:lnTo>
                  <a:lnTo>
                    <a:pt x="343" y="363"/>
                  </a:lnTo>
                  <a:lnTo>
                    <a:pt x="341" y="360"/>
                  </a:lnTo>
                  <a:lnTo>
                    <a:pt x="340" y="357"/>
                  </a:lnTo>
                  <a:lnTo>
                    <a:pt x="337" y="353"/>
                  </a:lnTo>
                  <a:lnTo>
                    <a:pt x="332" y="349"/>
                  </a:lnTo>
                  <a:lnTo>
                    <a:pt x="319" y="345"/>
                  </a:lnTo>
                  <a:lnTo>
                    <a:pt x="311" y="342"/>
                  </a:lnTo>
                  <a:lnTo>
                    <a:pt x="307" y="341"/>
                  </a:lnTo>
                  <a:lnTo>
                    <a:pt x="306" y="341"/>
                  </a:lnTo>
                  <a:lnTo>
                    <a:pt x="302" y="341"/>
                  </a:lnTo>
                  <a:lnTo>
                    <a:pt x="275" y="329"/>
                  </a:lnTo>
                  <a:lnTo>
                    <a:pt x="253" y="319"/>
                  </a:lnTo>
                  <a:lnTo>
                    <a:pt x="235" y="315"/>
                  </a:lnTo>
                  <a:lnTo>
                    <a:pt x="226" y="311"/>
                  </a:lnTo>
                  <a:lnTo>
                    <a:pt x="210" y="305"/>
                  </a:lnTo>
                  <a:lnTo>
                    <a:pt x="192" y="298"/>
                  </a:lnTo>
                  <a:lnTo>
                    <a:pt x="182" y="293"/>
                  </a:lnTo>
                  <a:lnTo>
                    <a:pt x="167" y="289"/>
                  </a:lnTo>
                  <a:lnTo>
                    <a:pt x="152" y="283"/>
                  </a:lnTo>
                  <a:lnTo>
                    <a:pt x="151" y="285"/>
                  </a:lnTo>
                  <a:lnTo>
                    <a:pt x="150" y="283"/>
                  </a:lnTo>
                  <a:lnTo>
                    <a:pt x="146" y="280"/>
                  </a:lnTo>
                  <a:lnTo>
                    <a:pt x="145" y="280"/>
                  </a:lnTo>
                  <a:lnTo>
                    <a:pt x="143" y="280"/>
                  </a:lnTo>
                  <a:lnTo>
                    <a:pt x="142" y="280"/>
                  </a:lnTo>
                  <a:lnTo>
                    <a:pt x="142" y="273"/>
                  </a:lnTo>
                  <a:lnTo>
                    <a:pt x="138" y="268"/>
                  </a:lnTo>
                  <a:lnTo>
                    <a:pt x="122" y="259"/>
                  </a:lnTo>
                  <a:lnTo>
                    <a:pt x="119" y="253"/>
                  </a:lnTo>
                  <a:lnTo>
                    <a:pt x="104" y="245"/>
                  </a:lnTo>
                  <a:lnTo>
                    <a:pt x="100" y="244"/>
                  </a:lnTo>
                  <a:lnTo>
                    <a:pt x="85" y="237"/>
                  </a:lnTo>
                  <a:lnTo>
                    <a:pt x="73" y="232"/>
                  </a:lnTo>
                  <a:lnTo>
                    <a:pt x="74" y="231"/>
                  </a:lnTo>
                  <a:lnTo>
                    <a:pt x="77" y="232"/>
                  </a:lnTo>
                  <a:lnTo>
                    <a:pt x="76" y="231"/>
                  </a:lnTo>
                  <a:lnTo>
                    <a:pt x="72" y="231"/>
                  </a:lnTo>
                  <a:lnTo>
                    <a:pt x="72" y="229"/>
                  </a:lnTo>
                  <a:lnTo>
                    <a:pt x="74" y="229"/>
                  </a:lnTo>
                  <a:lnTo>
                    <a:pt x="76" y="227"/>
                  </a:lnTo>
                  <a:lnTo>
                    <a:pt x="65" y="215"/>
                  </a:lnTo>
                  <a:lnTo>
                    <a:pt x="62" y="215"/>
                  </a:lnTo>
                  <a:lnTo>
                    <a:pt x="61" y="215"/>
                  </a:lnTo>
                  <a:lnTo>
                    <a:pt x="60" y="215"/>
                  </a:lnTo>
                  <a:lnTo>
                    <a:pt x="56" y="217"/>
                  </a:lnTo>
                  <a:lnTo>
                    <a:pt x="55" y="216"/>
                  </a:lnTo>
                  <a:lnTo>
                    <a:pt x="55" y="215"/>
                  </a:lnTo>
                  <a:lnTo>
                    <a:pt x="58" y="214"/>
                  </a:lnTo>
                  <a:lnTo>
                    <a:pt x="56" y="213"/>
                  </a:lnTo>
                  <a:lnTo>
                    <a:pt x="55" y="213"/>
                  </a:lnTo>
                  <a:lnTo>
                    <a:pt x="54" y="214"/>
                  </a:lnTo>
                  <a:lnTo>
                    <a:pt x="53" y="216"/>
                  </a:lnTo>
                  <a:lnTo>
                    <a:pt x="52" y="213"/>
                  </a:lnTo>
                  <a:lnTo>
                    <a:pt x="48" y="211"/>
                  </a:lnTo>
                  <a:lnTo>
                    <a:pt x="47" y="208"/>
                  </a:lnTo>
                  <a:lnTo>
                    <a:pt x="46" y="208"/>
                  </a:lnTo>
                  <a:lnTo>
                    <a:pt x="38" y="207"/>
                  </a:lnTo>
                  <a:lnTo>
                    <a:pt x="38" y="198"/>
                  </a:lnTo>
                  <a:lnTo>
                    <a:pt x="30" y="189"/>
                  </a:lnTo>
                  <a:lnTo>
                    <a:pt x="28" y="187"/>
                  </a:lnTo>
                  <a:lnTo>
                    <a:pt x="22" y="181"/>
                  </a:lnTo>
                  <a:lnTo>
                    <a:pt x="20" y="177"/>
                  </a:lnTo>
                  <a:lnTo>
                    <a:pt x="19" y="177"/>
                  </a:lnTo>
                  <a:lnTo>
                    <a:pt x="18" y="173"/>
                  </a:lnTo>
                  <a:lnTo>
                    <a:pt x="14" y="168"/>
                  </a:lnTo>
                  <a:lnTo>
                    <a:pt x="7" y="162"/>
                  </a:lnTo>
                  <a:lnTo>
                    <a:pt x="1" y="160"/>
                  </a:lnTo>
                  <a:lnTo>
                    <a:pt x="0" y="15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7" name="Freeform 12"/>
            <p:cNvSpPr>
              <a:spLocks/>
            </p:cNvSpPr>
            <p:nvPr/>
          </p:nvSpPr>
          <p:spPr bwMode="auto">
            <a:xfrm>
              <a:off x="3563" y="2145"/>
              <a:ext cx="158" cy="167"/>
            </a:xfrm>
            <a:custGeom>
              <a:avLst/>
              <a:gdLst>
                <a:gd name="T0" fmla="*/ 1 w 297"/>
                <a:gd name="T1" fmla="*/ 0 h 336"/>
                <a:gd name="T2" fmla="*/ 1 w 297"/>
                <a:gd name="T3" fmla="*/ 0 h 336"/>
                <a:gd name="T4" fmla="*/ 1 w 297"/>
                <a:gd name="T5" fmla="*/ 0 h 336"/>
                <a:gd name="T6" fmla="*/ 1 w 297"/>
                <a:gd name="T7" fmla="*/ 0 h 336"/>
                <a:gd name="T8" fmla="*/ 1 w 297"/>
                <a:gd name="T9" fmla="*/ 0 h 336"/>
                <a:gd name="T10" fmla="*/ 1 w 297"/>
                <a:gd name="T11" fmla="*/ 0 h 336"/>
                <a:gd name="T12" fmla="*/ 1 w 297"/>
                <a:gd name="T13" fmla="*/ 0 h 336"/>
                <a:gd name="T14" fmla="*/ 1 w 297"/>
                <a:gd name="T15" fmla="*/ 0 h 336"/>
                <a:gd name="T16" fmla="*/ 1 w 297"/>
                <a:gd name="T17" fmla="*/ 0 h 336"/>
                <a:gd name="T18" fmla="*/ 1 w 297"/>
                <a:gd name="T19" fmla="*/ 0 h 336"/>
                <a:gd name="T20" fmla="*/ 1 w 297"/>
                <a:gd name="T21" fmla="*/ 0 h 336"/>
                <a:gd name="T22" fmla="*/ 1 w 297"/>
                <a:gd name="T23" fmla="*/ 0 h 336"/>
                <a:gd name="T24" fmla="*/ 1 w 297"/>
                <a:gd name="T25" fmla="*/ 0 h 336"/>
                <a:gd name="T26" fmla="*/ 1 w 297"/>
                <a:gd name="T27" fmla="*/ 0 h 336"/>
                <a:gd name="T28" fmla="*/ 1 w 297"/>
                <a:gd name="T29" fmla="*/ 0 h 336"/>
                <a:gd name="T30" fmla="*/ 1 w 297"/>
                <a:gd name="T31" fmla="*/ 0 h 336"/>
                <a:gd name="T32" fmla="*/ 1 w 297"/>
                <a:gd name="T33" fmla="*/ 0 h 336"/>
                <a:gd name="T34" fmla="*/ 1 w 297"/>
                <a:gd name="T35" fmla="*/ 0 h 336"/>
                <a:gd name="T36" fmla="*/ 1 w 297"/>
                <a:gd name="T37" fmla="*/ 0 h 336"/>
                <a:gd name="T38" fmla="*/ 1 w 297"/>
                <a:gd name="T39" fmla="*/ 0 h 336"/>
                <a:gd name="T40" fmla="*/ 1 w 297"/>
                <a:gd name="T41" fmla="*/ 0 h 336"/>
                <a:gd name="T42" fmla="*/ 1 w 297"/>
                <a:gd name="T43" fmla="*/ 0 h 336"/>
                <a:gd name="T44" fmla="*/ 1 w 297"/>
                <a:gd name="T45" fmla="*/ 0 h 336"/>
                <a:gd name="T46" fmla="*/ 1 w 297"/>
                <a:gd name="T47" fmla="*/ 0 h 336"/>
                <a:gd name="T48" fmla="*/ 1 w 297"/>
                <a:gd name="T49" fmla="*/ 0 h 336"/>
                <a:gd name="T50" fmla="*/ 1 w 297"/>
                <a:gd name="T51" fmla="*/ 0 h 336"/>
                <a:gd name="T52" fmla="*/ 1 w 297"/>
                <a:gd name="T53" fmla="*/ 0 h 336"/>
                <a:gd name="T54" fmla="*/ 1 w 297"/>
                <a:gd name="T55" fmla="*/ 0 h 336"/>
                <a:gd name="T56" fmla="*/ 1 w 297"/>
                <a:gd name="T57" fmla="*/ 0 h 336"/>
                <a:gd name="T58" fmla="*/ 1 w 297"/>
                <a:gd name="T59" fmla="*/ 0 h 336"/>
                <a:gd name="T60" fmla="*/ 1 w 297"/>
                <a:gd name="T61" fmla="*/ 0 h 336"/>
                <a:gd name="T62" fmla="*/ 1 w 297"/>
                <a:gd name="T63" fmla="*/ 0 h 336"/>
                <a:gd name="T64" fmla="*/ 1 w 297"/>
                <a:gd name="T65" fmla="*/ 0 h 336"/>
                <a:gd name="T66" fmla="*/ 1 w 297"/>
                <a:gd name="T67" fmla="*/ 0 h 336"/>
                <a:gd name="T68" fmla="*/ 1 w 297"/>
                <a:gd name="T69" fmla="*/ 0 h 336"/>
                <a:gd name="T70" fmla="*/ 1 w 297"/>
                <a:gd name="T71" fmla="*/ 0 h 336"/>
                <a:gd name="T72" fmla="*/ 1 w 297"/>
                <a:gd name="T73" fmla="*/ 0 h 336"/>
                <a:gd name="T74" fmla="*/ 1 w 297"/>
                <a:gd name="T75" fmla="*/ 0 h 336"/>
                <a:gd name="T76" fmla="*/ 1 w 297"/>
                <a:gd name="T77" fmla="*/ 0 h 336"/>
                <a:gd name="T78" fmla="*/ 1 w 297"/>
                <a:gd name="T79" fmla="*/ 0 h 336"/>
                <a:gd name="T80" fmla="*/ 1 w 297"/>
                <a:gd name="T81" fmla="*/ 0 h 336"/>
                <a:gd name="T82" fmla="*/ 1 w 297"/>
                <a:gd name="T83" fmla="*/ 0 h 336"/>
                <a:gd name="T84" fmla="*/ 1 w 297"/>
                <a:gd name="T85" fmla="*/ 0 h 336"/>
                <a:gd name="T86" fmla="*/ 1 w 297"/>
                <a:gd name="T87" fmla="*/ 0 h 336"/>
                <a:gd name="T88" fmla="*/ 1 w 297"/>
                <a:gd name="T89" fmla="*/ 0 h 336"/>
                <a:gd name="T90" fmla="*/ 1 w 297"/>
                <a:gd name="T91" fmla="*/ 0 h 336"/>
                <a:gd name="T92" fmla="*/ 1 w 297"/>
                <a:gd name="T93" fmla="*/ 0 h 336"/>
                <a:gd name="T94" fmla="*/ 1 w 297"/>
                <a:gd name="T95" fmla="*/ 0 h 336"/>
                <a:gd name="T96" fmla="*/ 1 w 297"/>
                <a:gd name="T97" fmla="*/ 0 h 336"/>
                <a:gd name="T98" fmla="*/ 1 w 297"/>
                <a:gd name="T99" fmla="*/ 0 h 336"/>
                <a:gd name="T100" fmla="*/ 1 w 297"/>
                <a:gd name="T101" fmla="*/ 0 h 336"/>
                <a:gd name="T102" fmla="*/ 1 w 29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7"/>
                <a:gd name="T157" fmla="*/ 0 h 336"/>
                <a:gd name="T158" fmla="*/ 297 w 29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7" h="336">
                  <a:moveTo>
                    <a:pt x="0" y="261"/>
                  </a:moveTo>
                  <a:lnTo>
                    <a:pt x="4" y="271"/>
                  </a:lnTo>
                  <a:lnTo>
                    <a:pt x="6" y="273"/>
                  </a:lnTo>
                  <a:lnTo>
                    <a:pt x="20" y="278"/>
                  </a:lnTo>
                  <a:lnTo>
                    <a:pt x="23" y="280"/>
                  </a:lnTo>
                  <a:lnTo>
                    <a:pt x="23" y="283"/>
                  </a:lnTo>
                  <a:lnTo>
                    <a:pt x="22" y="284"/>
                  </a:lnTo>
                  <a:lnTo>
                    <a:pt x="21" y="286"/>
                  </a:lnTo>
                  <a:lnTo>
                    <a:pt x="17" y="290"/>
                  </a:lnTo>
                  <a:lnTo>
                    <a:pt x="17" y="294"/>
                  </a:lnTo>
                  <a:lnTo>
                    <a:pt x="17" y="302"/>
                  </a:lnTo>
                  <a:lnTo>
                    <a:pt x="16" y="310"/>
                  </a:lnTo>
                  <a:lnTo>
                    <a:pt x="12" y="313"/>
                  </a:lnTo>
                  <a:lnTo>
                    <a:pt x="11" y="316"/>
                  </a:lnTo>
                  <a:lnTo>
                    <a:pt x="6" y="319"/>
                  </a:lnTo>
                  <a:lnTo>
                    <a:pt x="6" y="320"/>
                  </a:lnTo>
                  <a:lnTo>
                    <a:pt x="9" y="322"/>
                  </a:lnTo>
                  <a:lnTo>
                    <a:pt x="12" y="322"/>
                  </a:lnTo>
                  <a:lnTo>
                    <a:pt x="16" y="320"/>
                  </a:lnTo>
                  <a:lnTo>
                    <a:pt x="24" y="321"/>
                  </a:lnTo>
                  <a:lnTo>
                    <a:pt x="26" y="322"/>
                  </a:lnTo>
                  <a:lnTo>
                    <a:pt x="24" y="326"/>
                  </a:lnTo>
                  <a:lnTo>
                    <a:pt x="24" y="336"/>
                  </a:lnTo>
                  <a:lnTo>
                    <a:pt x="35" y="336"/>
                  </a:lnTo>
                  <a:lnTo>
                    <a:pt x="38" y="331"/>
                  </a:lnTo>
                  <a:lnTo>
                    <a:pt x="51" y="319"/>
                  </a:lnTo>
                  <a:lnTo>
                    <a:pt x="57" y="306"/>
                  </a:lnTo>
                  <a:lnTo>
                    <a:pt x="71" y="302"/>
                  </a:lnTo>
                  <a:lnTo>
                    <a:pt x="75" y="298"/>
                  </a:lnTo>
                  <a:lnTo>
                    <a:pt x="76" y="297"/>
                  </a:lnTo>
                  <a:lnTo>
                    <a:pt x="82" y="301"/>
                  </a:lnTo>
                  <a:lnTo>
                    <a:pt x="84" y="298"/>
                  </a:lnTo>
                  <a:lnTo>
                    <a:pt x="89" y="295"/>
                  </a:lnTo>
                  <a:lnTo>
                    <a:pt x="93" y="297"/>
                  </a:lnTo>
                  <a:lnTo>
                    <a:pt x="95" y="295"/>
                  </a:lnTo>
                  <a:lnTo>
                    <a:pt x="99" y="294"/>
                  </a:lnTo>
                  <a:lnTo>
                    <a:pt x="101" y="295"/>
                  </a:lnTo>
                  <a:lnTo>
                    <a:pt x="102" y="292"/>
                  </a:lnTo>
                  <a:lnTo>
                    <a:pt x="102" y="290"/>
                  </a:lnTo>
                  <a:lnTo>
                    <a:pt x="107" y="289"/>
                  </a:lnTo>
                  <a:lnTo>
                    <a:pt x="111" y="290"/>
                  </a:lnTo>
                  <a:lnTo>
                    <a:pt x="118" y="278"/>
                  </a:lnTo>
                  <a:lnTo>
                    <a:pt x="119" y="274"/>
                  </a:lnTo>
                  <a:lnTo>
                    <a:pt x="123" y="271"/>
                  </a:lnTo>
                  <a:lnTo>
                    <a:pt x="126" y="272"/>
                  </a:lnTo>
                  <a:lnTo>
                    <a:pt x="123" y="266"/>
                  </a:lnTo>
                  <a:lnTo>
                    <a:pt x="126" y="264"/>
                  </a:lnTo>
                  <a:lnTo>
                    <a:pt x="131" y="268"/>
                  </a:lnTo>
                  <a:lnTo>
                    <a:pt x="134" y="270"/>
                  </a:lnTo>
                  <a:lnTo>
                    <a:pt x="135" y="272"/>
                  </a:lnTo>
                  <a:lnTo>
                    <a:pt x="137" y="268"/>
                  </a:lnTo>
                  <a:lnTo>
                    <a:pt x="140" y="267"/>
                  </a:lnTo>
                  <a:lnTo>
                    <a:pt x="143" y="261"/>
                  </a:lnTo>
                  <a:lnTo>
                    <a:pt x="144" y="259"/>
                  </a:lnTo>
                  <a:lnTo>
                    <a:pt x="144" y="256"/>
                  </a:lnTo>
                  <a:lnTo>
                    <a:pt x="155" y="244"/>
                  </a:lnTo>
                  <a:lnTo>
                    <a:pt x="156" y="242"/>
                  </a:lnTo>
                  <a:lnTo>
                    <a:pt x="158" y="240"/>
                  </a:lnTo>
                  <a:lnTo>
                    <a:pt x="165" y="234"/>
                  </a:lnTo>
                  <a:lnTo>
                    <a:pt x="170" y="230"/>
                  </a:lnTo>
                  <a:lnTo>
                    <a:pt x="174" y="228"/>
                  </a:lnTo>
                  <a:lnTo>
                    <a:pt x="176" y="224"/>
                  </a:lnTo>
                  <a:lnTo>
                    <a:pt x="176" y="220"/>
                  </a:lnTo>
                  <a:lnTo>
                    <a:pt x="180" y="212"/>
                  </a:lnTo>
                  <a:lnTo>
                    <a:pt x="183" y="211"/>
                  </a:lnTo>
                  <a:lnTo>
                    <a:pt x="188" y="204"/>
                  </a:lnTo>
                  <a:lnTo>
                    <a:pt x="185" y="200"/>
                  </a:lnTo>
                  <a:lnTo>
                    <a:pt x="185" y="198"/>
                  </a:lnTo>
                  <a:lnTo>
                    <a:pt x="185" y="193"/>
                  </a:lnTo>
                  <a:lnTo>
                    <a:pt x="186" y="190"/>
                  </a:lnTo>
                  <a:lnTo>
                    <a:pt x="185" y="188"/>
                  </a:lnTo>
                  <a:lnTo>
                    <a:pt x="183" y="189"/>
                  </a:lnTo>
                  <a:lnTo>
                    <a:pt x="179" y="186"/>
                  </a:lnTo>
                  <a:lnTo>
                    <a:pt x="178" y="182"/>
                  </a:lnTo>
                  <a:lnTo>
                    <a:pt x="177" y="174"/>
                  </a:lnTo>
                  <a:lnTo>
                    <a:pt x="179" y="171"/>
                  </a:lnTo>
                  <a:lnTo>
                    <a:pt x="179" y="168"/>
                  </a:lnTo>
                  <a:lnTo>
                    <a:pt x="179" y="165"/>
                  </a:lnTo>
                  <a:lnTo>
                    <a:pt x="182" y="165"/>
                  </a:lnTo>
                  <a:lnTo>
                    <a:pt x="189" y="158"/>
                  </a:lnTo>
                  <a:lnTo>
                    <a:pt x="190" y="156"/>
                  </a:lnTo>
                  <a:lnTo>
                    <a:pt x="191" y="156"/>
                  </a:lnTo>
                  <a:lnTo>
                    <a:pt x="192" y="153"/>
                  </a:lnTo>
                  <a:lnTo>
                    <a:pt x="195" y="151"/>
                  </a:lnTo>
                  <a:lnTo>
                    <a:pt x="194" y="150"/>
                  </a:lnTo>
                  <a:lnTo>
                    <a:pt x="195" y="147"/>
                  </a:lnTo>
                  <a:lnTo>
                    <a:pt x="196" y="145"/>
                  </a:lnTo>
                  <a:lnTo>
                    <a:pt x="195" y="142"/>
                  </a:lnTo>
                  <a:lnTo>
                    <a:pt x="196" y="138"/>
                  </a:lnTo>
                  <a:lnTo>
                    <a:pt x="198" y="136"/>
                  </a:lnTo>
                  <a:lnTo>
                    <a:pt x="201" y="136"/>
                  </a:lnTo>
                  <a:lnTo>
                    <a:pt x="203" y="135"/>
                  </a:lnTo>
                  <a:lnTo>
                    <a:pt x="203" y="133"/>
                  </a:lnTo>
                  <a:lnTo>
                    <a:pt x="206" y="132"/>
                  </a:lnTo>
                  <a:lnTo>
                    <a:pt x="204" y="129"/>
                  </a:lnTo>
                  <a:lnTo>
                    <a:pt x="208" y="123"/>
                  </a:lnTo>
                  <a:lnTo>
                    <a:pt x="210" y="122"/>
                  </a:lnTo>
                  <a:lnTo>
                    <a:pt x="210" y="126"/>
                  </a:lnTo>
                  <a:lnTo>
                    <a:pt x="209" y="128"/>
                  </a:lnTo>
                  <a:lnTo>
                    <a:pt x="209" y="132"/>
                  </a:lnTo>
                  <a:lnTo>
                    <a:pt x="210" y="134"/>
                  </a:lnTo>
                  <a:lnTo>
                    <a:pt x="212" y="134"/>
                  </a:lnTo>
                  <a:lnTo>
                    <a:pt x="215" y="133"/>
                  </a:lnTo>
                  <a:lnTo>
                    <a:pt x="219" y="135"/>
                  </a:lnTo>
                  <a:lnTo>
                    <a:pt x="218" y="138"/>
                  </a:lnTo>
                  <a:lnTo>
                    <a:pt x="220" y="142"/>
                  </a:lnTo>
                  <a:lnTo>
                    <a:pt x="219" y="150"/>
                  </a:lnTo>
                  <a:lnTo>
                    <a:pt x="220" y="152"/>
                  </a:lnTo>
                  <a:lnTo>
                    <a:pt x="232" y="162"/>
                  </a:lnTo>
                  <a:lnTo>
                    <a:pt x="233" y="168"/>
                  </a:lnTo>
                  <a:lnTo>
                    <a:pt x="234" y="178"/>
                  </a:lnTo>
                  <a:lnTo>
                    <a:pt x="238" y="183"/>
                  </a:lnTo>
                  <a:lnTo>
                    <a:pt x="237" y="186"/>
                  </a:lnTo>
                  <a:lnTo>
                    <a:pt x="234" y="187"/>
                  </a:lnTo>
                  <a:lnTo>
                    <a:pt x="234" y="193"/>
                  </a:lnTo>
                  <a:lnTo>
                    <a:pt x="236" y="195"/>
                  </a:lnTo>
                  <a:lnTo>
                    <a:pt x="237" y="199"/>
                  </a:lnTo>
                  <a:lnTo>
                    <a:pt x="240" y="200"/>
                  </a:lnTo>
                  <a:lnTo>
                    <a:pt x="242" y="202"/>
                  </a:lnTo>
                  <a:lnTo>
                    <a:pt x="244" y="204"/>
                  </a:lnTo>
                  <a:lnTo>
                    <a:pt x="245" y="210"/>
                  </a:lnTo>
                  <a:lnTo>
                    <a:pt x="245" y="212"/>
                  </a:lnTo>
                  <a:lnTo>
                    <a:pt x="249" y="223"/>
                  </a:lnTo>
                  <a:lnTo>
                    <a:pt x="251" y="226"/>
                  </a:lnTo>
                  <a:lnTo>
                    <a:pt x="251" y="230"/>
                  </a:lnTo>
                  <a:lnTo>
                    <a:pt x="254" y="236"/>
                  </a:lnTo>
                  <a:lnTo>
                    <a:pt x="262" y="238"/>
                  </a:lnTo>
                  <a:lnTo>
                    <a:pt x="267" y="238"/>
                  </a:lnTo>
                  <a:lnTo>
                    <a:pt x="269" y="240"/>
                  </a:lnTo>
                  <a:lnTo>
                    <a:pt x="274" y="240"/>
                  </a:lnTo>
                  <a:lnTo>
                    <a:pt x="276" y="238"/>
                  </a:lnTo>
                  <a:lnTo>
                    <a:pt x="279" y="237"/>
                  </a:lnTo>
                  <a:lnTo>
                    <a:pt x="281" y="231"/>
                  </a:lnTo>
                  <a:lnTo>
                    <a:pt x="285" y="228"/>
                  </a:lnTo>
                  <a:lnTo>
                    <a:pt x="285" y="222"/>
                  </a:lnTo>
                  <a:lnTo>
                    <a:pt x="286" y="211"/>
                  </a:lnTo>
                  <a:lnTo>
                    <a:pt x="284" y="196"/>
                  </a:lnTo>
                  <a:lnTo>
                    <a:pt x="286" y="189"/>
                  </a:lnTo>
                  <a:lnTo>
                    <a:pt x="288" y="187"/>
                  </a:lnTo>
                  <a:lnTo>
                    <a:pt x="290" y="177"/>
                  </a:lnTo>
                  <a:lnTo>
                    <a:pt x="287" y="170"/>
                  </a:lnTo>
                  <a:lnTo>
                    <a:pt x="288" y="160"/>
                  </a:lnTo>
                  <a:lnTo>
                    <a:pt x="287" y="151"/>
                  </a:lnTo>
                  <a:lnTo>
                    <a:pt x="287" y="138"/>
                  </a:lnTo>
                  <a:lnTo>
                    <a:pt x="287" y="135"/>
                  </a:lnTo>
                  <a:lnTo>
                    <a:pt x="282" y="129"/>
                  </a:lnTo>
                  <a:lnTo>
                    <a:pt x="282" y="121"/>
                  </a:lnTo>
                  <a:lnTo>
                    <a:pt x="280" y="120"/>
                  </a:lnTo>
                  <a:lnTo>
                    <a:pt x="275" y="116"/>
                  </a:lnTo>
                  <a:lnTo>
                    <a:pt x="293" y="108"/>
                  </a:lnTo>
                  <a:lnTo>
                    <a:pt x="297" y="100"/>
                  </a:lnTo>
                  <a:lnTo>
                    <a:pt x="296" y="96"/>
                  </a:lnTo>
                  <a:lnTo>
                    <a:pt x="297" y="93"/>
                  </a:lnTo>
                  <a:lnTo>
                    <a:pt x="294" y="92"/>
                  </a:lnTo>
                  <a:lnTo>
                    <a:pt x="293" y="86"/>
                  </a:lnTo>
                  <a:lnTo>
                    <a:pt x="291" y="84"/>
                  </a:lnTo>
                  <a:lnTo>
                    <a:pt x="288" y="75"/>
                  </a:lnTo>
                  <a:lnTo>
                    <a:pt x="286" y="72"/>
                  </a:lnTo>
                  <a:lnTo>
                    <a:pt x="282" y="69"/>
                  </a:lnTo>
                  <a:lnTo>
                    <a:pt x="269" y="69"/>
                  </a:lnTo>
                  <a:lnTo>
                    <a:pt x="264" y="68"/>
                  </a:lnTo>
                  <a:lnTo>
                    <a:pt x="252" y="68"/>
                  </a:lnTo>
                  <a:lnTo>
                    <a:pt x="250" y="67"/>
                  </a:lnTo>
                  <a:lnTo>
                    <a:pt x="249" y="72"/>
                  </a:lnTo>
                  <a:lnTo>
                    <a:pt x="242" y="75"/>
                  </a:lnTo>
                  <a:lnTo>
                    <a:pt x="234" y="74"/>
                  </a:lnTo>
                  <a:lnTo>
                    <a:pt x="234" y="72"/>
                  </a:lnTo>
                  <a:lnTo>
                    <a:pt x="238" y="54"/>
                  </a:lnTo>
                  <a:lnTo>
                    <a:pt x="233" y="40"/>
                  </a:lnTo>
                  <a:lnTo>
                    <a:pt x="230" y="39"/>
                  </a:lnTo>
                  <a:lnTo>
                    <a:pt x="222" y="38"/>
                  </a:lnTo>
                  <a:lnTo>
                    <a:pt x="220" y="39"/>
                  </a:lnTo>
                  <a:lnTo>
                    <a:pt x="214" y="40"/>
                  </a:lnTo>
                  <a:lnTo>
                    <a:pt x="207" y="43"/>
                  </a:lnTo>
                  <a:lnTo>
                    <a:pt x="200" y="46"/>
                  </a:lnTo>
                  <a:lnTo>
                    <a:pt x="192" y="62"/>
                  </a:lnTo>
                  <a:lnTo>
                    <a:pt x="188" y="64"/>
                  </a:lnTo>
                  <a:lnTo>
                    <a:pt x="184" y="64"/>
                  </a:lnTo>
                  <a:lnTo>
                    <a:pt x="179" y="64"/>
                  </a:lnTo>
                  <a:lnTo>
                    <a:pt x="166" y="62"/>
                  </a:lnTo>
                  <a:lnTo>
                    <a:pt x="166" y="56"/>
                  </a:lnTo>
                  <a:lnTo>
                    <a:pt x="164" y="54"/>
                  </a:lnTo>
                  <a:lnTo>
                    <a:pt x="162" y="49"/>
                  </a:lnTo>
                  <a:lnTo>
                    <a:pt x="160" y="46"/>
                  </a:lnTo>
                  <a:lnTo>
                    <a:pt x="160" y="40"/>
                  </a:lnTo>
                  <a:lnTo>
                    <a:pt x="158" y="36"/>
                  </a:lnTo>
                  <a:lnTo>
                    <a:pt x="150" y="10"/>
                  </a:lnTo>
                  <a:lnTo>
                    <a:pt x="148" y="7"/>
                  </a:lnTo>
                  <a:lnTo>
                    <a:pt x="138" y="12"/>
                  </a:lnTo>
                  <a:lnTo>
                    <a:pt x="134" y="10"/>
                  </a:lnTo>
                  <a:lnTo>
                    <a:pt x="123" y="8"/>
                  </a:lnTo>
                  <a:lnTo>
                    <a:pt x="113" y="2"/>
                  </a:lnTo>
                  <a:lnTo>
                    <a:pt x="106" y="2"/>
                  </a:lnTo>
                  <a:lnTo>
                    <a:pt x="102" y="0"/>
                  </a:lnTo>
                  <a:lnTo>
                    <a:pt x="96" y="34"/>
                  </a:lnTo>
                  <a:lnTo>
                    <a:pt x="95" y="33"/>
                  </a:lnTo>
                  <a:lnTo>
                    <a:pt x="93" y="28"/>
                  </a:lnTo>
                  <a:lnTo>
                    <a:pt x="90" y="27"/>
                  </a:lnTo>
                  <a:lnTo>
                    <a:pt x="93" y="39"/>
                  </a:lnTo>
                  <a:lnTo>
                    <a:pt x="96" y="42"/>
                  </a:lnTo>
                  <a:lnTo>
                    <a:pt x="95" y="46"/>
                  </a:lnTo>
                  <a:lnTo>
                    <a:pt x="93" y="55"/>
                  </a:lnTo>
                  <a:lnTo>
                    <a:pt x="92" y="61"/>
                  </a:lnTo>
                  <a:lnTo>
                    <a:pt x="89" y="58"/>
                  </a:lnTo>
                  <a:lnTo>
                    <a:pt x="87" y="57"/>
                  </a:lnTo>
                  <a:lnTo>
                    <a:pt x="80" y="69"/>
                  </a:lnTo>
                  <a:lnTo>
                    <a:pt x="77" y="69"/>
                  </a:lnTo>
                  <a:lnTo>
                    <a:pt x="74" y="68"/>
                  </a:lnTo>
                  <a:lnTo>
                    <a:pt x="71" y="67"/>
                  </a:lnTo>
                  <a:lnTo>
                    <a:pt x="68" y="69"/>
                  </a:lnTo>
                  <a:lnTo>
                    <a:pt x="65" y="73"/>
                  </a:lnTo>
                  <a:lnTo>
                    <a:pt x="68" y="72"/>
                  </a:lnTo>
                  <a:lnTo>
                    <a:pt x="69" y="82"/>
                  </a:lnTo>
                  <a:lnTo>
                    <a:pt x="71" y="82"/>
                  </a:lnTo>
                  <a:lnTo>
                    <a:pt x="72" y="85"/>
                  </a:lnTo>
                  <a:lnTo>
                    <a:pt x="74" y="86"/>
                  </a:lnTo>
                  <a:lnTo>
                    <a:pt x="75" y="91"/>
                  </a:lnTo>
                  <a:lnTo>
                    <a:pt x="72" y="92"/>
                  </a:lnTo>
                  <a:lnTo>
                    <a:pt x="71" y="96"/>
                  </a:lnTo>
                  <a:lnTo>
                    <a:pt x="69" y="97"/>
                  </a:lnTo>
                  <a:lnTo>
                    <a:pt x="66" y="98"/>
                  </a:lnTo>
                  <a:lnTo>
                    <a:pt x="65" y="111"/>
                  </a:lnTo>
                  <a:lnTo>
                    <a:pt x="68" y="115"/>
                  </a:lnTo>
                  <a:lnTo>
                    <a:pt x="66" y="116"/>
                  </a:lnTo>
                  <a:lnTo>
                    <a:pt x="59" y="122"/>
                  </a:lnTo>
                  <a:lnTo>
                    <a:pt x="57" y="121"/>
                  </a:lnTo>
                  <a:lnTo>
                    <a:pt x="54" y="122"/>
                  </a:lnTo>
                  <a:lnTo>
                    <a:pt x="51" y="121"/>
                  </a:lnTo>
                  <a:lnTo>
                    <a:pt x="47" y="123"/>
                  </a:lnTo>
                  <a:lnTo>
                    <a:pt x="50" y="129"/>
                  </a:lnTo>
                  <a:lnTo>
                    <a:pt x="51" y="133"/>
                  </a:lnTo>
                  <a:lnTo>
                    <a:pt x="53" y="133"/>
                  </a:lnTo>
                  <a:lnTo>
                    <a:pt x="54" y="141"/>
                  </a:lnTo>
                  <a:lnTo>
                    <a:pt x="51" y="144"/>
                  </a:lnTo>
                  <a:lnTo>
                    <a:pt x="53" y="147"/>
                  </a:lnTo>
                  <a:lnTo>
                    <a:pt x="57" y="152"/>
                  </a:lnTo>
                  <a:lnTo>
                    <a:pt x="57" y="154"/>
                  </a:lnTo>
                  <a:lnTo>
                    <a:pt x="57" y="157"/>
                  </a:lnTo>
                  <a:lnTo>
                    <a:pt x="59" y="159"/>
                  </a:lnTo>
                  <a:lnTo>
                    <a:pt x="62" y="170"/>
                  </a:lnTo>
                  <a:lnTo>
                    <a:pt x="57" y="172"/>
                  </a:lnTo>
                  <a:lnTo>
                    <a:pt x="54" y="174"/>
                  </a:lnTo>
                  <a:lnTo>
                    <a:pt x="48" y="172"/>
                  </a:lnTo>
                  <a:lnTo>
                    <a:pt x="45" y="175"/>
                  </a:lnTo>
                  <a:lnTo>
                    <a:pt x="45" y="178"/>
                  </a:lnTo>
                  <a:lnTo>
                    <a:pt x="41" y="182"/>
                  </a:lnTo>
                  <a:lnTo>
                    <a:pt x="39" y="183"/>
                  </a:lnTo>
                  <a:lnTo>
                    <a:pt x="39" y="201"/>
                  </a:lnTo>
                  <a:lnTo>
                    <a:pt x="32" y="206"/>
                  </a:lnTo>
                  <a:lnTo>
                    <a:pt x="30" y="208"/>
                  </a:lnTo>
                  <a:lnTo>
                    <a:pt x="34" y="212"/>
                  </a:lnTo>
                  <a:lnTo>
                    <a:pt x="32" y="214"/>
                  </a:lnTo>
                  <a:lnTo>
                    <a:pt x="29" y="216"/>
                  </a:lnTo>
                  <a:lnTo>
                    <a:pt x="26" y="219"/>
                  </a:lnTo>
                  <a:lnTo>
                    <a:pt x="20" y="231"/>
                  </a:lnTo>
                  <a:lnTo>
                    <a:pt x="6" y="243"/>
                  </a:lnTo>
                  <a:lnTo>
                    <a:pt x="5" y="248"/>
                  </a:lnTo>
                  <a:lnTo>
                    <a:pt x="4" y="250"/>
                  </a:lnTo>
                  <a:lnTo>
                    <a:pt x="3" y="253"/>
                  </a:lnTo>
                  <a:lnTo>
                    <a:pt x="2" y="255"/>
                  </a:lnTo>
                  <a:lnTo>
                    <a:pt x="0" y="261"/>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8" name="Freeform 13"/>
            <p:cNvSpPr>
              <a:spLocks/>
            </p:cNvSpPr>
            <p:nvPr/>
          </p:nvSpPr>
          <p:spPr bwMode="auto">
            <a:xfrm>
              <a:off x="3269" y="2062"/>
              <a:ext cx="369" cy="224"/>
            </a:xfrm>
            <a:custGeom>
              <a:avLst/>
              <a:gdLst>
                <a:gd name="T0" fmla="*/ 1 w 689"/>
                <a:gd name="T1" fmla="*/ 0 h 454"/>
                <a:gd name="T2" fmla="*/ 1 w 689"/>
                <a:gd name="T3" fmla="*/ 0 h 454"/>
                <a:gd name="T4" fmla="*/ 1 w 689"/>
                <a:gd name="T5" fmla="*/ 0 h 454"/>
                <a:gd name="T6" fmla="*/ 1 w 689"/>
                <a:gd name="T7" fmla="*/ 0 h 454"/>
                <a:gd name="T8" fmla="*/ 1 w 689"/>
                <a:gd name="T9" fmla="*/ 0 h 454"/>
                <a:gd name="T10" fmla="*/ 1 w 689"/>
                <a:gd name="T11" fmla="*/ 0 h 454"/>
                <a:gd name="T12" fmla="*/ 1 w 689"/>
                <a:gd name="T13" fmla="*/ 0 h 454"/>
                <a:gd name="T14" fmla="*/ 1 w 689"/>
                <a:gd name="T15" fmla="*/ 0 h 454"/>
                <a:gd name="T16" fmla="*/ 1 w 689"/>
                <a:gd name="T17" fmla="*/ 0 h 454"/>
                <a:gd name="T18" fmla="*/ 2 w 689"/>
                <a:gd name="T19" fmla="*/ 0 h 454"/>
                <a:gd name="T20" fmla="*/ 2 w 689"/>
                <a:gd name="T21" fmla="*/ 0 h 454"/>
                <a:gd name="T22" fmla="*/ 2 w 689"/>
                <a:gd name="T23" fmla="*/ 0 h 454"/>
                <a:gd name="T24" fmla="*/ 2 w 689"/>
                <a:gd name="T25" fmla="*/ 0 h 454"/>
                <a:gd name="T26" fmla="*/ 2 w 689"/>
                <a:gd name="T27" fmla="*/ 0 h 454"/>
                <a:gd name="T28" fmla="*/ 2 w 689"/>
                <a:gd name="T29" fmla="*/ 0 h 454"/>
                <a:gd name="T30" fmla="*/ 2 w 689"/>
                <a:gd name="T31" fmla="*/ 0 h 454"/>
                <a:gd name="T32" fmla="*/ 2 w 689"/>
                <a:gd name="T33" fmla="*/ 0 h 454"/>
                <a:gd name="T34" fmla="*/ 2 w 689"/>
                <a:gd name="T35" fmla="*/ 0 h 454"/>
                <a:gd name="T36" fmla="*/ 2 w 689"/>
                <a:gd name="T37" fmla="*/ 0 h 454"/>
                <a:gd name="T38" fmla="*/ 2 w 689"/>
                <a:gd name="T39" fmla="*/ 0 h 454"/>
                <a:gd name="T40" fmla="*/ 2 w 689"/>
                <a:gd name="T41" fmla="*/ 0 h 454"/>
                <a:gd name="T42" fmla="*/ 2 w 689"/>
                <a:gd name="T43" fmla="*/ 0 h 454"/>
                <a:gd name="T44" fmla="*/ 2 w 689"/>
                <a:gd name="T45" fmla="*/ 0 h 454"/>
                <a:gd name="T46" fmla="*/ 3 w 689"/>
                <a:gd name="T47" fmla="*/ 0 h 454"/>
                <a:gd name="T48" fmla="*/ 2 w 689"/>
                <a:gd name="T49" fmla="*/ 0 h 454"/>
                <a:gd name="T50" fmla="*/ 3 w 689"/>
                <a:gd name="T51" fmla="*/ 0 h 454"/>
                <a:gd name="T52" fmla="*/ 3 w 689"/>
                <a:gd name="T53" fmla="*/ 0 h 454"/>
                <a:gd name="T54" fmla="*/ 3 w 689"/>
                <a:gd name="T55" fmla="*/ 0 h 454"/>
                <a:gd name="T56" fmla="*/ 3 w 689"/>
                <a:gd name="T57" fmla="*/ 0 h 454"/>
                <a:gd name="T58" fmla="*/ 2 w 689"/>
                <a:gd name="T59" fmla="*/ 0 h 454"/>
                <a:gd name="T60" fmla="*/ 2 w 689"/>
                <a:gd name="T61" fmla="*/ 0 h 454"/>
                <a:gd name="T62" fmla="*/ 2 w 689"/>
                <a:gd name="T63" fmla="*/ 0 h 454"/>
                <a:gd name="T64" fmla="*/ 2 w 689"/>
                <a:gd name="T65" fmla="*/ 0 h 454"/>
                <a:gd name="T66" fmla="*/ 2 w 689"/>
                <a:gd name="T67" fmla="*/ 0 h 454"/>
                <a:gd name="T68" fmla="*/ 2 w 689"/>
                <a:gd name="T69" fmla="*/ 0 h 454"/>
                <a:gd name="T70" fmla="*/ 2 w 689"/>
                <a:gd name="T71" fmla="*/ 0 h 454"/>
                <a:gd name="T72" fmla="*/ 2 w 689"/>
                <a:gd name="T73" fmla="*/ 0 h 454"/>
                <a:gd name="T74" fmla="*/ 2 w 689"/>
                <a:gd name="T75" fmla="*/ 0 h 454"/>
                <a:gd name="T76" fmla="*/ 2 w 689"/>
                <a:gd name="T77" fmla="*/ 0 h 454"/>
                <a:gd name="T78" fmla="*/ 1 w 689"/>
                <a:gd name="T79" fmla="*/ 0 h 454"/>
                <a:gd name="T80" fmla="*/ 1 w 689"/>
                <a:gd name="T81" fmla="*/ 0 h 454"/>
                <a:gd name="T82" fmla="*/ 1 w 689"/>
                <a:gd name="T83" fmla="*/ 0 h 454"/>
                <a:gd name="T84" fmla="*/ 1 w 689"/>
                <a:gd name="T85" fmla="*/ 0 h 454"/>
                <a:gd name="T86" fmla="*/ 1 w 689"/>
                <a:gd name="T87" fmla="*/ 0 h 454"/>
                <a:gd name="T88" fmla="*/ 1 w 689"/>
                <a:gd name="T89" fmla="*/ 0 h 454"/>
                <a:gd name="T90" fmla="*/ 1 w 689"/>
                <a:gd name="T91" fmla="*/ 0 h 454"/>
                <a:gd name="T92" fmla="*/ 1 w 689"/>
                <a:gd name="T93" fmla="*/ 0 h 454"/>
                <a:gd name="T94" fmla="*/ 1 w 689"/>
                <a:gd name="T95" fmla="*/ 0 h 454"/>
                <a:gd name="T96" fmla="*/ 1 w 689"/>
                <a:gd name="T97" fmla="*/ 0 h 454"/>
                <a:gd name="T98" fmla="*/ 1 w 689"/>
                <a:gd name="T99" fmla="*/ 0 h 454"/>
                <a:gd name="T100" fmla="*/ 1 w 689"/>
                <a:gd name="T101" fmla="*/ 0 h 454"/>
                <a:gd name="T102" fmla="*/ 1 w 689"/>
                <a:gd name="T103" fmla="*/ 0 h 454"/>
                <a:gd name="T104" fmla="*/ 1 w 689"/>
                <a:gd name="T105" fmla="*/ 0 h 454"/>
                <a:gd name="T106" fmla="*/ 1 w 689"/>
                <a:gd name="T107" fmla="*/ 0 h 454"/>
                <a:gd name="T108" fmla="*/ 1 w 689"/>
                <a:gd name="T109" fmla="*/ 0 h 454"/>
                <a:gd name="T110" fmla="*/ 1 w 689"/>
                <a:gd name="T111" fmla="*/ 0 h 454"/>
                <a:gd name="T112" fmla="*/ 1 w 689"/>
                <a:gd name="T113" fmla="*/ 0 h 454"/>
                <a:gd name="T114" fmla="*/ 1 w 689"/>
                <a:gd name="T115" fmla="*/ 0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9"/>
                <a:gd name="T175" fmla="*/ 0 h 454"/>
                <a:gd name="T176" fmla="*/ 689 w 689"/>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9" h="454">
                  <a:moveTo>
                    <a:pt x="0" y="326"/>
                  </a:moveTo>
                  <a:lnTo>
                    <a:pt x="4" y="326"/>
                  </a:lnTo>
                  <a:lnTo>
                    <a:pt x="11" y="332"/>
                  </a:lnTo>
                  <a:lnTo>
                    <a:pt x="20" y="338"/>
                  </a:lnTo>
                  <a:lnTo>
                    <a:pt x="23" y="342"/>
                  </a:lnTo>
                  <a:lnTo>
                    <a:pt x="28" y="351"/>
                  </a:lnTo>
                  <a:lnTo>
                    <a:pt x="30" y="354"/>
                  </a:lnTo>
                  <a:lnTo>
                    <a:pt x="33" y="362"/>
                  </a:lnTo>
                  <a:lnTo>
                    <a:pt x="35" y="370"/>
                  </a:lnTo>
                  <a:lnTo>
                    <a:pt x="39" y="375"/>
                  </a:lnTo>
                  <a:lnTo>
                    <a:pt x="42" y="376"/>
                  </a:lnTo>
                  <a:lnTo>
                    <a:pt x="57" y="383"/>
                  </a:lnTo>
                  <a:lnTo>
                    <a:pt x="59" y="383"/>
                  </a:lnTo>
                  <a:lnTo>
                    <a:pt x="59" y="384"/>
                  </a:lnTo>
                  <a:lnTo>
                    <a:pt x="62" y="386"/>
                  </a:lnTo>
                  <a:lnTo>
                    <a:pt x="65" y="386"/>
                  </a:lnTo>
                  <a:lnTo>
                    <a:pt x="71" y="387"/>
                  </a:lnTo>
                  <a:lnTo>
                    <a:pt x="78" y="392"/>
                  </a:lnTo>
                  <a:lnTo>
                    <a:pt x="87" y="393"/>
                  </a:lnTo>
                  <a:lnTo>
                    <a:pt x="88" y="394"/>
                  </a:lnTo>
                  <a:lnTo>
                    <a:pt x="92" y="395"/>
                  </a:lnTo>
                  <a:lnTo>
                    <a:pt x="98" y="398"/>
                  </a:lnTo>
                  <a:lnTo>
                    <a:pt x="102" y="398"/>
                  </a:lnTo>
                  <a:lnTo>
                    <a:pt x="104" y="399"/>
                  </a:lnTo>
                  <a:lnTo>
                    <a:pt x="107" y="399"/>
                  </a:lnTo>
                  <a:lnTo>
                    <a:pt x="117" y="402"/>
                  </a:lnTo>
                  <a:lnTo>
                    <a:pt x="128" y="408"/>
                  </a:lnTo>
                  <a:lnTo>
                    <a:pt x="130" y="408"/>
                  </a:lnTo>
                  <a:lnTo>
                    <a:pt x="141" y="413"/>
                  </a:lnTo>
                  <a:lnTo>
                    <a:pt x="147" y="418"/>
                  </a:lnTo>
                  <a:lnTo>
                    <a:pt x="152" y="419"/>
                  </a:lnTo>
                  <a:lnTo>
                    <a:pt x="156" y="422"/>
                  </a:lnTo>
                  <a:lnTo>
                    <a:pt x="168" y="425"/>
                  </a:lnTo>
                  <a:lnTo>
                    <a:pt x="171" y="428"/>
                  </a:lnTo>
                  <a:lnTo>
                    <a:pt x="179" y="428"/>
                  </a:lnTo>
                  <a:lnTo>
                    <a:pt x="182" y="429"/>
                  </a:lnTo>
                  <a:lnTo>
                    <a:pt x="190" y="429"/>
                  </a:lnTo>
                  <a:lnTo>
                    <a:pt x="195" y="431"/>
                  </a:lnTo>
                  <a:lnTo>
                    <a:pt x="204" y="435"/>
                  </a:lnTo>
                  <a:lnTo>
                    <a:pt x="207" y="435"/>
                  </a:lnTo>
                  <a:lnTo>
                    <a:pt x="244" y="444"/>
                  </a:lnTo>
                  <a:lnTo>
                    <a:pt x="254" y="448"/>
                  </a:lnTo>
                  <a:lnTo>
                    <a:pt x="262" y="454"/>
                  </a:lnTo>
                  <a:lnTo>
                    <a:pt x="270" y="452"/>
                  </a:lnTo>
                  <a:lnTo>
                    <a:pt x="278" y="446"/>
                  </a:lnTo>
                  <a:lnTo>
                    <a:pt x="279" y="443"/>
                  </a:lnTo>
                  <a:lnTo>
                    <a:pt x="281" y="443"/>
                  </a:lnTo>
                  <a:lnTo>
                    <a:pt x="286" y="441"/>
                  </a:lnTo>
                  <a:lnTo>
                    <a:pt x="287" y="442"/>
                  </a:lnTo>
                  <a:lnTo>
                    <a:pt x="291" y="441"/>
                  </a:lnTo>
                  <a:lnTo>
                    <a:pt x="296" y="443"/>
                  </a:lnTo>
                  <a:lnTo>
                    <a:pt x="299" y="443"/>
                  </a:lnTo>
                  <a:lnTo>
                    <a:pt x="310" y="449"/>
                  </a:lnTo>
                  <a:lnTo>
                    <a:pt x="313" y="449"/>
                  </a:lnTo>
                  <a:lnTo>
                    <a:pt x="316" y="453"/>
                  </a:lnTo>
                  <a:lnTo>
                    <a:pt x="315" y="446"/>
                  </a:lnTo>
                  <a:lnTo>
                    <a:pt x="319" y="432"/>
                  </a:lnTo>
                  <a:lnTo>
                    <a:pt x="320" y="407"/>
                  </a:lnTo>
                  <a:lnTo>
                    <a:pt x="331" y="404"/>
                  </a:lnTo>
                  <a:lnTo>
                    <a:pt x="337" y="407"/>
                  </a:lnTo>
                  <a:lnTo>
                    <a:pt x="340" y="407"/>
                  </a:lnTo>
                  <a:lnTo>
                    <a:pt x="339" y="404"/>
                  </a:lnTo>
                  <a:lnTo>
                    <a:pt x="340" y="404"/>
                  </a:lnTo>
                  <a:lnTo>
                    <a:pt x="346" y="407"/>
                  </a:lnTo>
                  <a:lnTo>
                    <a:pt x="351" y="404"/>
                  </a:lnTo>
                  <a:lnTo>
                    <a:pt x="351" y="401"/>
                  </a:lnTo>
                  <a:lnTo>
                    <a:pt x="359" y="399"/>
                  </a:lnTo>
                  <a:lnTo>
                    <a:pt x="361" y="395"/>
                  </a:lnTo>
                  <a:lnTo>
                    <a:pt x="362" y="388"/>
                  </a:lnTo>
                  <a:lnTo>
                    <a:pt x="359" y="376"/>
                  </a:lnTo>
                  <a:lnTo>
                    <a:pt x="358" y="371"/>
                  </a:lnTo>
                  <a:lnTo>
                    <a:pt x="357" y="351"/>
                  </a:lnTo>
                  <a:lnTo>
                    <a:pt x="361" y="342"/>
                  </a:lnTo>
                  <a:lnTo>
                    <a:pt x="377" y="336"/>
                  </a:lnTo>
                  <a:lnTo>
                    <a:pt x="382" y="336"/>
                  </a:lnTo>
                  <a:lnTo>
                    <a:pt x="387" y="338"/>
                  </a:lnTo>
                  <a:lnTo>
                    <a:pt x="391" y="340"/>
                  </a:lnTo>
                  <a:lnTo>
                    <a:pt x="401" y="339"/>
                  </a:lnTo>
                  <a:lnTo>
                    <a:pt x="405" y="341"/>
                  </a:lnTo>
                  <a:lnTo>
                    <a:pt x="409" y="346"/>
                  </a:lnTo>
                  <a:lnTo>
                    <a:pt x="410" y="350"/>
                  </a:lnTo>
                  <a:lnTo>
                    <a:pt x="418" y="358"/>
                  </a:lnTo>
                  <a:lnTo>
                    <a:pt x="421" y="360"/>
                  </a:lnTo>
                  <a:lnTo>
                    <a:pt x="422" y="360"/>
                  </a:lnTo>
                  <a:lnTo>
                    <a:pt x="425" y="363"/>
                  </a:lnTo>
                  <a:lnTo>
                    <a:pt x="433" y="363"/>
                  </a:lnTo>
                  <a:lnTo>
                    <a:pt x="434" y="362"/>
                  </a:lnTo>
                  <a:lnTo>
                    <a:pt x="436" y="363"/>
                  </a:lnTo>
                  <a:lnTo>
                    <a:pt x="448" y="362"/>
                  </a:lnTo>
                  <a:lnTo>
                    <a:pt x="454" y="358"/>
                  </a:lnTo>
                  <a:lnTo>
                    <a:pt x="476" y="359"/>
                  </a:lnTo>
                  <a:lnTo>
                    <a:pt x="485" y="362"/>
                  </a:lnTo>
                  <a:lnTo>
                    <a:pt x="500" y="366"/>
                  </a:lnTo>
                  <a:lnTo>
                    <a:pt x="509" y="368"/>
                  </a:lnTo>
                  <a:lnTo>
                    <a:pt x="513" y="369"/>
                  </a:lnTo>
                  <a:lnTo>
                    <a:pt x="517" y="369"/>
                  </a:lnTo>
                  <a:lnTo>
                    <a:pt x="520" y="369"/>
                  </a:lnTo>
                  <a:lnTo>
                    <a:pt x="519" y="375"/>
                  </a:lnTo>
                  <a:lnTo>
                    <a:pt x="529" y="380"/>
                  </a:lnTo>
                  <a:lnTo>
                    <a:pt x="529" y="377"/>
                  </a:lnTo>
                  <a:lnTo>
                    <a:pt x="531" y="376"/>
                  </a:lnTo>
                  <a:lnTo>
                    <a:pt x="535" y="377"/>
                  </a:lnTo>
                  <a:lnTo>
                    <a:pt x="537" y="376"/>
                  </a:lnTo>
                  <a:lnTo>
                    <a:pt x="544" y="377"/>
                  </a:lnTo>
                  <a:lnTo>
                    <a:pt x="545" y="381"/>
                  </a:lnTo>
                  <a:lnTo>
                    <a:pt x="555" y="382"/>
                  </a:lnTo>
                  <a:lnTo>
                    <a:pt x="553" y="389"/>
                  </a:lnTo>
                  <a:lnTo>
                    <a:pt x="555" y="392"/>
                  </a:lnTo>
                  <a:lnTo>
                    <a:pt x="561" y="392"/>
                  </a:lnTo>
                  <a:lnTo>
                    <a:pt x="571" y="387"/>
                  </a:lnTo>
                  <a:lnTo>
                    <a:pt x="572" y="384"/>
                  </a:lnTo>
                  <a:lnTo>
                    <a:pt x="572" y="382"/>
                  </a:lnTo>
                  <a:lnTo>
                    <a:pt x="568" y="380"/>
                  </a:lnTo>
                  <a:lnTo>
                    <a:pt x="562" y="374"/>
                  </a:lnTo>
                  <a:lnTo>
                    <a:pt x="559" y="353"/>
                  </a:lnTo>
                  <a:lnTo>
                    <a:pt x="559" y="348"/>
                  </a:lnTo>
                  <a:lnTo>
                    <a:pt x="556" y="345"/>
                  </a:lnTo>
                  <a:lnTo>
                    <a:pt x="555" y="339"/>
                  </a:lnTo>
                  <a:lnTo>
                    <a:pt x="554" y="336"/>
                  </a:lnTo>
                  <a:lnTo>
                    <a:pt x="554" y="334"/>
                  </a:lnTo>
                  <a:lnTo>
                    <a:pt x="555" y="332"/>
                  </a:lnTo>
                  <a:lnTo>
                    <a:pt x="554" y="328"/>
                  </a:lnTo>
                  <a:lnTo>
                    <a:pt x="550" y="327"/>
                  </a:lnTo>
                  <a:lnTo>
                    <a:pt x="550" y="323"/>
                  </a:lnTo>
                  <a:lnTo>
                    <a:pt x="550" y="321"/>
                  </a:lnTo>
                  <a:lnTo>
                    <a:pt x="553" y="320"/>
                  </a:lnTo>
                  <a:lnTo>
                    <a:pt x="551" y="311"/>
                  </a:lnTo>
                  <a:lnTo>
                    <a:pt x="550" y="308"/>
                  </a:lnTo>
                  <a:lnTo>
                    <a:pt x="549" y="303"/>
                  </a:lnTo>
                  <a:lnTo>
                    <a:pt x="554" y="299"/>
                  </a:lnTo>
                  <a:lnTo>
                    <a:pt x="559" y="299"/>
                  </a:lnTo>
                  <a:lnTo>
                    <a:pt x="561" y="304"/>
                  </a:lnTo>
                  <a:lnTo>
                    <a:pt x="561" y="308"/>
                  </a:lnTo>
                  <a:lnTo>
                    <a:pt x="563" y="309"/>
                  </a:lnTo>
                  <a:lnTo>
                    <a:pt x="565" y="308"/>
                  </a:lnTo>
                  <a:lnTo>
                    <a:pt x="569" y="303"/>
                  </a:lnTo>
                  <a:lnTo>
                    <a:pt x="572" y="298"/>
                  </a:lnTo>
                  <a:lnTo>
                    <a:pt x="574" y="297"/>
                  </a:lnTo>
                  <a:lnTo>
                    <a:pt x="573" y="302"/>
                  </a:lnTo>
                  <a:lnTo>
                    <a:pt x="584" y="300"/>
                  </a:lnTo>
                  <a:lnTo>
                    <a:pt x="586" y="302"/>
                  </a:lnTo>
                  <a:lnTo>
                    <a:pt x="589" y="299"/>
                  </a:lnTo>
                  <a:lnTo>
                    <a:pt x="590" y="296"/>
                  </a:lnTo>
                  <a:lnTo>
                    <a:pt x="595" y="293"/>
                  </a:lnTo>
                  <a:lnTo>
                    <a:pt x="596" y="291"/>
                  </a:lnTo>
                  <a:lnTo>
                    <a:pt x="597" y="288"/>
                  </a:lnTo>
                  <a:lnTo>
                    <a:pt x="598" y="286"/>
                  </a:lnTo>
                  <a:lnTo>
                    <a:pt x="599" y="281"/>
                  </a:lnTo>
                  <a:lnTo>
                    <a:pt x="613" y="269"/>
                  </a:lnTo>
                  <a:lnTo>
                    <a:pt x="619" y="257"/>
                  </a:lnTo>
                  <a:lnTo>
                    <a:pt x="622" y="254"/>
                  </a:lnTo>
                  <a:lnTo>
                    <a:pt x="625" y="252"/>
                  </a:lnTo>
                  <a:lnTo>
                    <a:pt x="627" y="250"/>
                  </a:lnTo>
                  <a:lnTo>
                    <a:pt x="623" y="246"/>
                  </a:lnTo>
                  <a:lnTo>
                    <a:pt x="625" y="244"/>
                  </a:lnTo>
                  <a:lnTo>
                    <a:pt x="632" y="239"/>
                  </a:lnTo>
                  <a:lnTo>
                    <a:pt x="632" y="221"/>
                  </a:lnTo>
                  <a:lnTo>
                    <a:pt x="634" y="220"/>
                  </a:lnTo>
                  <a:lnTo>
                    <a:pt x="638" y="216"/>
                  </a:lnTo>
                  <a:lnTo>
                    <a:pt x="638" y="213"/>
                  </a:lnTo>
                  <a:lnTo>
                    <a:pt x="641" y="210"/>
                  </a:lnTo>
                  <a:lnTo>
                    <a:pt x="647" y="212"/>
                  </a:lnTo>
                  <a:lnTo>
                    <a:pt x="650" y="210"/>
                  </a:lnTo>
                  <a:lnTo>
                    <a:pt x="655" y="208"/>
                  </a:lnTo>
                  <a:lnTo>
                    <a:pt x="652" y="197"/>
                  </a:lnTo>
                  <a:lnTo>
                    <a:pt x="650" y="195"/>
                  </a:lnTo>
                  <a:lnTo>
                    <a:pt x="650" y="192"/>
                  </a:lnTo>
                  <a:lnTo>
                    <a:pt x="650" y="190"/>
                  </a:lnTo>
                  <a:lnTo>
                    <a:pt x="646" y="185"/>
                  </a:lnTo>
                  <a:lnTo>
                    <a:pt x="644" y="182"/>
                  </a:lnTo>
                  <a:lnTo>
                    <a:pt x="647" y="179"/>
                  </a:lnTo>
                  <a:lnTo>
                    <a:pt x="646" y="171"/>
                  </a:lnTo>
                  <a:lnTo>
                    <a:pt x="644" y="171"/>
                  </a:lnTo>
                  <a:lnTo>
                    <a:pt x="643" y="167"/>
                  </a:lnTo>
                  <a:lnTo>
                    <a:pt x="640" y="161"/>
                  </a:lnTo>
                  <a:lnTo>
                    <a:pt x="644" y="159"/>
                  </a:lnTo>
                  <a:lnTo>
                    <a:pt x="647" y="160"/>
                  </a:lnTo>
                  <a:lnTo>
                    <a:pt x="650" y="159"/>
                  </a:lnTo>
                  <a:lnTo>
                    <a:pt x="652" y="160"/>
                  </a:lnTo>
                  <a:lnTo>
                    <a:pt x="659" y="154"/>
                  </a:lnTo>
                  <a:lnTo>
                    <a:pt x="661" y="153"/>
                  </a:lnTo>
                  <a:lnTo>
                    <a:pt x="658" y="149"/>
                  </a:lnTo>
                  <a:lnTo>
                    <a:pt x="659" y="136"/>
                  </a:lnTo>
                  <a:lnTo>
                    <a:pt x="662" y="135"/>
                  </a:lnTo>
                  <a:lnTo>
                    <a:pt x="664" y="134"/>
                  </a:lnTo>
                  <a:lnTo>
                    <a:pt x="665" y="130"/>
                  </a:lnTo>
                  <a:lnTo>
                    <a:pt x="668" y="129"/>
                  </a:lnTo>
                  <a:lnTo>
                    <a:pt x="667" y="124"/>
                  </a:lnTo>
                  <a:lnTo>
                    <a:pt x="665" y="123"/>
                  </a:lnTo>
                  <a:lnTo>
                    <a:pt x="664" y="120"/>
                  </a:lnTo>
                  <a:lnTo>
                    <a:pt x="662" y="120"/>
                  </a:lnTo>
                  <a:lnTo>
                    <a:pt x="661" y="110"/>
                  </a:lnTo>
                  <a:lnTo>
                    <a:pt x="658" y="111"/>
                  </a:lnTo>
                  <a:lnTo>
                    <a:pt x="661" y="107"/>
                  </a:lnTo>
                  <a:lnTo>
                    <a:pt x="664" y="105"/>
                  </a:lnTo>
                  <a:lnTo>
                    <a:pt x="667" y="106"/>
                  </a:lnTo>
                  <a:lnTo>
                    <a:pt x="670" y="107"/>
                  </a:lnTo>
                  <a:lnTo>
                    <a:pt x="673" y="107"/>
                  </a:lnTo>
                  <a:lnTo>
                    <a:pt x="680" y="95"/>
                  </a:lnTo>
                  <a:lnTo>
                    <a:pt x="682" y="96"/>
                  </a:lnTo>
                  <a:lnTo>
                    <a:pt x="685" y="99"/>
                  </a:lnTo>
                  <a:lnTo>
                    <a:pt x="686" y="93"/>
                  </a:lnTo>
                  <a:lnTo>
                    <a:pt x="688" y="84"/>
                  </a:lnTo>
                  <a:lnTo>
                    <a:pt x="689" y="80"/>
                  </a:lnTo>
                  <a:lnTo>
                    <a:pt x="686" y="77"/>
                  </a:lnTo>
                  <a:lnTo>
                    <a:pt x="646" y="70"/>
                  </a:lnTo>
                  <a:lnTo>
                    <a:pt x="643" y="66"/>
                  </a:lnTo>
                  <a:lnTo>
                    <a:pt x="625" y="58"/>
                  </a:lnTo>
                  <a:lnTo>
                    <a:pt x="621" y="64"/>
                  </a:lnTo>
                  <a:lnTo>
                    <a:pt x="621" y="69"/>
                  </a:lnTo>
                  <a:lnTo>
                    <a:pt x="619" y="70"/>
                  </a:lnTo>
                  <a:lnTo>
                    <a:pt x="617" y="72"/>
                  </a:lnTo>
                  <a:lnTo>
                    <a:pt x="617" y="75"/>
                  </a:lnTo>
                  <a:lnTo>
                    <a:pt x="610" y="83"/>
                  </a:lnTo>
                  <a:lnTo>
                    <a:pt x="603" y="95"/>
                  </a:lnTo>
                  <a:lnTo>
                    <a:pt x="596" y="99"/>
                  </a:lnTo>
                  <a:lnTo>
                    <a:pt x="586" y="102"/>
                  </a:lnTo>
                  <a:lnTo>
                    <a:pt x="580" y="102"/>
                  </a:lnTo>
                  <a:lnTo>
                    <a:pt x="578" y="101"/>
                  </a:lnTo>
                  <a:lnTo>
                    <a:pt x="574" y="100"/>
                  </a:lnTo>
                  <a:lnTo>
                    <a:pt x="568" y="102"/>
                  </a:lnTo>
                  <a:lnTo>
                    <a:pt x="556" y="101"/>
                  </a:lnTo>
                  <a:lnTo>
                    <a:pt x="550" y="102"/>
                  </a:lnTo>
                  <a:lnTo>
                    <a:pt x="545" y="101"/>
                  </a:lnTo>
                  <a:lnTo>
                    <a:pt x="543" y="101"/>
                  </a:lnTo>
                  <a:lnTo>
                    <a:pt x="542" y="99"/>
                  </a:lnTo>
                  <a:lnTo>
                    <a:pt x="529" y="99"/>
                  </a:lnTo>
                  <a:lnTo>
                    <a:pt x="519" y="104"/>
                  </a:lnTo>
                  <a:lnTo>
                    <a:pt x="517" y="101"/>
                  </a:lnTo>
                  <a:lnTo>
                    <a:pt x="514" y="101"/>
                  </a:lnTo>
                  <a:lnTo>
                    <a:pt x="512" y="100"/>
                  </a:lnTo>
                  <a:lnTo>
                    <a:pt x="513" y="96"/>
                  </a:lnTo>
                  <a:lnTo>
                    <a:pt x="519" y="93"/>
                  </a:lnTo>
                  <a:lnTo>
                    <a:pt x="521" y="88"/>
                  </a:lnTo>
                  <a:lnTo>
                    <a:pt x="519" y="78"/>
                  </a:lnTo>
                  <a:lnTo>
                    <a:pt x="515" y="74"/>
                  </a:lnTo>
                  <a:lnTo>
                    <a:pt x="506" y="72"/>
                  </a:lnTo>
                  <a:lnTo>
                    <a:pt x="497" y="75"/>
                  </a:lnTo>
                  <a:lnTo>
                    <a:pt x="493" y="74"/>
                  </a:lnTo>
                  <a:lnTo>
                    <a:pt x="489" y="77"/>
                  </a:lnTo>
                  <a:lnTo>
                    <a:pt x="478" y="74"/>
                  </a:lnTo>
                  <a:lnTo>
                    <a:pt x="476" y="80"/>
                  </a:lnTo>
                  <a:lnTo>
                    <a:pt x="473" y="81"/>
                  </a:lnTo>
                  <a:lnTo>
                    <a:pt x="469" y="81"/>
                  </a:lnTo>
                  <a:lnTo>
                    <a:pt x="461" y="82"/>
                  </a:lnTo>
                  <a:lnTo>
                    <a:pt x="458" y="81"/>
                  </a:lnTo>
                  <a:lnTo>
                    <a:pt x="455" y="80"/>
                  </a:lnTo>
                  <a:lnTo>
                    <a:pt x="454" y="77"/>
                  </a:lnTo>
                  <a:lnTo>
                    <a:pt x="452" y="80"/>
                  </a:lnTo>
                  <a:lnTo>
                    <a:pt x="449" y="78"/>
                  </a:lnTo>
                  <a:lnTo>
                    <a:pt x="447" y="80"/>
                  </a:lnTo>
                  <a:lnTo>
                    <a:pt x="440" y="74"/>
                  </a:lnTo>
                  <a:lnTo>
                    <a:pt x="435" y="64"/>
                  </a:lnTo>
                  <a:lnTo>
                    <a:pt x="431" y="23"/>
                  </a:lnTo>
                  <a:lnTo>
                    <a:pt x="427" y="23"/>
                  </a:lnTo>
                  <a:lnTo>
                    <a:pt x="423" y="27"/>
                  </a:lnTo>
                  <a:lnTo>
                    <a:pt x="422" y="24"/>
                  </a:lnTo>
                  <a:lnTo>
                    <a:pt x="412" y="20"/>
                  </a:lnTo>
                  <a:lnTo>
                    <a:pt x="410" y="18"/>
                  </a:lnTo>
                  <a:lnTo>
                    <a:pt x="407" y="22"/>
                  </a:lnTo>
                  <a:lnTo>
                    <a:pt x="405" y="22"/>
                  </a:lnTo>
                  <a:lnTo>
                    <a:pt x="403" y="28"/>
                  </a:lnTo>
                  <a:lnTo>
                    <a:pt x="398" y="30"/>
                  </a:lnTo>
                  <a:lnTo>
                    <a:pt x="397" y="35"/>
                  </a:lnTo>
                  <a:lnTo>
                    <a:pt x="389" y="40"/>
                  </a:lnTo>
                  <a:lnTo>
                    <a:pt x="385" y="41"/>
                  </a:lnTo>
                  <a:lnTo>
                    <a:pt x="379" y="38"/>
                  </a:lnTo>
                  <a:lnTo>
                    <a:pt x="375" y="38"/>
                  </a:lnTo>
                  <a:lnTo>
                    <a:pt x="369" y="35"/>
                  </a:lnTo>
                  <a:lnTo>
                    <a:pt x="358" y="34"/>
                  </a:lnTo>
                  <a:lnTo>
                    <a:pt x="356" y="33"/>
                  </a:lnTo>
                  <a:lnTo>
                    <a:pt x="352" y="23"/>
                  </a:lnTo>
                  <a:lnTo>
                    <a:pt x="353" y="17"/>
                  </a:lnTo>
                  <a:lnTo>
                    <a:pt x="350" y="12"/>
                  </a:lnTo>
                  <a:lnTo>
                    <a:pt x="350" y="6"/>
                  </a:lnTo>
                  <a:lnTo>
                    <a:pt x="340" y="2"/>
                  </a:lnTo>
                  <a:lnTo>
                    <a:pt x="340" y="8"/>
                  </a:lnTo>
                  <a:lnTo>
                    <a:pt x="335" y="6"/>
                  </a:lnTo>
                  <a:lnTo>
                    <a:pt x="332" y="0"/>
                  </a:lnTo>
                  <a:lnTo>
                    <a:pt x="323" y="2"/>
                  </a:lnTo>
                  <a:lnTo>
                    <a:pt x="319" y="0"/>
                  </a:lnTo>
                  <a:lnTo>
                    <a:pt x="296" y="9"/>
                  </a:lnTo>
                  <a:lnTo>
                    <a:pt x="289" y="14"/>
                  </a:lnTo>
                  <a:lnTo>
                    <a:pt x="280" y="10"/>
                  </a:lnTo>
                  <a:lnTo>
                    <a:pt x="274" y="10"/>
                  </a:lnTo>
                  <a:lnTo>
                    <a:pt x="268" y="15"/>
                  </a:lnTo>
                  <a:lnTo>
                    <a:pt x="260" y="12"/>
                  </a:lnTo>
                  <a:lnTo>
                    <a:pt x="245" y="16"/>
                  </a:lnTo>
                  <a:lnTo>
                    <a:pt x="242" y="15"/>
                  </a:lnTo>
                  <a:lnTo>
                    <a:pt x="239" y="16"/>
                  </a:lnTo>
                  <a:lnTo>
                    <a:pt x="227" y="17"/>
                  </a:lnTo>
                  <a:lnTo>
                    <a:pt x="227" y="22"/>
                  </a:lnTo>
                  <a:lnTo>
                    <a:pt x="225" y="23"/>
                  </a:lnTo>
                  <a:lnTo>
                    <a:pt x="222" y="23"/>
                  </a:lnTo>
                  <a:lnTo>
                    <a:pt x="221" y="24"/>
                  </a:lnTo>
                  <a:lnTo>
                    <a:pt x="215" y="27"/>
                  </a:lnTo>
                  <a:lnTo>
                    <a:pt x="212" y="32"/>
                  </a:lnTo>
                  <a:lnTo>
                    <a:pt x="203" y="38"/>
                  </a:lnTo>
                  <a:lnTo>
                    <a:pt x="197" y="39"/>
                  </a:lnTo>
                  <a:lnTo>
                    <a:pt x="195" y="38"/>
                  </a:lnTo>
                  <a:lnTo>
                    <a:pt x="195" y="42"/>
                  </a:lnTo>
                  <a:lnTo>
                    <a:pt x="192" y="42"/>
                  </a:lnTo>
                  <a:lnTo>
                    <a:pt x="190" y="41"/>
                  </a:lnTo>
                  <a:lnTo>
                    <a:pt x="189" y="36"/>
                  </a:lnTo>
                  <a:lnTo>
                    <a:pt x="185" y="32"/>
                  </a:lnTo>
                  <a:lnTo>
                    <a:pt x="179" y="30"/>
                  </a:lnTo>
                  <a:lnTo>
                    <a:pt x="173" y="28"/>
                  </a:lnTo>
                  <a:lnTo>
                    <a:pt x="172" y="32"/>
                  </a:lnTo>
                  <a:lnTo>
                    <a:pt x="176" y="33"/>
                  </a:lnTo>
                  <a:lnTo>
                    <a:pt x="177" y="33"/>
                  </a:lnTo>
                  <a:lnTo>
                    <a:pt x="178" y="38"/>
                  </a:lnTo>
                  <a:lnTo>
                    <a:pt x="176" y="38"/>
                  </a:lnTo>
                  <a:lnTo>
                    <a:pt x="172" y="34"/>
                  </a:lnTo>
                  <a:lnTo>
                    <a:pt x="165" y="34"/>
                  </a:lnTo>
                  <a:lnTo>
                    <a:pt x="162" y="32"/>
                  </a:lnTo>
                  <a:lnTo>
                    <a:pt x="159" y="34"/>
                  </a:lnTo>
                  <a:lnTo>
                    <a:pt x="156" y="45"/>
                  </a:lnTo>
                  <a:lnTo>
                    <a:pt x="153" y="53"/>
                  </a:lnTo>
                  <a:lnTo>
                    <a:pt x="155" y="63"/>
                  </a:lnTo>
                  <a:lnTo>
                    <a:pt x="150" y="71"/>
                  </a:lnTo>
                  <a:lnTo>
                    <a:pt x="158" y="75"/>
                  </a:lnTo>
                  <a:lnTo>
                    <a:pt x="161" y="71"/>
                  </a:lnTo>
                  <a:lnTo>
                    <a:pt x="166" y="70"/>
                  </a:lnTo>
                  <a:lnTo>
                    <a:pt x="172" y="76"/>
                  </a:lnTo>
                  <a:lnTo>
                    <a:pt x="178" y="68"/>
                  </a:lnTo>
                  <a:lnTo>
                    <a:pt x="185" y="76"/>
                  </a:lnTo>
                  <a:lnTo>
                    <a:pt x="194" y="77"/>
                  </a:lnTo>
                  <a:lnTo>
                    <a:pt x="201" y="83"/>
                  </a:lnTo>
                  <a:lnTo>
                    <a:pt x="206" y="88"/>
                  </a:lnTo>
                  <a:lnTo>
                    <a:pt x="207" y="96"/>
                  </a:lnTo>
                  <a:lnTo>
                    <a:pt x="203" y="104"/>
                  </a:lnTo>
                  <a:lnTo>
                    <a:pt x="196" y="105"/>
                  </a:lnTo>
                  <a:lnTo>
                    <a:pt x="191" y="112"/>
                  </a:lnTo>
                  <a:lnTo>
                    <a:pt x="191" y="119"/>
                  </a:lnTo>
                  <a:lnTo>
                    <a:pt x="201" y="123"/>
                  </a:lnTo>
                  <a:lnTo>
                    <a:pt x="203" y="130"/>
                  </a:lnTo>
                  <a:lnTo>
                    <a:pt x="206" y="131"/>
                  </a:lnTo>
                  <a:lnTo>
                    <a:pt x="214" y="137"/>
                  </a:lnTo>
                  <a:lnTo>
                    <a:pt x="212" y="144"/>
                  </a:lnTo>
                  <a:lnTo>
                    <a:pt x="213" y="153"/>
                  </a:lnTo>
                  <a:lnTo>
                    <a:pt x="213" y="155"/>
                  </a:lnTo>
                  <a:lnTo>
                    <a:pt x="210" y="160"/>
                  </a:lnTo>
                  <a:lnTo>
                    <a:pt x="210" y="162"/>
                  </a:lnTo>
                  <a:lnTo>
                    <a:pt x="220" y="158"/>
                  </a:lnTo>
                  <a:lnTo>
                    <a:pt x="221" y="161"/>
                  </a:lnTo>
                  <a:lnTo>
                    <a:pt x="227" y="158"/>
                  </a:lnTo>
                  <a:lnTo>
                    <a:pt x="232" y="154"/>
                  </a:lnTo>
                  <a:lnTo>
                    <a:pt x="237" y="155"/>
                  </a:lnTo>
                  <a:lnTo>
                    <a:pt x="242" y="161"/>
                  </a:lnTo>
                  <a:lnTo>
                    <a:pt x="242" y="162"/>
                  </a:lnTo>
                  <a:lnTo>
                    <a:pt x="239" y="165"/>
                  </a:lnTo>
                  <a:lnTo>
                    <a:pt x="239" y="171"/>
                  </a:lnTo>
                  <a:lnTo>
                    <a:pt x="237" y="177"/>
                  </a:lnTo>
                  <a:lnTo>
                    <a:pt x="236" y="178"/>
                  </a:lnTo>
                  <a:lnTo>
                    <a:pt x="234" y="180"/>
                  </a:lnTo>
                  <a:lnTo>
                    <a:pt x="231" y="183"/>
                  </a:lnTo>
                  <a:lnTo>
                    <a:pt x="230" y="188"/>
                  </a:lnTo>
                  <a:lnTo>
                    <a:pt x="227" y="189"/>
                  </a:lnTo>
                  <a:lnTo>
                    <a:pt x="224" y="194"/>
                  </a:lnTo>
                  <a:lnTo>
                    <a:pt x="222" y="197"/>
                  </a:lnTo>
                  <a:lnTo>
                    <a:pt x="222" y="202"/>
                  </a:lnTo>
                  <a:lnTo>
                    <a:pt x="218" y="207"/>
                  </a:lnTo>
                  <a:lnTo>
                    <a:pt x="215" y="203"/>
                  </a:lnTo>
                  <a:lnTo>
                    <a:pt x="212" y="203"/>
                  </a:lnTo>
                  <a:lnTo>
                    <a:pt x="207" y="200"/>
                  </a:lnTo>
                  <a:lnTo>
                    <a:pt x="198" y="202"/>
                  </a:lnTo>
                  <a:lnTo>
                    <a:pt x="197" y="204"/>
                  </a:lnTo>
                  <a:lnTo>
                    <a:pt x="188" y="209"/>
                  </a:lnTo>
                  <a:lnTo>
                    <a:pt x="176" y="218"/>
                  </a:lnTo>
                  <a:lnTo>
                    <a:pt x="170" y="222"/>
                  </a:lnTo>
                  <a:lnTo>
                    <a:pt x="167" y="230"/>
                  </a:lnTo>
                  <a:lnTo>
                    <a:pt x="158" y="234"/>
                  </a:lnTo>
                  <a:lnTo>
                    <a:pt x="154" y="238"/>
                  </a:lnTo>
                  <a:lnTo>
                    <a:pt x="137" y="245"/>
                  </a:lnTo>
                  <a:lnTo>
                    <a:pt x="134" y="244"/>
                  </a:lnTo>
                  <a:lnTo>
                    <a:pt x="134" y="248"/>
                  </a:lnTo>
                  <a:lnTo>
                    <a:pt x="131" y="248"/>
                  </a:lnTo>
                  <a:lnTo>
                    <a:pt x="125" y="254"/>
                  </a:lnTo>
                  <a:lnTo>
                    <a:pt x="116" y="254"/>
                  </a:lnTo>
                  <a:lnTo>
                    <a:pt x="108" y="240"/>
                  </a:lnTo>
                  <a:lnTo>
                    <a:pt x="107" y="238"/>
                  </a:lnTo>
                  <a:lnTo>
                    <a:pt x="102" y="245"/>
                  </a:lnTo>
                  <a:lnTo>
                    <a:pt x="94" y="251"/>
                  </a:lnTo>
                  <a:lnTo>
                    <a:pt x="88" y="251"/>
                  </a:lnTo>
                  <a:lnTo>
                    <a:pt x="74" y="246"/>
                  </a:lnTo>
                  <a:lnTo>
                    <a:pt x="72" y="249"/>
                  </a:lnTo>
                  <a:lnTo>
                    <a:pt x="68" y="250"/>
                  </a:lnTo>
                  <a:lnTo>
                    <a:pt x="68" y="252"/>
                  </a:lnTo>
                  <a:lnTo>
                    <a:pt x="64" y="257"/>
                  </a:lnTo>
                  <a:lnTo>
                    <a:pt x="63" y="260"/>
                  </a:lnTo>
                  <a:lnTo>
                    <a:pt x="60" y="258"/>
                  </a:lnTo>
                  <a:lnTo>
                    <a:pt x="58" y="256"/>
                  </a:lnTo>
                  <a:lnTo>
                    <a:pt x="56" y="257"/>
                  </a:lnTo>
                  <a:lnTo>
                    <a:pt x="53" y="255"/>
                  </a:lnTo>
                  <a:lnTo>
                    <a:pt x="51" y="258"/>
                  </a:lnTo>
                  <a:lnTo>
                    <a:pt x="52" y="261"/>
                  </a:lnTo>
                  <a:lnTo>
                    <a:pt x="53" y="264"/>
                  </a:lnTo>
                  <a:lnTo>
                    <a:pt x="52" y="267"/>
                  </a:lnTo>
                  <a:lnTo>
                    <a:pt x="50" y="270"/>
                  </a:lnTo>
                  <a:lnTo>
                    <a:pt x="40" y="276"/>
                  </a:lnTo>
                  <a:lnTo>
                    <a:pt x="36" y="284"/>
                  </a:lnTo>
                  <a:lnTo>
                    <a:pt x="32" y="288"/>
                  </a:lnTo>
                  <a:lnTo>
                    <a:pt x="18" y="302"/>
                  </a:lnTo>
                  <a:lnTo>
                    <a:pt x="3" y="314"/>
                  </a:lnTo>
                  <a:lnTo>
                    <a:pt x="5" y="318"/>
                  </a:lnTo>
                  <a:lnTo>
                    <a:pt x="4" y="320"/>
                  </a:lnTo>
                  <a:lnTo>
                    <a:pt x="4" y="322"/>
                  </a:lnTo>
                  <a:lnTo>
                    <a:pt x="3" y="322"/>
                  </a:lnTo>
                  <a:lnTo>
                    <a:pt x="3" y="323"/>
                  </a:lnTo>
                  <a:lnTo>
                    <a:pt x="0" y="326"/>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89" name="Freeform 14"/>
            <p:cNvSpPr>
              <a:spLocks/>
            </p:cNvSpPr>
            <p:nvPr/>
          </p:nvSpPr>
          <p:spPr bwMode="auto">
            <a:xfrm>
              <a:off x="3646" y="2260"/>
              <a:ext cx="80" cy="70"/>
            </a:xfrm>
            <a:custGeom>
              <a:avLst/>
              <a:gdLst>
                <a:gd name="T0" fmla="*/ 1 w 150"/>
                <a:gd name="T1" fmla="*/ 0 h 141"/>
                <a:gd name="T2" fmla="*/ 1 w 150"/>
                <a:gd name="T3" fmla="*/ 0 h 141"/>
                <a:gd name="T4" fmla="*/ 1 w 150"/>
                <a:gd name="T5" fmla="*/ 0 h 141"/>
                <a:gd name="T6" fmla="*/ 1 w 150"/>
                <a:gd name="T7" fmla="*/ 0 h 141"/>
                <a:gd name="T8" fmla="*/ 1 w 150"/>
                <a:gd name="T9" fmla="*/ 0 h 141"/>
                <a:gd name="T10" fmla="*/ 1 w 150"/>
                <a:gd name="T11" fmla="*/ 0 h 141"/>
                <a:gd name="T12" fmla="*/ 1 w 150"/>
                <a:gd name="T13" fmla="*/ 0 h 141"/>
                <a:gd name="T14" fmla="*/ 1 w 150"/>
                <a:gd name="T15" fmla="*/ 0 h 141"/>
                <a:gd name="T16" fmla="*/ 1 w 150"/>
                <a:gd name="T17" fmla="*/ 0 h 141"/>
                <a:gd name="T18" fmla="*/ 1 w 150"/>
                <a:gd name="T19" fmla="*/ 0 h 141"/>
                <a:gd name="T20" fmla="*/ 1 w 150"/>
                <a:gd name="T21" fmla="*/ 0 h 141"/>
                <a:gd name="T22" fmla="*/ 1 w 150"/>
                <a:gd name="T23" fmla="*/ 0 h 141"/>
                <a:gd name="T24" fmla="*/ 1 w 150"/>
                <a:gd name="T25" fmla="*/ 0 h 141"/>
                <a:gd name="T26" fmla="*/ 1 w 150"/>
                <a:gd name="T27" fmla="*/ 0 h 141"/>
                <a:gd name="T28" fmla="*/ 1 w 150"/>
                <a:gd name="T29" fmla="*/ 0 h 141"/>
                <a:gd name="T30" fmla="*/ 1 w 150"/>
                <a:gd name="T31" fmla="*/ 0 h 141"/>
                <a:gd name="T32" fmla="*/ 1 w 150"/>
                <a:gd name="T33" fmla="*/ 0 h 141"/>
                <a:gd name="T34" fmla="*/ 1 w 150"/>
                <a:gd name="T35" fmla="*/ 0 h 141"/>
                <a:gd name="T36" fmla="*/ 1 w 150"/>
                <a:gd name="T37" fmla="*/ 0 h 141"/>
                <a:gd name="T38" fmla="*/ 1 w 150"/>
                <a:gd name="T39" fmla="*/ 0 h 141"/>
                <a:gd name="T40" fmla="*/ 1 w 150"/>
                <a:gd name="T41" fmla="*/ 0 h 141"/>
                <a:gd name="T42" fmla="*/ 1 w 150"/>
                <a:gd name="T43" fmla="*/ 0 h 141"/>
                <a:gd name="T44" fmla="*/ 1 w 150"/>
                <a:gd name="T45" fmla="*/ 0 h 141"/>
                <a:gd name="T46" fmla="*/ 1 w 150"/>
                <a:gd name="T47" fmla="*/ 0 h 141"/>
                <a:gd name="T48" fmla="*/ 1 w 150"/>
                <a:gd name="T49" fmla="*/ 0 h 141"/>
                <a:gd name="T50" fmla="*/ 1 w 150"/>
                <a:gd name="T51" fmla="*/ 0 h 141"/>
                <a:gd name="T52" fmla="*/ 1 w 150"/>
                <a:gd name="T53" fmla="*/ 0 h 141"/>
                <a:gd name="T54" fmla="*/ 1 w 150"/>
                <a:gd name="T55" fmla="*/ 0 h 141"/>
                <a:gd name="T56" fmla="*/ 1 w 150"/>
                <a:gd name="T57" fmla="*/ 0 h 141"/>
                <a:gd name="T58" fmla="*/ 1 w 150"/>
                <a:gd name="T59" fmla="*/ 0 h 141"/>
                <a:gd name="T60" fmla="*/ 1 w 150"/>
                <a:gd name="T61" fmla="*/ 0 h 141"/>
                <a:gd name="T62" fmla="*/ 1 w 150"/>
                <a:gd name="T63" fmla="*/ 0 h 141"/>
                <a:gd name="T64" fmla="*/ 1 w 150"/>
                <a:gd name="T65" fmla="*/ 0 h 141"/>
                <a:gd name="T66" fmla="*/ 1 w 150"/>
                <a:gd name="T67" fmla="*/ 0 h 141"/>
                <a:gd name="T68" fmla="*/ 1 w 150"/>
                <a:gd name="T69" fmla="*/ 0 h 141"/>
                <a:gd name="T70" fmla="*/ 1 w 150"/>
                <a:gd name="T71" fmla="*/ 0 h 141"/>
                <a:gd name="T72" fmla="*/ 1 w 150"/>
                <a:gd name="T73" fmla="*/ 0 h 141"/>
                <a:gd name="T74" fmla="*/ 1 w 150"/>
                <a:gd name="T75" fmla="*/ 0 h 141"/>
                <a:gd name="T76" fmla="*/ 1 w 150"/>
                <a:gd name="T77" fmla="*/ 0 h 141"/>
                <a:gd name="T78" fmla="*/ 1 w 150"/>
                <a:gd name="T79" fmla="*/ 0 h 141"/>
                <a:gd name="T80" fmla="*/ 1 w 150"/>
                <a:gd name="T81" fmla="*/ 0 h 141"/>
                <a:gd name="T82" fmla="*/ 1 w 150"/>
                <a:gd name="T83" fmla="*/ 0 h 141"/>
                <a:gd name="T84" fmla="*/ 1 w 150"/>
                <a:gd name="T85" fmla="*/ 0 h 141"/>
                <a:gd name="T86" fmla="*/ 1 w 150"/>
                <a:gd name="T87" fmla="*/ 0 h 141"/>
                <a:gd name="T88" fmla="*/ 1 w 150"/>
                <a:gd name="T89" fmla="*/ 0 h 141"/>
                <a:gd name="T90" fmla="*/ 1 w 150"/>
                <a:gd name="T91" fmla="*/ 0 h 141"/>
                <a:gd name="T92" fmla="*/ 1 w 150"/>
                <a:gd name="T93" fmla="*/ 0 h 141"/>
                <a:gd name="T94" fmla="*/ 1 w 150"/>
                <a:gd name="T95" fmla="*/ 0 h 141"/>
                <a:gd name="T96" fmla="*/ 1 w 150"/>
                <a:gd name="T97" fmla="*/ 0 h 141"/>
                <a:gd name="T98" fmla="*/ 1 w 150"/>
                <a:gd name="T99" fmla="*/ 0 h 141"/>
                <a:gd name="T100" fmla="*/ 1 w 150"/>
                <a:gd name="T101" fmla="*/ 0 h 1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41"/>
                <a:gd name="T155" fmla="*/ 150 w 150"/>
                <a:gd name="T156" fmla="*/ 141 h 1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41">
                  <a:moveTo>
                    <a:pt x="0" y="73"/>
                  </a:moveTo>
                  <a:lnTo>
                    <a:pt x="2" y="69"/>
                  </a:lnTo>
                  <a:lnTo>
                    <a:pt x="5" y="68"/>
                  </a:lnTo>
                  <a:lnTo>
                    <a:pt x="8" y="62"/>
                  </a:lnTo>
                  <a:lnTo>
                    <a:pt x="9" y="60"/>
                  </a:lnTo>
                  <a:lnTo>
                    <a:pt x="9" y="57"/>
                  </a:lnTo>
                  <a:lnTo>
                    <a:pt x="20" y="45"/>
                  </a:lnTo>
                  <a:lnTo>
                    <a:pt x="21" y="43"/>
                  </a:lnTo>
                  <a:lnTo>
                    <a:pt x="23" y="41"/>
                  </a:lnTo>
                  <a:lnTo>
                    <a:pt x="30" y="35"/>
                  </a:lnTo>
                  <a:lnTo>
                    <a:pt x="35" y="31"/>
                  </a:lnTo>
                  <a:lnTo>
                    <a:pt x="39" y="29"/>
                  </a:lnTo>
                  <a:lnTo>
                    <a:pt x="41" y="25"/>
                  </a:lnTo>
                  <a:lnTo>
                    <a:pt x="41" y="21"/>
                  </a:lnTo>
                  <a:lnTo>
                    <a:pt x="45" y="13"/>
                  </a:lnTo>
                  <a:lnTo>
                    <a:pt x="48" y="12"/>
                  </a:lnTo>
                  <a:lnTo>
                    <a:pt x="53" y="5"/>
                  </a:lnTo>
                  <a:lnTo>
                    <a:pt x="55" y="6"/>
                  </a:lnTo>
                  <a:lnTo>
                    <a:pt x="61" y="7"/>
                  </a:lnTo>
                  <a:lnTo>
                    <a:pt x="72" y="8"/>
                  </a:lnTo>
                  <a:lnTo>
                    <a:pt x="74" y="9"/>
                  </a:lnTo>
                  <a:lnTo>
                    <a:pt x="78" y="11"/>
                  </a:lnTo>
                  <a:lnTo>
                    <a:pt x="83" y="13"/>
                  </a:lnTo>
                  <a:lnTo>
                    <a:pt x="86" y="11"/>
                  </a:lnTo>
                  <a:lnTo>
                    <a:pt x="95" y="2"/>
                  </a:lnTo>
                  <a:lnTo>
                    <a:pt x="102" y="0"/>
                  </a:lnTo>
                  <a:lnTo>
                    <a:pt x="105" y="1"/>
                  </a:lnTo>
                  <a:lnTo>
                    <a:pt x="107" y="3"/>
                  </a:lnTo>
                  <a:lnTo>
                    <a:pt x="109" y="5"/>
                  </a:lnTo>
                  <a:lnTo>
                    <a:pt x="110" y="11"/>
                  </a:lnTo>
                  <a:lnTo>
                    <a:pt x="110" y="13"/>
                  </a:lnTo>
                  <a:lnTo>
                    <a:pt x="114" y="24"/>
                  </a:lnTo>
                  <a:lnTo>
                    <a:pt x="116" y="27"/>
                  </a:lnTo>
                  <a:lnTo>
                    <a:pt x="116" y="31"/>
                  </a:lnTo>
                  <a:lnTo>
                    <a:pt x="119" y="37"/>
                  </a:lnTo>
                  <a:lnTo>
                    <a:pt x="127" y="39"/>
                  </a:lnTo>
                  <a:lnTo>
                    <a:pt x="132" y="39"/>
                  </a:lnTo>
                  <a:lnTo>
                    <a:pt x="134" y="41"/>
                  </a:lnTo>
                  <a:lnTo>
                    <a:pt x="139" y="41"/>
                  </a:lnTo>
                  <a:lnTo>
                    <a:pt x="141" y="39"/>
                  </a:lnTo>
                  <a:lnTo>
                    <a:pt x="144" y="38"/>
                  </a:lnTo>
                  <a:lnTo>
                    <a:pt x="146" y="32"/>
                  </a:lnTo>
                  <a:lnTo>
                    <a:pt x="150" y="29"/>
                  </a:lnTo>
                  <a:lnTo>
                    <a:pt x="150" y="38"/>
                  </a:lnTo>
                  <a:lnTo>
                    <a:pt x="150" y="44"/>
                  </a:lnTo>
                  <a:lnTo>
                    <a:pt x="150" y="47"/>
                  </a:lnTo>
                  <a:lnTo>
                    <a:pt x="149" y="49"/>
                  </a:lnTo>
                  <a:lnTo>
                    <a:pt x="144" y="53"/>
                  </a:lnTo>
                  <a:lnTo>
                    <a:pt x="145" y="54"/>
                  </a:lnTo>
                  <a:lnTo>
                    <a:pt x="146" y="57"/>
                  </a:lnTo>
                  <a:lnTo>
                    <a:pt x="138" y="63"/>
                  </a:lnTo>
                  <a:lnTo>
                    <a:pt x="137" y="73"/>
                  </a:lnTo>
                  <a:lnTo>
                    <a:pt x="139" y="74"/>
                  </a:lnTo>
                  <a:lnTo>
                    <a:pt x="141" y="74"/>
                  </a:lnTo>
                  <a:lnTo>
                    <a:pt x="143" y="77"/>
                  </a:lnTo>
                  <a:lnTo>
                    <a:pt x="145" y="81"/>
                  </a:lnTo>
                  <a:lnTo>
                    <a:pt x="147" y="84"/>
                  </a:lnTo>
                  <a:lnTo>
                    <a:pt x="149" y="85"/>
                  </a:lnTo>
                  <a:lnTo>
                    <a:pt x="147" y="90"/>
                  </a:lnTo>
                  <a:lnTo>
                    <a:pt x="144" y="90"/>
                  </a:lnTo>
                  <a:lnTo>
                    <a:pt x="141" y="90"/>
                  </a:lnTo>
                  <a:lnTo>
                    <a:pt x="138" y="89"/>
                  </a:lnTo>
                  <a:lnTo>
                    <a:pt x="138" y="91"/>
                  </a:lnTo>
                  <a:lnTo>
                    <a:pt x="138" y="93"/>
                  </a:lnTo>
                  <a:lnTo>
                    <a:pt x="137" y="99"/>
                  </a:lnTo>
                  <a:lnTo>
                    <a:pt x="137" y="104"/>
                  </a:lnTo>
                  <a:lnTo>
                    <a:pt x="137" y="109"/>
                  </a:lnTo>
                  <a:lnTo>
                    <a:pt x="135" y="121"/>
                  </a:lnTo>
                  <a:lnTo>
                    <a:pt x="129" y="125"/>
                  </a:lnTo>
                  <a:lnTo>
                    <a:pt x="127" y="123"/>
                  </a:lnTo>
                  <a:lnTo>
                    <a:pt x="122" y="117"/>
                  </a:lnTo>
                  <a:lnTo>
                    <a:pt x="119" y="115"/>
                  </a:lnTo>
                  <a:lnTo>
                    <a:pt x="116" y="113"/>
                  </a:lnTo>
                  <a:lnTo>
                    <a:pt x="113" y="111"/>
                  </a:lnTo>
                  <a:lnTo>
                    <a:pt x="110" y="116"/>
                  </a:lnTo>
                  <a:lnTo>
                    <a:pt x="104" y="122"/>
                  </a:lnTo>
                  <a:lnTo>
                    <a:pt x="95" y="123"/>
                  </a:lnTo>
                  <a:lnTo>
                    <a:pt x="93" y="131"/>
                  </a:lnTo>
                  <a:lnTo>
                    <a:pt x="91" y="132"/>
                  </a:lnTo>
                  <a:lnTo>
                    <a:pt x="89" y="133"/>
                  </a:lnTo>
                  <a:lnTo>
                    <a:pt x="84" y="132"/>
                  </a:lnTo>
                  <a:lnTo>
                    <a:pt x="75" y="137"/>
                  </a:lnTo>
                  <a:lnTo>
                    <a:pt x="75" y="139"/>
                  </a:lnTo>
                  <a:lnTo>
                    <a:pt x="72" y="141"/>
                  </a:lnTo>
                  <a:lnTo>
                    <a:pt x="69" y="137"/>
                  </a:lnTo>
                  <a:lnTo>
                    <a:pt x="69" y="134"/>
                  </a:lnTo>
                  <a:lnTo>
                    <a:pt x="66" y="128"/>
                  </a:lnTo>
                  <a:lnTo>
                    <a:pt x="62" y="127"/>
                  </a:lnTo>
                  <a:lnTo>
                    <a:pt x="57" y="120"/>
                  </a:lnTo>
                  <a:lnTo>
                    <a:pt x="56" y="117"/>
                  </a:lnTo>
                  <a:lnTo>
                    <a:pt x="53" y="109"/>
                  </a:lnTo>
                  <a:lnTo>
                    <a:pt x="49" y="105"/>
                  </a:lnTo>
                  <a:lnTo>
                    <a:pt x="47" y="105"/>
                  </a:lnTo>
                  <a:lnTo>
                    <a:pt x="43" y="109"/>
                  </a:lnTo>
                  <a:lnTo>
                    <a:pt x="39" y="115"/>
                  </a:lnTo>
                  <a:lnTo>
                    <a:pt x="26" y="119"/>
                  </a:lnTo>
                  <a:lnTo>
                    <a:pt x="23" y="117"/>
                  </a:lnTo>
                  <a:lnTo>
                    <a:pt x="20" y="113"/>
                  </a:lnTo>
                  <a:lnTo>
                    <a:pt x="15" y="101"/>
                  </a:lnTo>
                  <a:lnTo>
                    <a:pt x="13" y="86"/>
                  </a:lnTo>
                  <a:lnTo>
                    <a:pt x="3" y="86"/>
                  </a:lnTo>
                  <a:lnTo>
                    <a:pt x="1" y="74"/>
                  </a:lnTo>
                  <a:lnTo>
                    <a:pt x="0" y="7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0" name="Freeform 15"/>
            <p:cNvSpPr>
              <a:spLocks/>
            </p:cNvSpPr>
            <p:nvPr/>
          </p:nvSpPr>
          <p:spPr bwMode="auto">
            <a:xfrm>
              <a:off x="3685" y="2096"/>
              <a:ext cx="206" cy="262"/>
            </a:xfrm>
            <a:custGeom>
              <a:avLst/>
              <a:gdLst>
                <a:gd name="T0" fmla="*/ 1 w 385"/>
                <a:gd name="T1" fmla="*/ 0 h 528"/>
                <a:gd name="T2" fmla="*/ 1 w 385"/>
                <a:gd name="T3" fmla="*/ 0 h 528"/>
                <a:gd name="T4" fmla="*/ 1 w 385"/>
                <a:gd name="T5" fmla="*/ 0 h 528"/>
                <a:gd name="T6" fmla="*/ 1 w 385"/>
                <a:gd name="T7" fmla="*/ 0 h 528"/>
                <a:gd name="T8" fmla="*/ 1 w 385"/>
                <a:gd name="T9" fmla="*/ 0 h 528"/>
                <a:gd name="T10" fmla="*/ 1 w 385"/>
                <a:gd name="T11" fmla="*/ 0 h 528"/>
                <a:gd name="T12" fmla="*/ 1 w 385"/>
                <a:gd name="T13" fmla="*/ 0 h 528"/>
                <a:gd name="T14" fmla="*/ 1 w 385"/>
                <a:gd name="T15" fmla="*/ 0 h 528"/>
                <a:gd name="T16" fmla="*/ 1 w 385"/>
                <a:gd name="T17" fmla="*/ 0 h 528"/>
                <a:gd name="T18" fmla="*/ 1 w 385"/>
                <a:gd name="T19" fmla="*/ 0 h 528"/>
                <a:gd name="T20" fmla="*/ 1 w 385"/>
                <a:gd name="T21" fmla="*/ 0 h 528"/>
                <a:gd name="T22" fmla="*/ 1 w 385"/>
                <a:gd name="T23" fmla="*/ 0 h 528"/>
                <a:gd name="T24" fmla="*/ 1 w 385"/>
                <a:gd name="T25" fmla="*/ 0 h 528"/>
                <a:gd name="T26" fmla="*/ 1 w 385"/>
                <a:gd name="T27" fmla="*/ 0 h 528"/>
                <a:gd name="T28" fmla="*/ 1 w 385"/>
                <a:gd name="T29" fmla="*/ 0 h 528"/>
                <a:gd name="T30" fmla="*/ 1 w 385"/>
                <a:gd name="T31" fmla="*/ 0 h 528"/>
                <a:gd name="T32" fmla="*/ 1 w 385"/>
                <a:gd name="T33" fmla="*/ 0 h 528"/>
                <a:gd name="T34" fmla="*/ 1 w 385"/>
                <a:gd name="T35" fmla="*/ 0 h 528"/>
                <a:gd name="T36" fmla="*/ 1 w 385"/>
                <a:gd name="T37" fmla="*/ 0 h 528"/>
                <a:gd name="T38" fmla="*/ 1 w 385"/>
                <a:gd name="T39" fmla="*/ 0 h 528"/>
                <a:gd name="T40" fmla="*/ 1 w 385"/>
                <a:gd name="T41" fmla="*/ 0 h 528"/>
                <a:gd name="T42" fmla="*/ 1 w 385"/>
                <a:gd name="T43" fmla="*/ 0 h 528"/>
                <a:gd name="T44" fmla="*/ 1 w 385"/>
                <a:gd name="T45" fmla="*/ 0 h 528"/>
                <a:gd name="T46" fmla="*/ 1 w 385"/>
                <a:gd name="T47" fmla="*/ 0 h 528"/>
                <a:gd name="T48" fmla="*/ 1 w 385"/>
                <a:gd name="T49" fmla="*/ 0 h 528"/>
                <a:gd name="T50" fmla="*/ 1 w 385"/>
                <a:gd name="T51" fmla="*/ 0 h 528"/>
                <a:gd name="T52" fmla="*/ 1 w 385"/>
                <a:gd name="T53" fmla="*/ 0 h 528"/>
                <a:gd name="T54" fmla="*/ 1 w 385"/>
                <a:gd name="T55" fmla="*/ 0 h 528"/>
                <a:gd name="T56" fmla="*/ 1 w 385"/>
                <a:gd name="T57" fmla="*/ 0 h 528"/>
                <a:gd name="T58" fmla="*/ 1 w 385"/>
                <a:gd name="T59" fmla="*/ 0 h 528"/>
                <a:gd name="T60" fmla="*/ 1 w 385"/>
                <a:gd name="T61" fmla="*/ 0 h 528"/>
                <a:gd name="T62" fmla="*/ 1 w 385"/>
                <a:gd name="T63" fmla="*/ 0 h 528"/>
                <a:gd name="T64" fmla="*/ 1 w 385"/>
                <a:gd name="T65" fmla="*/ 0 h 528"/>
                <a:gd name="T66" fmla="*/ 1 w 385"/>
                <a:gd name="T67" fmla="*/ 0 h 528"/>
                <a:gd name="T68" fmla="*/ 1 w 385"/>
                <a:gd name="T69" fmla="*/ 0 h 528"/>
                <a:gd name="T70" fmla="*/ 1 w 385"/>
                <a:gd name="T71" fmla="*/ 0 h 528"/>
                <a:gd name="T72" fmla="*/ 1 w 385"/>
                <a:gd name="T73" fmla="*/ 0 h 528"/>
                <a:gd name="T74" fmla="*/ 1 w 385"/>
                <a:gd name="T75" fmla="*/ 0 h 528"/>
                <a:gd name="T76" fmla="*/ 1 w 385"/>
                <a:gd name="T77" fmla="*/ 0 h 528"/>
                <a:gd name="T78" fmla="*/ 2 w 385"/>
                <a:gd name="T79" fmla="*/ 0 h 528"/>
                <a:gd name="T80" fmla="*/ 1 w 385"/>
                <a:gd name="T81" fmla="*/ 0 h 528"/>
                <a:gd name="T82" fmla="*/ 1 w 385"/>
                <a:gd name="T83" fmla="*/ 0 h 528"/>
                <a:gd name="T84" fmla="*/ 1 w 385"/>
                <a:gd name="T85" fmla="*/ 0 h 528"/>
                <a:gd name="T86" fmla="*/ 1 w 385"/>
                <a:gd name="T87" fmla="*/ 0 h 528"/>
                <a:gd name="T88" fmla="*/ 1 w 385"/>
                <a:gd name="T89" fmla="*/ 0 h 528"/>
                <a:gd name="T90" fmla="*/ 2 w 385"/>
                <a:gd name="T91" fmla="*/ 0 h 528"/>
                <a:gd name="T92" fmla="*/ 2 w 385"/>
                <a:gd name="T93" fmla="*/ 0 h 528"/>
                <a:gd name="T94" fmla="*/ 2 w 385"/>
                <a:gd name="T95" fmla="*/ 0 h 528"/>
                <a:gd name="T96" fmla="*/ 1 w 385"/>
                <a:gd name="T97" fmla="*/ 0 h 528"/>
                <a:gd name="T98" fmla="*/ 1 w 385"/>
                <a:gd name="T99" fmla="*/ 0 h 528"/>
                <a:gd name="T100" fmla="*/ 1 w 385"/>
                <a:gd name="T101" fmla="*/ 0 h 528"/>
                <a:gd name="T102" fmla="*/ 1 w 385"/>
                <a:gd name="T103" fmla="*/ 0 h 528"/>
                <a:gd name="T104" fmla="*/ 1 w 385"/>
                <a:gd name="T105" fmla="*/ 0 h 528"/>
                <a:gd name="T106" fmla="*/ 1 w 385"/>
                <a:gd name="T107" fmla="*/ 0 h 528"/>
                <a:gd name="T108" fmla="*/ 1 w 385"/>
                <a:gd name="T109" fmla="*/ 0 h 528"/>
                <a:gd name="T110" fmla="*/ 1 w 385"/>
                <a:gd name="T111" fmla="*/ 0 h 528"/>
                <a:gd name="T112" fmla="*/ 1 w 385"/>
                <a:gd name="T113" fmla="*/ 0 h 528"/>
                <a:gd name="T114" fmla="*/ 1 w 385"/>
                <a:gd name="T115" fmla="*/ 1 h 528"/>
                <a:gd name="T116" fmla="*/ 1 w 385"/>
                <a:gd name="T117" fmla="*/ 1 h 528"/>
                <a:gd name="T118" fmla="*/ 1 w 385"/>
                <a:gd name="T119" fmla="*/ 0 h 528"/>
                <a:gd name="T120" fmla="*/ 1 w 385"/>
                <a:gd name="T121" fmla="*/ 0 h 528"/>
                <a:gd name="T122" fmla="*/ 1 w 385"/>
                <a:gd name="T123" fmla="*/ 0 h 5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5"/>
                <a:gd name="T187" fmla="*/ 0 h 528"/>
                <a:gd name="T188" fmla="*/ 385 w 385"/>
                <a:gd name="T189" fmla="*/ 528 h 5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5" h="528">
                  <a:moveTo>
                    <a:pt x="0" y="446"/>
                  </a:moveTo>
                  <a:lnTo>
                    <a:pt x="3" y="444"/>
                  </a:lnTo>
                  <a:lnTo>
                    <a:pt x="3" y="442"/>
                  </a:lnTo>
                  <a:lnTo>
                    <a:pt x="12" y="437"/>
                  </a:lnTo>
                  <a:lnTo>
                    <a:pt x="17" y="438"/>
                  </a:lnTo>
                  <a:lnTo>
                    <a:pt x="19" y="437"/>
                  </a:lnTo>
                  <a:lnTo>
                    <a:pt x="21" y="436"/>
                  </a:lnTo>
                  <a:lnTo>
                    <a:pt x="23" y="428"/>
                  </a:lnTo>
                  <a:lnTo>
                    <a:pt x="32" y="427"/>
                  </a:lnTo>
                  <a:lnTo>
                    <a:pt x="38" y="421"/>
                  </a:lnTo>
                  <a:lnTo>
                    <a:pt x="41" y="416"/>
                  </a:lnTo>
                  <a:lnTo>
                    <a:pt x="44" y="418"/>
                  </a:lnTo>
                  <a:lnTo>
                    <a:pt x="47" y="420"/>
                  </a:lnTo>
                  <a:lnTo>
                    <a:pt x="50" y="422"/>
                  </a:lnTo>
                  <a:lnTo>
                    <a:pt x="55" y="428"/>
                  </a:lnTo>
                  <a:lnTo>
                    <a:pt x="57" y="430"/>
                  </a:lnTo>
                  <a:lnTo>
                    <a:pt x="63" y="426"/>
                  </a:lnTo>
                  <a:lnTo>
                    <a:pt x="65" y="414"/>
                  </a:lnTo>
                  <a:lnTo>
                    <a:pt x="65" y="409"/>
                  </a:lnTo>
                  <a:lnTo>
                    <a:pt x="65" y="404"/>
                  </a:lnTo>
                  <a:lnTo>
                    <a:pt x="66" y="398"/>
                  </a:lnTo>
                  <a:lnTo>
                    <a:pt x="66" y="396"/>
                  </a:lnTo>
                  <a:lnTo>
                    <a:pt x="66" y="394"/>
                  </a:lnTo>
                  <a:lnTo>
                    <a:pt x="69" y="395"/>
                  </a:lnTo>
                  <a:lnTo>
                    <a:pt x="72" y="395"/>
                  </a:lnTo>
                  <a:lnTo>
                    <a:pt x="75" y="395"/>
                  </a:lnTo>
                  <a:lnTo>
                    <a:pt x="77" y="390"/>
                  </a:lnTo>
                  <a:lnTo>
                    <a:pt x="75" y="389"/>
                  </a:lnTo>
                  <a:lnTo>
                    <a:pt x="73" y="386"/>
                  </a:lnTo>
                  <a:lnTo>
                    <a:pt x="71" y="382"/>
                  </a:lnTo>
                  <a:lnTo>
                    <a:pt x="69" y="379"/>
                  </a:lnTo>
                  <a:lnTo>
                    <a:pt x="67" y="379"/>
                  </a:lnTo>
                  <a:lnTo>
                    <a:pt x="65" y="378"/>
                  </a:lnTo>
                  <a:lnTo>
                    <a:pt x="66" y="368"/>
                  </a:lnTo>
                  <a:lnTo>
                    <a:pt x="74" y="362"/>
                  </a:lnTo>
                  <a:lnTo>
                    <a:pt x="73" y="359"/>
                  </a:lnTo>
                  <a:lnTo>
                    <a:pt x="72" y="358"/>
                  </a:lnTo>
                  <a:lnTo>
                    <a:pt x="77" y="354"/>
                  </a:lnTo>
                  <a:lnTo>
                    <a:pt x="78" y="352"/>
                  </a:lnTo>
                  <a:lnTo>
                    <a:pt x="78" y="349"/>
                  </a:lnTo>
                  <a:lnTo>
                    <a:pt x="78" y="343"/>
                  </a:lnTo>
                  <a:lnTo>
                    <a:pt x="78" y="334"/>
                  </a:lnTo>
                  <a:lnTo>
                    <a:pt x="78" y="328"/>
                  </a:lnTo>
                  <a:lnTo>
                    <a:pt x="79" y="317"/>
                  </a:lnTo>
                  <a:lnTo>
                    <a:pt x="77" y="302"/>
                  </a:lnTo>
                  <a:lnTo>
                    <a:pt x="79" y="295"/>
                  </a:lnTo>
                  <a:lnTo>
                    <a:pt x="81" y="293"/>
                  </a:lnTo>
                  <a:lnTo>
                    <a:pt x="83" y="283"/>
                  </a:lnTo>
                  <a:lnTo>
                    <a:pt x="80" y="276"/>
                  </a:lnTo>
                  <a:lnTo>
                    <a:pt x="81" y="266"/>
                  </a:lnTo>
                  <a:lnTo>
                    <a:pt x="80" y="257"/>
                  </a:lnTo>
                  <a:lnTo>
                    <a:pt x="80" y="244"/>
                  </a:lnTo>
                  <a:lnTo>
                    <a:pt x="92" y="247"/>
                  </a:lnTo>
                  <a:lnTo>
                    <a:pt x="103" y="242"/>
                  </a:lnTo>
                  <a:lnTo>
                    <a:pt x="105" y="244"/>
                  </a:lnTo>
                  <a:lnTo>
                    <a:pt x="107" y="246"/>
                  </a:lnTo>
                  <a:lnTo>
                    <a:pt x="109" y="251"/>
                  </a:lnTo>
                  <a:lnTo>
                    <a:pt x="111" y="252"/>
                  </a:lnTo>
                  <a:lnTo>
                    <a:pt x="116" y="264"/>
                  </a:lnTo>
                  <a:lnTo>
                    <a:pt x="120" y="268"/>
                  </a:lnTo>
                  <a:lnTo>
                    <a:pt x="123" y="270"/>
                  </a:lnTo>
                  <a:lnTo>
                    <a:pt x="125" y="272"/>
                  </a:lnTo>
                  <a:lnTo>
                    <a:pt x="126" y="278"/>
                  </a:lnTo>
                  <a:lnTo>
                    <a:pt x="134" y="287"/>
                  </a:lnTo>
                  <a:lnTo>
                    <a:pt x="135" y="290"/>
                  </a:lnTo>
                  <a:lnTo>
                    <a:pt x="147" y="296"/>
                  </a:lnTo>
                  <a:lnTo>
                    <a:pt x="152" y="298"/>
                  </a:lnTo>
                  <a:lnTo>
                    <a:pt x="153" y="299"/>
                  </a:lnTo>
                  <a:lnTo>
                    <a:pt x="156" y="302"/>
                  </a:lnTo>
                  <a:lnTo>
                    <a:pt x="165" y="304"/>
                  </a:lnTo>
                  <a:lnTo>
                    <a:pt x="176" y="295"/>
                  </a:lnTo>
                  <a:lnTo>
                    <a:pt x="176" y="292"/>
                  </a:lnTo>
                  <a:lnTo>
                    <a:pt x="179" y="289"/>
                  </a:lnTo>
                  <a:lnTo>
                    <a:pt x="187" y="286"/>
                  </a:lnTo>
                  <a:lnTo>
                    <a:pt x="191" y="287"/>
                  </a:lnTo>
                  <a:lnTo>
                    <a:pt x="191" y="290"/>
                  </a:lnTo>
                  <a:lnTo>
                    <a:pt x="197" y="293"/>
                  </a:lnTo>
                  <a:lnTo>
                    <a:pt x="199" y="296"/>
                  </a:lnTo>
                  <a:lnTo>
                    <a:pt x="203" y="295"/>
                  </a:lnTo>
                  <a:lnTo>
                    <a:pt x="205" y="294"/>
                  </a:lnTo>
                  <a:lnTo>
                    <a:pt x="209" y="288"/>
                  </a:lnTo>
                  <a:lnTo>
                    <a:pt x="212" y="287"/>
                  </a:lnTo>
                  <a:lnTo>
                    <a:pt x="212" y="283"/>
                  </a:lnTo>
                  <a:lnTo>
                    <a:pt x="214" y="278"/>
                  </a:lnTo>
                  <a:lnTo>
                    <a:pt x="217" y="276"/>
                  </a:lnTo>
                  <a:lnTo>
                    <a:pt x="222" y="275"/>
                  </a:lnTo>
                  <a:lnTo>
                    <a:pt x="228" y="277"/>
                  </a:lnTo>
                  <a:lnTo>
                    <a:pt x="233" y="277"/>
                  </a:lnTo>
                  <a:lnTo>
                    <a:pt x="239" y="278"/>
                  </a:lnTo>
                  <a:lnTo>
                    <a:pt x="242" y="277"/>
                  </a:lnTo>
                  <a:lnTo>
                    <a:pt x="247" y="269"/>
                  </a:lnTo>
                  <a:lnTo>
                    <a:pt x="247" y="264"/>
                  </a:lnTo>
                  <a:lnTo>
                    <a:pt x="246" y="262"/>
                  </a:lnTo>
                  <a:lnTo>
                    <a:pt x="241" y="260"/>
                  </a:lnTo>
                  <a:lnTo>
                    <a:pt x="238" y="263"/>
                  </a:lnTo>
                  <a:lnTo>
                    <a:pt x="234" y="259"/>
                  </a:lnTo>
                  <a:lnTo>
                    <a:pt x="233" y="253"/>
                  </a:lnTo>
                  <a:lnTo>
                    <a:pt x="230" y="248"/>
                  </a:lnTo>
                  <a:lnTo>
                    <a:pt x="227" y="246"/>
                  </a:lnTo>
                  <a:lnTo>
                    <a:pt x="222" y="245"/>
                  </a:lnTo>
                  <a:lnTo>
                    <a:pt x="216" y="246"/>
                  </a:lnTo>
                  <a:lnTo>
                    <a:pt x="210" y="247"/>
                  </a:lnTo>
                  <a:lnTo>
                    <a:pt x="208" y="246"/>
                  </a:lnTo>
                  <a:lnTo>
                    <a:pt x="209" y="241"/>
                  </a:lnTo>
                  <a:lnTo>
                    <a:pt x="206" y="238"/>
                  </a:lnTo>
                  <a:lnTo>
                    <a:pt x="208" y="230"/>
                  </a:lnTo>
                  <a:lnTo>
                    <a:pt x="205" y="227"/>
                  </a:lnTo>
                  <a:lnTo>
                    <a:pt x="199" y="227"/>
                  </a:lnTo>
                  <a:lnTo>
                    <a:pt x="198" y="224"/>
                  </a:lnTo>
                  <a:lnTo>
                    <a:pt x="192" y="220"/>
                  </a:lnTo>
                  <a:lnTo>
                    <a:pt x="188" y="220"/>
                  </a:lnTo>
                  <a:lnTo>
                    <a:pt x="187" y="217"/>
                  </a:lnTo>
                  <a:lnTo>
                    <a:pt x="181" y="212"/>
                  </a:lnTo>
                  <a:lnTo>
                    <a:pt x="177" y="214"/>
                  </a:lnTo>
                  <a:lnTo>
                    <a:pt x="174" y="214"/>
                  </a:lnTo>
                  <a:lnTo>
                    <a:pt x="170" y="211"/>
                  </a:lnTo>
                  <a:lnTo>
                    <a:pt x="167" y="210"/>
                  </a:lnTo>
                  <a:lnTo>
                    <a:pt x="161" y="210"/>
                  </a:lnTo>
                  <a:lnTo>
                    <a:pt x="157" y="208"/>
                  </a:lnTo>
                  <a:lnTo>
                    <a:pt x="161" y="198"/>
                  </a:lnTo>
                  <a:lnTo>
                    <a:pt x="157" y="190"/>
                  </a:lnTo>
                  <a:lnTo>
                    <a:pt x="157" y="181"/>
                  </a:lnTo>
                  <a:lnTo>
                    <a:pt x="159" y="168"/>
                  </a:lnTo>
                  <a:lnTo>
                    <a:pt x="170" y="156"/>
                  </a:lnTo>
                  <a:lnTo>
                    <a:pt x="174" y="149"/>
                  </a:lnTo>
                  <a:lnTo>
                    <a:pt x="173" y="140"/>
                  </a:lnTo>
                  <a:lnTo>
                    <a:pt x="174" y="136"/>
                  </a:lnTo>
                  <a:lnTo>
                    <a:pt x="176" y="134"/>
                  </a:lnTo>
                  <a:lnTo>
                    <a:pt x="180" y="128"/>
                  </a:lnTo>
                  <a:lnTo>
                    <a:pt x="177" y="116"/>
                  </a:lnTo>
                  <a:lnTo>
                    <a:pt x="165" y="108"/>
                  </a:lnTo>
                  <a:lnTo>
                    <a:pt x="164" y="106"/>
                  </a:lnTo>
                  <a:lnTo>
                    <a:pt x="155" y="98"/>
                  </a:lnTo>
                  <a:lnTo>
                    <a:pt x="156" y="96"/>
                  </a:lnTo>
                  <a:lnTo>
                    <a:pt x="161" y="92"/>
                  </a:lnTo>
                  <a:lnTo>
                    <a:pt x="165" y="92"/>
                  </a:lnTo>
                  <a:lnTo>
                    <a:pt x="168" y="95"/>
                  </a:lnTo>
                  <a:lnTo>
                    <a:pt x="174" y="95"/>
                  </a:lnTo>
                  <a:lnTo>
                    <a:pt x="177" y="94"/>
                  </a:lnTo>
                  <a:lnTo>
                    <a:pt x="180" y="92"/>
                  </a:lnTo>
                  <a:lnTo>
                    <a:pt x="186" y="79"/>
                  </a:lnTo>
                  <a:lnTo>
                    <a:pt x="191" y="73"/>
                  </a:lnTo>
                  <a:lnTo>
                    <a:pt x="206" y="64"/>
                  </a:lnTo>
                  <a:lnTo>
                    <a:pt x="214" y="56"/>
                  </a:lnTo>
                  <a:lnTo>
                    <a:pt x="211" y="46"/>
                  </a:lnTo>
                  <a:lnTo>
                    <a:pt x="215" y="41"/>
                  </a:lnTo>
                  <a:lnTo>
                    <a:pt x="220" y="29"/>
                  </a:lnTo>
                  <a:lnTo>
                    <a:pt x="215" y="23"/>
                  </a:lnTo>
                  <a:lnTo>
                    <a:pt x="214" y="18"/>
                  </a:lnTo>
                  <a:lnTo>
                    <a:pt x="216" y="16"/>
                  </a:lnTo>
                  <a:lnTo>
                    <a:pt x="228" y="16"/>
                  </a:lnTo>
                  <a:lnTo>
                    <a:pt x="232" y="12"/>
                  </a:lnTo>
                  <a:lnTo>
                    <a:pt x="230" y="2"/>
                  </a:lnTo>
                  <a:lnTo>
                    <a:pt x="232" y="4"/>
                  </a:lnTo>
                  <a:lnTo>
                    <a:pt x="236" y="2"/>
                  </a:lnTo>
                  <a:lnTo>
                    <a:pt x="245" y="2"/>
                  </a:lnTo>
                  <a:lnTo>
                    <a:pt x="248" y="0"/>
                  </a:lnTo>
                  <a:lnTo>
                    <a:pt x="252" y="0"/>
                  </a:lnTo>
                  <a:lnTo>
                    <a:pt x="257" y="11"/>
                  </a:lnTo>
                  <a:lnTo>
                    <a:pt x="253" y="28"/>
                  </a:lnTo>
                  <a:lnTo>
                    <a:pt x="256" y="32"/>
                  </a:lnTo>
                  <a:lnTo>
                    <a:pt x="259" y="36"/>
                  </a:lnTo>
                  <a:lnTo>
                    <a:pt x="263" y="42"/>
                  </a:lnTo>
                  <a:lnTo>
                    <a:pt x="266" y="43"/>
                  </a:lnTo>
                  <a:lnTo>
                    <a:pt x="271" y="43"/>
                  </a:lnTo>
                  <a:lnTo>
                    <a:pt x="275" y="47"/>
                  </a:lnTo>
                  <a:lnTo>
                    <a:pt x="284" y="53"/>
                  </a:lnTo>
                  <a:lnTo>
                    <a:pt x="284" y="62"/>
                  </a:lnTo>
                  <a:lnTo>
                    <a:pt x="280" y="65"/>
                  </a:lnTo>
                  <a:lnTo>
                    <a:pt x="271" y="70"/>
                  </a:lnTo>
                  <a:lnTo>
                    <a:pt x="265" y="76"/>
                  </a:lnTo>
                  <a:lnTo>
                    <a:pt x="263" y="73"/>
                  </a:lnTo>
                  <a:lnTo>
                    <a:pt x="262" y="70"/>
                  </a:lnTo>
                  <a:lnTo>
                    <a:pt x="259" y="68"/>
                  </a:lnTo>
                  <a:lnTo>
                    <a:pt x="256" y="71"/>
                  </a:lnTo>
                  <a:lnTo>
                    <a:pt x="250" y="76"/>
                  </a:lnTo>
                  <a:lnTo>
                    <a:pt x="246" y="121"/>
                  </a:lnTo>
                  <a:lnTo>
                    <a:pt x="253" y="126"/>
                  </a:lnTo>
                  <a:lnTo>
                    <a:pt x="257" y="130"/>
                  </a:lnTo>
                  <a:lnTo>
                    <a:pt x="259" y="132"/>
                  </a:lnTo>
                  <a:lnTo>
                    <a:pt x="266" y="131"/>
                  </a:lnTo>
                  <a:lnTo>
                    <a:pt x="266" y="136"/>
                  </a:lnTo>
                  <a:lnTo>
                    <a:pt x="271" y="144"/>
                  </a:lnTo>
                  <a:lnTo>
                    <a:pt x="274" y="144"/>
                  </a:lnTo>
                  <a:lnTo>
                    <a:pt x="277" y="143"/>
                  </a:lnTo>
                  <a:lnTo>
                    <a:pt x="280" y="140"/>
                  </a:lnTo>
                  <a:lnTo>
                    <a:pt x="284" y="136"/>
                  </a:lnTo>
                  <a:lnTo>
                    <a:pt x="290" y="132"/>
                  </a:lnTo>
                  <a:lnTo>
                    <a:pt x="293" y="127"/>
                  </a:lnTo>
                  <a:lnTo>
                    <a:pt x="295" y="120"/>
                  </a:lnTo>
                  <a:lnTo>
                    <a:pt x="300" y="118"/>
                  </a:lnTo>
                  <a:lnTo>
                    <a:pt x="301" y="119"/>
                  </a:lnTo>
                  <a:lnTo>
                    <a:pt x="304" y="120"/>
                  </a:lnTo>
                  <a:lnTo>
                    <a:pt x="306" y="119"/>
                  </a:lnTo>
                  <a:lnTo>
                    <a:pt x="308" y="119"/>
                  </a:lnTo>
                  <a:lnTo>
                    <a:pt x="312" y="120"/>
                  </a:lnTo>
                  <a:lnTo>
                    <a:pt x="314" y="126"/>
                  </a:lnTo>
                  <a:lnTo>
                    <a:pt x="317" y="128"/>
                  </a:lnTo>
                  <a:lnTo>
                    <a:pt x="341" y="139"/>
                  </a:lnTo>
                  <a:lnTo>
                    <a:pt x="346" y="140"/>
                  </a:lnTo>
                  <a:lnTo>
                    <a:pt x="348" y="139"/>
                  </a:lnTo>
                  <a:lnTo>
                    <a:pt x="347" y="148"/>
                  </a:lnTo>
                  <a:lnTo>
                    <a:pt x="344" y="148"/>
                  </a:lnTo>
                  <a:lnTo>
                    <a:pt x="342" y="149"/>
                  </a:lnTo>
                  <a:lnTo>
                    <a:pt x="340" y="155"/>
                  </a:lnTo>
                  <a:lnTo>
                    <a:pt x="336" y="156"/>
                  </a:lnTo>
                  <a:lnTo>
                    <a:pt x="331" y="162"/>
                  </a:lnTo>
                  <a:lnTo>
                    <a:pt x="329" y="167"/>
                  </a:lnTo>
                  <a:lnTo>
                    <a:pt x="326" y="167"/>
                  </a:lnTo>
                  <a:lnTo>
                    <a:pt x="322" y="172"/>
                  </a:lnTo>
                  <a:lnTo>
                    <a:pt x="322" y="175"/>
                  </a:lnTo>
                  <a:lnTo>
                    <a:pt x="316" y="188"/>
                  </a:lnTo>
                  <a:lnTo>
                    <a:pt x="312" y="203"/>
                  </a:lnTo>
                  <a:lnTo>
                    <a:pt x="310" y="210"/>
                  </a:lnTo>
                  <a:lnTo>
                    <a:pt x="302" y="222"/>
                  </a:lnTo>
                  <a:lnTo>
                    <a:pt x="302" y="227"/>
                  </a:lnTo>
                  <a:lnTo>
                    <a:pt x="301" y="229"/>
                  </a:lnTo>
                  <a:lnTo>
                    <a:pt x="298" y="230"/>
                  </a:lnTo>
                  <a:lnTo>
                    <a:pt x="294" y="238"/>
                  </a:lnTo>
                  <a:lnTo>
                    <a:pt x="293" y="241"/>
                  </a:lnTo>
                  <a:lnTo>
                    <a:pt x="293" y="244"/>
                  </a:lnTo>
                  <a:lnTo>
                    <a:pt x="296" y="246"/>
                  </a:lnTo>
                  <a:lnTo>
                    <a:pt x="301" y="251"/>
                  </a:lnTo>
                  <a:lnTo>
                    <a:pt x="301" y="254"/>
                  </a:lnTo>
                  <a:lnTo>
                    <a:pt x="296" y="260"/>
                  </a:lnTo>
                  <a:lnTo>
                    <a:pt x="296" y="263"/>
                  </a:lnTo>
                  <a:lnTo>
                    <a:pt x="298" y="265"/>
                  </a:lnTo>
                  <a:lnTo>
                    <a:pt x="300" y="268"/>
                  </a:lnTo>
                  <a:lnTo>
                    <a:pt x="308" y="272"/>
                  </a:lnTo>
                  <a:lnTo>
                    <a:pt x="311" y="272"/>
                  </a:lnTo>
                  <a:lnTo>
                    <a:pt x="312" y="274"/>
                  </a:lnTo>
                  <a:lnTo>
                    <a:pt x="317" y="277"/>
                  </a:lnTo>
                  <a:lnTo>
                    <a:pt x="324" y="278"/>
                  </a:lnTo>
                  <a:lnTo>
                    <a:pt x="328" y="278"/>
                  </a:lnTo>
                  <a:lnTo>
                    <a:pt x="334" y="283"/>
                  </a:lnTo>
                  <a:lnTo>
                    <a:pt x="342" y="283"/>
                  </a:lnTo>
                  <a:lnTo>
                    <a:pt x="350" y="284"/>
                  </a:lnTo>
                  <a:lnTo>
                    <a:pt x="356" y="287"/>
                  </a:lnTo>
                  <a:lnTo>
                    <a:pt x="358" y="288"/>
                  </a:lnTo>
                  <a:lnTo>
                    <a:pt x="360" y="289"/>
                  </a:lnTo>
                  <a:lnTo>
                    <a:pt x="358" y="296"/>
                  </a:lnTo>
                  <a:lnTo>
                    <a:pt x="354" y="301"/>
                  </a:lnTo>
                  <a:lnTo>
                    <a:pt x="347" y="306"/>
                  </a:lnTo>
                  <a:lnTo>
                    <a:pt x="331" y="308"/>
                  </a:lnTo>
                  <a:lnTo>
                    <a:pt x="328" y="307"/>
                  </a:lnTo>
                  <a:lnTo>
                    <a:pt x="324" y="311"/>
                  </a:lnTo>
                  <a:lnTo>
                    <a:pt x="316" y="312"/>
                  </a:lnTo>
                  <a:lnTo>
                    <a:pt x="314" y="310"/>
                  </a:lnTo>
                  <a:lnTo>
                    <a:pt x="312" y="312"/>
                  </a:lnTo>
                  <a:lnTo>
                    <a:pt x="311" y="317"/>
                  </a:lnTo>
                  <a:lnTo>
                    <a:pt x="308" y="349"/>
                  </a:lnTo>
                  <a:lnTo>
                    <a:pt x="306" y="354"/>
                  </a:lnTo>
                  <a:lnTo>
                    <a:pt x="302" y="355"/>
                  </a:lnTo>
                  <a:lnTo>
                    <a:pt x="298" y="359"/>
                  </a:lnTo>
                  <a:lnTo>
                    <a:pt x="294" y="367"/>
                  </a:lnTo>
                  <a:lnTo>
                    <a:pt x="292" y="368"/>
                  </a:lnTo>
                  <a:lnTo>
                    <a:pt x="290" y="371"/>
                  </a:lnTo>
                  <a:lnTo>
                    <a:pt x="288" y="374"/>
                  </a:lnTo>
                  <a:lnTo>
                    <a:pt x="289" y="388"/>
                  </a:lnTo>
                  <a:lnTo>
                    <a:pt x="294" y="392"/>
                  </a:lnTo>
                  <a:lnTo>
                    <a:pt x="299" y="394"/>
                  </a:lnTo>
                  <a:lnTo>
                    <a:pt x="306" y="395"/>
                  </a:lnTo>
                  <a:lnTo>
                    <a:pt x="308" y="397"/>
                  </a:lnTo>
                  <a:lnTo>
                    <a:pt x="313" y="396"/>
                  </a:lnTo>
                  <a:lnTo>
                    <a:pt x="320" y="398"/>
                  </a:lnTo>
                  <a:lnTo>
                    <a:pt x="325" y="403"/>
                  </a:lnTo>
                  <a:lnTo>
                    <a:pt x="325" y="406"/>
                  </a:lnTo>
                  <a:lnTo>
                    <a:pt x="324" y="412"/>
                  </a:lnTo>
                  <a:lnTo>
                    <a:pt x="324" y="416"/>
                  </a:lnTo>
                  <a:lnTo>
                    <a:pt x="328" y="421"/>
                  </a:lnTo>
                  <a:lnTo>
                    <a:pt x="331" y="434"/>
                  </a:lnTo>
                  <a:lnTo>
                    <a:pt x="341" y="434"/>
                  </a:lnTo>
                  <a:lnTo>
                    <a:pt x="343" y="432"/>
                  </a:lnTo>
                  <a:lnTo>
                    <a:pt x="344" y="432"/>
                  </a:lnTo>
                  <a:lnTo>
                    <a:pt x="347" y="430"/>
                  </a:lnTo>
                  <a:lnTo>
                    <a:pt x="349" y="431"/>
                  </a:lnTo>
                  <a:lnTo>
                    <a:pt x="354" y="431"/>
                  </a:lnTo>
                  <a:lnTo>
                    <a:pt x="360" y="428"/>
                  </a:lnTo>
                  <a:lnTo>
                    <a:pt x="367" y="424"/>
                  </a:lnTo>
                  <a:lnTo>
                    <a:pt x="373" y="424"/>
                  </a:lnTo>
                  <a:lnTo>
                    <a:pt x="376" y="427"/>
                  </a:lnTo>
                  <a:lnTo>
                    <a:pt x="380" y="437"/>
                  </a:lnTo>
                  <a:lnTo>
                    <a:pt x="382" y="439"/>
                  </a:lnTo>
                  <a:lnTo>
                    <a:pt x="385" y="443"/>
                  </a:lnTo>
                  <a:lnTo>
                    <a:pt x="379" y="457"/>
                  </a:lnTo>
                  <a:lnTo>
                    <a:pt x="377" y="458"/>
                  </a:lnTo>
                  <a:lnTo>
                    <a:pt x="374" y="461"/>
                  </a:lnTo>
                  <a:lnTo>
                    <a:pt x="370" y="463"/>
                  </a:lnTo>
                  <a:lnTo>
                    <a:pt x="367" y="462"/>
                  </a:lnTo>
                  <a:lnTo>
                    <a:pt x="358" y="464"/>
                  </a:lnTo>
                  <a:lnTo>
                    <a:pt x="349" y="469"/>
                  </a:lnTo>
                  <a:lnTo>
                    <a:pt x="342" y="474"/>
                  </a:lnTo>
                  <a:lnTo>
                    <a:pt x="338" y="480"/>
                  </a:lnTo>
                  <a:lnTo>
                    <a:pt x="332" y="480"/>
                  </a:lnTo>
                  <a:lnTo>
                    <a:pt x="329" y="479"/>
                  </a:lnTo>
                  <a:lnTo>
                    <a:pt x="320" y="473"/>
                  </a:lnTo>
                  <a:lnTo>
                    <a:pt x="317" y="473"/>
                  </a:lnTo>
                  <a:lnTo>
                    <a:pt x="311" y="474"/>
                  </a:lnTo>
                  <a:lnTo>
                    <a:pt x="308" y="475"/>
                  </a:lnTo>
                  <a:lnTo>
                    <a:pt x="300" y="476"/>
                  </a:lnTo>
                  <a:lnTo>
                    <a:pt x="294" y="480"/>
                  </a:lnTo>
                  <a:lnTo>
                    <a:pt x="289" y="481"/>
                  </a:lnTo>
                  <a:lnTo>
                    <a:pt x="282" y="487"/>
                  </a:lnTo>
                  <a:lnTo>
                    <a:pt x="280" y="488"/>
                  </a:lnTo>
                  <a:lnTo>
                    <a:pt x="274" y="492"/>
                  </a:lnTo>
                  <a:lnTo>
                    <a:pt x="269" y="498"/>
                  </a:lnTo>
                  <a:lnTo>
                    <a:pt x="268" y="502"/>
                  </a:lnTo>
                  <a:lnTo>
                    <a:pt x="266" y="510"/>
                  </a:lnTo>
                  <a:lnTo>
                    <a:pt x="264" y="510"/>
                  </a:lnTo>
                  <a:lnTo>
                    <a:pt x="263" y="504"/>
                  </a:lnTo>
                  <a:lnTo>
                    <a:pt x="265" y="503"/>
                  </a:lnTo>
                  <a:lnTo>
                    <a:pt x="260" y="496"/>
                  </a:lnTo>
                  <a:lnTo>
                    <a:pt x="259" y="499"/>
                  </a:lnTo>
                  <a:lnTo>
                    <a:pt x="259" y="503"/>
                  </a:lnTo>
                  <a:lnTo>
                    <a:pt x="256" y="504"/>
                  </a:lnTo>
                  <a:lnTo>
                    <a:pt x="251" y="500"/>
                  </a:lnTo>
                  <a:lnTo>
                    <a:pt x="246" y="485"/>
                  </a:lnTo>
                  <a:lnTo>
                    <a:pt x="234" y="473"/>
                  </a:lnTo>
                  <a:lnTo>
                    <a:pt x="238" y="455"/>
                  </a:lnTo>
                  <a:lnTo>
                    <a:pt x="236" y="452"/>
                  </a:lnTo>
                  <a:lnTo>
                    <a:pt x="233" y="450"/>
                  </a:lnTo>
                  <a:lnTo>
                    <a:pt x="220" y="452"/>
                  </a:lnTo>
                  <a:lnTo>
                    <a:pt x="215" y="454"/>
                  </a:lnTo>
                  <a:lnTo>
                    <a:pt x="211" y="461"/>
                  </a:lnTo>
                  <a:lnTo>
                    <a:pt x="204" y="463"/>
                  </a:lnTo>
                  <a:lnTo>
                    <a:pt x="194" y="486"/>
                  </a:lnTo>
                  <a:lnTo>
                    <a:pt x="197" y="488"/>
                  </a:lnTo>
                  <a:lnTo>
                    <a:pt x="199" y="498"/>
                  </a:lnTo>
                  <a:lnTo>
                    <a:pt x="204" y="500"/>
                  </a:lnTo>
                  <a:lnTo>
                    <a:pt x="206" y="504"/>
                  </a:lnTo>
                  <a:lnTo>
                    <a:pt x="208" y="506"/>
                  </a:lnTo>
                  <a:lnTo>
                    <a:pt x="206" y="510"/>
                  </a:lnTo>
                  <a:lnTo>
                    <a:pt x="197" y="517"/>
                  </a:lnTo>
                  <a:lnTo>
                    <a:pt x="192" y="517"/>
                  </a:lnTo>
                  <a:lnTo>
                    <a:pt x="188" y="520"/>
                  </a:lnTo>
                  <a:lnTo>
                    <a:pt x="183" y="512"/>
                  </a:lnTo>
                  <a:lnTo>
                    <a:pt x="181" y="510"/>
                  </a:lnTo>
                  <a:lnTo>
                    <a:pt x="169" y="511"/>
                  </a:lnTo>
                  <a:lnTo>
                    <a:pt x="163" y="509"/>
                  </a:lnTo>
                  <a:lnTo>
                    <a:pt x="156" y="504"/>
                  </a:lnTo>
                  <a:lnTo>
                    <a:pt x="152" y="505"/>
                  </a:lnTo>
                  <a:lnTo>
                    <a:pt x="145" y="506"/>
                  </a:lnTo>
                  <a:lnTo>
                    <a:pt x="139" y="505"/>
                  </a:lnTo>
                  <a:lnTo>
                    <a:pt x="135" y="504"/>
                  </a:lnTo>
                  <a:lnTo>
                    <a:pt x="131" y="510"/>
                  </a:lnTo>
                  <a:lnTo>
                    <a:pt x="129" y="526"/>
                  </a:lnTo>
                  <a:lnTo>
                    <a:pt x="127" y="528"/>
                  </a:lnTo>
                  <a:lnTo>
                    <a:pt x="123" y="522"/>
                  </a:lnTo>
                  <a:lnTo>
                    <a:pt x="121" y="521"/>
                  </a:lnTo>
                  <a:lnTo>
                    <a:pt x="122" y="516"/>
                  </a:lnTo>
                  <a:lnTo>
                    <a:pt x="119" y="514"/>
                  </a:lnTo>
                  <a:lnTo>
                    <a:pt x="116" y="520"/>
                  </a:lnTo>
                  <a:lnTo>
                    <a:pt x="113" y="522"/>
                  </a:lnTo>
                  <a:lnTo>
                    <a:pt x="108" y="518"/>
                  </a:lnTo>
                  <a:lnTo>
                    <a:pt x="105" y="521"/>
                  </a:lnTo>
                  <a:lnTo>
                    <a:pt x="102" y="521"/>
                  </a:lnTo>
                  <a:lnTo>
                    <a:pt x="97" y="518"/>
                  </a:lnTo>
                  <a:lnTo>
                    <a:pt x="89" y="509"/>
                  </a:lnTo>
                  <a:lnTo>
                    <a:pt x="84" y="506"/>
                  </a:lnTo>
                  <a:lnTo>
                    <a:pt x="73" y="506"/>
                  </a:lnTo>
                  <a:lnTo>
                    <a:pt x="66" y="506"/>
                  </a:lnTo>
                  <a:lnTo>
                    <a:pt x="62" y="502"/>
                  </a:lnTo>
                  <a:lnTo>
                    <a:pt x="48" y="493"/>
                  </a:lnTo>
                  <a:lnTo>
                    <a:pt x="47" y="487"/>
                  </a:lnTo>
                  <a:lnTo>
                    <a:pt x="44" y="485"/>
                  </a:lnTo>
                  <a:lnTo>
                    <a:pt x="39" y="480"/>
                  </a:lnTo>
                  <a:lnTo>
                    <a:pt x="30" y="479"/>
                  </a:lnTo>
                  <a:lnTo>
                    <a:pt x="25" y="474"/>
                  </a:lnTo>
                  <a:lnTo>
                    <a:pt x="23" y="466"/>
                  </a:lnTo>
                  <a:lnTo>
                    <a:pt x="21" y="463"/>
                  </a:lnTo>
                  <a:lnTo>
                    <a:pt x="18" y="462"/>
                  </a:lnTo>
                  <a:lnTo>
                    <a:pt x="13" y="461"/>
                  </a:lnTo>
                  <a:lnTo>
                    <a:pt x="0" y="446"/>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1" name="Freeform 16"/>
            <p:cNvSpPr>
              <a:spLocks/>
            </p:cNvSpPr>
            <p:nvPr/>
          </p:nvSpPr>
          <p:spPr bwMode="auto">
            <a:xfrm>
              <a:off x="3721" y="2203"/>
              <a:ext cx="96" cy="52"/>
            </a:xfrm>
            <a:custGeom>
              <a:avLst/>
              <a:gdLst>
                <a:gd name="T0" fmla="*/ 1 w 179"/>
                <a:gd name="T1" fmla="*/ 0 h 106"/>
                <a:gd name="T2" fmla="*/ 1 w 179"/>
                <a:gd name="T3" fmla="*/ 0 h 106"/>
                <a:gd name="T4" fmla="*/ 1 w 179"/>
                <a:gd name="T5" fmla="*/ 0 h 106"/>
                <a:gd name="T6" fmla="*/ 1 w 179"/>
                <a:gd name="T7" fmla="*/ 0 h 106"/>
                <a:gd name="T8" fmla="*/ 1 w 179"/>
                <a:gd name="T9" fmla="*/ 0 h 106"/>
                <a:gd name="T10" fmla="*/ 1 w 179"/>
                <a:gd name="T11" fmla="*/ 0 h 106"/>
                <a:gd name="T12" fmla="*/ 1 w 179"/>
                <a:gd name="T13" fmla="*/ 0 h 106"/>
                <a:gd name="T14" fmla="*/ 1 w 179"/>
                <a:gd name="T15" fmla="*/ 0 h 106"/>
                <a:gd name="T16" fmla="*/ 1 w 179"/>
                <a:gd name="T17" fmla="*/ 0 h 106"/>
                <a:gd name="T18" fmla="*/ 1 w 179"/>
                <a:gd name="T19" fmla="*/ 0 h 106"/>
                <a:gd name="T20" fmla="*/ 1 w 179"/>
                <a:gd name="T21" fmla="*/ 0 h 106"/>
                <a:gd name="T22" fmla="*/ 1 w 179"/>
                <a:gd name="T23" fmla="*/ 0 h 106"/>
                <a:gd name="T24" fmla="*/ 1 w 179"/>
                <a:gd name="T25" fmla="*/ 0 h 106"/>
                <a:gd name="T26" fmla="*/ 1 w 179"/>
                <a:gd name="T27" fmla="*/ 0 h 106"/>
                <a:gd name="T28" fmla="*/ 1 w 179"/>
                <a:gd name="T29" fmla="*/ 0 h 106"/>
                <a:gd name="T30" fmla="*/ 1 w 179"/>
                <a:gd name="T31" fmla="*/ 0 h 106"/>
                <a:gd name="T32" fmla="*/ 1 w 179"/>
                <a:gd name="T33" fmla="*/ 0 h 106"/>
                <a:gd name="T34" fmla="*/ 1 w 179"/>
                <a:gd name="T35" fmla="*/ 0 h 106"/>
                <a:gd name="T36" fmla="*/ 1 w 179"/>
                <a:gd name="T37" fmla="*/ 0 h 106"/>
                <a:gd name="T38" fmla="*/ 1 w 179"/>
                <a:gd name="T39" fmla="*/ 0 h 106"/>
                <a:gd name="T40" fmla="*/ 1 w 179"/>
                <a:gd name="T41" fmla="*/ 0 h 106"/>
                <a:gd name="T42" fmla="*/ 1 w 179"/>
                <a:gd name="T43" fmla="*/ 0 h 106"/>
                <a:gd name="T44" fmla="*/ 1 w 179"/>
                <a:gd name="T45" fmla="*/ 0 h 106"/>
                <a:gd name="T46" fmla="*/ 1 w 179"/>
                <a:gd name="T47" fmla="*/ 0 h 106"/>
                <a:gd name="T48" fmla="*/ 1 w 179"/>
                <a:gd name="T49" fmla="*/ 0 h 106"/>
                <a:gd name="T50" fmla="*/ 1 w 179"/>
                <a:gd name="T51" fmla="*/ 0 h 106"/>
                <a:gd name="T52" fmla="*/ 1 w 179"/>
                <a:gd name="T53" fmla="*/ 0 h 106"/>
                <a:gd name="T54" fmla="*/ 1 w 179"/>
                <a:gd name="T55" fmla="*/ 0 h 106"/>
                <a:gd name="T56" fmla="*/ 1 w 179"/>
                <a:gd name="T57" fmla="*/ 0 h 106"/>
                <a:gd name="T58" fmla="*/ 1 w 179"/>
                <a:gd name="T59" fmla="*/ 0 h 106"/>
                <a:gd name="T60" fmla="*/ 1 w 179"/>
                <a:gd name="T61" fmla="*/ 0 h 106"/>
                <a:gd name="T62" fmla="*/ 1 w 179"/>
                <a:gd name="T63" fmla="*/ 0 h 106"/>
                <a:gd name="T64" fmla="*/ 1 w 179"/>
                <a:gd name="T65" fmla="*/ 0 h 106"/>
                <a:gd name="T66" fmla="*/ 1 w 179"/>
                <a:gd name="T67" fmla="*/ 0 h 106"/>
                <a:gd name="T68" fmla="*/ 1 w 179"/>
                <a:gd name="T69" fmla="*/ 0 h 106"/>
                <a:gd name="T70" fmla="*/ 1 w 179"/>
                <a:gd name="T71" fmla="*/ 0 h 106"/>
                <a:gd name="T72" fmla="*/ 1 w 179"/>
                <a:gd name="T73" fmla="*/ 0 h 106"/>
                <a:gd name="T74" fmla="*/ 1 w 179"/>
                <a:gd name="T75" fmla="*/ 0 h 106"/>
                <a:gd name="T76" fmla="*/ 1 w 179"/>
                <a:gd name="T77" fmla="*/ 0 h 106"/>
                <a:gd name="T78" fmla="*/ 1 w 179"/>
                <a:gd name="T79" fmla="*/ 0 h 106"/>
                <a:gd name="T80" fmla="*/ 1 w 179"/>
                <a:gd name="T81" fmla="*/ 0 h 106"/>
                <a:gd name="T82" fmla="*/ 1 w 179"/>
                <a:gd name="T83" fmla="*/ 0 h 106"/>
                <a:gd name="T84" fmla="*/ 1 w 179"/>
                <a:gd name="T85" fmla="*/ 0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9"/>
                <a:gd name="T130" fmla="*/ 0 h 106"/>
                <a:gd name="T131" fmla="*/ 179 w 179"/>
                <a:gd name="T132" fmla="*/ 106 h 1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9" h="106">
                  <a:moveTo>
                    <a:pt x="0" y="24"/>
                  </a:moveTo>
                  <a:lnTo>
                    <a:pt x="18" y="16"/>
                  </a:lnTo>
                  <a:lnTo>
                    <a:pt x="22" y="16"/>
                  </a:lnTo>
                  <a:lnTo>
                    <a:pt x="25" y="17"/>
                  </a:lnTo>
                  <a:lnTo>
                    <a:pt x="33" y="18"/>
                  </a:lnTo>
                  <a:lnTo>
                    <a:pt x="40" y="16"/>
                  </a:lnTo>
                  <a:lnTo>
                    <a:pt x="46" y="18"/>
                  </a:lnTo>
                  <a:lnTo>
                    <a:pt x="51" y="18"/>
                  </a:lnTo>
                  <a:lnTo>
                    <a:pt x="61" y="17"/>
                  </a:lnTo>
                  <a:lnTo>
                    <a:pt x="66" y="14"/>
                  </a:lnTo>
                  <a:lnTo>
                    <a:pt x="70" y="11"/>
                  </a:lnTo>
                  <a:lnTo>
                    <a:pt x="82" y="2"/>
                  </a:lnTo>
                  <a:lnTo>
                    <a:pt x="88" y="2"/>
                  </a:lnTo>
                  <a:lnTo>
                    <a:pt x="93" y="0"/>
                  </a:lnTo>
                  <a:lnTo>
                    <a:pt x="89" y="10"/>
                  </a:lnTo>
                  <a:lnTo>
                    <a:pt x="93" y="12"/>
                  </a:lnTo>
                  <a:lnTo>
                    <a:pt x="99" y="12"/>
                  </a:lnTo>
                  <a:lnTo>
                    <a:pt x="102" y="13"/>
                  </a:lnTo>
                  <a:lnTo>
                    <a:pt x="106" y="16"/>
                  </a:lnTo>
                  <a:lnTo>
                    <a:pt x="109" y="16"/>
                  </a:lnTo>
                  <a:lnTo>
                    <a:pt x="113" y="14"/>
                  </a:lnTo>
                  <a:lnTo>
                    <a:pt x="119" y="19"/>
                  </a:lnTo>
                  <a:lnTo>
                    <a:pt x="120" y="22"/>
                  </a:lnTo>
                  <a:lnTo>
                    <a:pt x="124" y="22"/>
                  </a:lnTo>
                  <a:lnTo>
                    <a:pt x="130" y="26"/>
                  </a:lnTo>
                  <a:lnTo>
                    <a:pt x="131" y="29"/>
                  </a:lnTo>
                  <a:lnTo>
                    <a:pt x="137" y="29"/>
                  </a:lnTo>
                  <a:lnTo>
                    <a:pt x="140" y="32"/>
                  </a:lnTo>
                  <a:lnTo>
                    <a:pt x="138" y="40"/>
                  </a:lnTo>
                  <a:lnTo>
                    <a:pt x="141" y="43"/>
                  </a:lnTo>
                  <a:lnTo>
                    <a:pt x="140" y="48"/>
                  </a:lnTo>
                  <a:lnTo>
                    <a:pt x="142" y="49"/>
                  </a:lnTo>
                  <a:lnTo>
                    <a:pt x="148" y="48"/>
                  </a:lnTo>
                  <a:lnTo>
                    <a:pt x="154" y="47"/>
                  </a:lnTo>
                  <a:lnTo>
                    <a:pt x="159" y="48"/>
                  </a:lnTo>
                  <a:lnTo>
                    <a:pt x="162" y="50"/>
                  </a:lnTo>
                  <a:lnTo>
                    <a:pt x="165" y="55"/>
                  </a:lnTo>
                  <a:lnTo>
                    <a:pt x="166" y="61"/>
                  </a:lnTo>
                  <a:lnTo>
                    <a:pt x="170" y="65"/>
                  </a:lnTo>
                  <a:lnTo>
                    <a:pt x="173" y="62"/>
                  </a:lnTo>
                  <a:lnTo>
                    <a:pt x="178" y="64"/>
                  </a:lnTo>
                  <a:lnTo>
                    <a:pt x="179" y="66"/>
                  </a:lnTo>
                  <a:lnTo>
                    <a:pt x="179" y="71"/>
                  </a:lnTo>
                  <a:lnTo>
                    <a:pt x="174" y="79"/>
                  </a:lnTo>
                  <a:lnTo>
                    <a:pt x="171" y="80"/>
                  </a:lnTo>
                  <a:lnTo>
                    <a:pt x="165" y="79"/>
                  </a:lnTo>
                  <a:lnTo>
                    <a:pt x="160" y="79"/>
                  </a:lnTo>
                  <a:lnTo>
                    <a:pt x="154" y="77"/>
                  </a:lnTo>
                  <a:lnTo>
                    <a:pt x="149" y="78"/>
                  </a:lnTo>
                  <a:lnTo>
                    <a:pt x="146" y="80"/>
                  </a:lnTo>
                  <a:lnTo>
                    <a:pt x="144" y="85"/>
                  </a:lnTo>
                  <a:lnTo>
                    <a:pt x="144" y="89"/>
                  </a:lnTo>
                  <a:lnTo>
                    <a:pt x="141" y="90"/>
                  </a:lnTo>
                  <a:lnTo>
                    <a:pt x="137" y="96"/>
                  </a:lnTo>
                  <a:lnTo>
                    <a:pt x="135" y="97"/>
                  </a:lnTo>
                  <a:lnTo>
                    <a:pt x="131" y="98"/>
                  </a:lnTo>
                  <a:lnTo>
                    <a:pt x="129" y="95"/>
                  </a:lnTo>
                  <a:lnTo>
                    <a:pt x="123" y="92"/>
                  </a:lnTo>
                  <a:lnTo>
                    <a:pt x="123" y="89"/>
                  </a:lnTo>
                  <a:lnTo>
                    <a:pt x="119" y="88"/>
                  </a:lnTo>
                  <a:lnTo>
                    <a:pt x="111" y="91"/>
                  </a:lnTo>
                  <a:lnTo>
                    <a:pt x="108" y="94"/>
                  </a:lnTo>
                  <a:lnTo>
                    <a:pt x="108" y="97"/>
                  </a:lnTo>
                  <a:lnTo>
                    <a:pt x="97" y="106"/>
                  </a:lnTo>
                  <a:lnTo>
                    <a:pt x="88" y="104"/>
                  </a:lnTo>
                  <a:lnTo>
                    <a:pt x="85" y="101"/>
                  </a:lnTo>
                  <a:lnTo>
                    <a:pt x="84" y="100"/>
                  </a:lnTo>
                  <a:lnTo>
                    <a:pt x="79" y="98"/>
                  </a:lnTo>
                  <a:lnTo>
                    <a:pt x="67" y="92"/>
                  </a:lnTo>
                  <a:lnTo>
                    <a:pt x="66" y="89"/>
                  </a:lnTo>
                  <a:lnTo>
                    <a:pt x="58" y="80"/>
                  </a:lnTo>
                  <a:lnTo>
                    <a:pt x="57" y="74"/>
                  </a:lnTo>
                  <a:lnTo>
                    <a:pt x="55" y="72"/>
                  </a:lnTo>
                  <a:lnTo>
                    <a:pt x="52" y="70"/>
                  </a:lnTo>
                  <a:lnTo>
                    <a:pt x="48" y="66"/>
                  </a:lnTo>
                  <a:lnTo>
                    <a:pt x="43" y="54"/>
                  </a:lnTo>
                  <a:lnTo>
                    <a:pt x="41" y="53"/>
                  </a:lnTo>
                  <a:lnTo>
                    <a:pt x="39" y="48"/>
                  </a:lnTo>
                  <a:lnTo>
                    <a:pt x="37" y="46"/>
                  </a:lnTo>
                  <a:lnTo>
                    <a:pt x="35" y="44"/>
                  </a:lnTo>
                  <a:lnTo>
                    <a:pt x="24" y="49"/>
                  </a:lnTo>
                  <a:lnTo>
                    <a:pt x="12" y="46"/>
                  </a:lnTo>
                  <a:lnTo>
                    <a:pt x="12" y="43"/>
                  </a:lnTo>
                  <a:lnTo>
                    <a:pt x="7" y="37"/>
                  </a:lnTo>
                  <a:lnTo>
                    <a:pt x="7" y="29"/>
                  </a:lnTo>
                  <a:lnTo>
                    <a:pt x="5" y="28"/>
                  </a:lnTo>
                  <a:lnTo>
                    <a:pt x="0" y="24"/>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2" name="Freeform 17"/>
            <p:cNvSpPr>
              <a:spLocks/>
            </p:cNvSpPr>
            <p:nvPr/>
          </p:nvSpPr>
          <p:spPr bwMode="auto">
            <a:xfrm>
              <a:off x="3254" y="1197"/>
              <a:ext cx="353" cy="484"/>
            </a:xfrm>
            <a:custGeom>
              <a:avLst/>
              <a:gdLst>
                <a:gd name="T0" fmla="*/ 2 w 659"/>
                <a:gd name="T1" fmla="*/ 0 h 976"/>
                <a:gd name="T2" fmla="*/ 2 w 659"/>
                <a:gd name="T3" fmla="*/ 0 h 976"/>
                <a:gd name="T4" fmla="*/ 2 w 659"/>
                <a:gd name="T5" fmla="*/ 0 h 976"/>
                <a:gd name="T6" fmla="*/ 2 w 659"/>
                <a:gd name="T7" fmla="*/ 0 h 976"/>
                <a:gd name="T8" fmla="*/ 2 w 659"/>
                <a:gd name="T9" fmla="*/ 0 h 976"/>
                <a:gd name="T10" fmla="*/ 2 w 659"/>
                <a:gd name="T11" fmla="*/ 1 h 976"/>
                <a:gd name="T12" fmla="*/ 2 w 659"/>
                <a:gd name="T13" fmla="*/ 1 h 976"/>
                <a:gd name="T14" fmla="*/ 2 w 659"/>
                <a:gd name="T15" fmla="*/ 1 h 976"/>
                <a:gd name="T16" fmla="*/ 2 w 659"/>
                <a:gd name="T17" fmla="*/ 1 h 976"/>
                <a:gd name="T18" fmla="*/ 2 w 659"/>
                <a:gd name="T19" fmla="*/ 1 h 976"/>
                <a:gd name="T20" fmla="*/ 2 w 659"/>
                <a:gd name="T21" fmla="*/ 1 h 976"/>
                <a:gd name="T22" fmla="*/ 2 w 659"/>
                <a:gd name="T23" fmla="*/ 1 h 976"/>
                <a:gd name="T24" fmla="*/ 2 w 659"/>
                <a:gd name="T25" fmla="*/ 1 h 976"/>
                <a:gd name="T26" fmla="*/ 2 w 659"/>
                <a:gd name="T27" fmla="*/ 1 h 976"/>
                <a:gd name="T28" fmla="*/ 2 w 659"/>
                <a:gd name="T29" fmla="*/ 1 h 976"/>
                <a:gd name="T30" fmla="*/ 2 w 659"/>
                <a:gd name="T31" fmla="*/ 1 h 976"/>
                <a:gd name="T32" fmla="*/ 2 w 659"/>
                <a:gd name="T33" fmla="*/ 1 h 976"/>
                <a:gd name="T34" fmla="*/ 2 w 659"/>
                <a:gd name="T35" fmla="*/ 1 h 976"/>
                <a:gd name="T36" fmla="*/ 2 w 659"/>
                <a:gd name="T37" fmla="*/ 1 h 976"/>
                <a:gd name="T38" fmla="*/ 2 w 659"/>
                <a:gd name="T39" fmla="*/ 1 h 976"/>
                <a:gd name="T40" fmla="*/ 2 w 659"/>
                <a:gd name="T41" fmla="*/ 1 h 976"/>
                <a:gd name="T42" fmla="*/ 2 w 659"/>
                <a:gd name="T43" fmla="*/ 1 h 976"/>
                <a:gd name="T44" fmla="*/ 2 w 659"/>
                <a:gd name="T45" fmla="*/ 1 h 976"/>
                <a:gd name="T46" fmla="*/ 2 w 659"/>
                <a:gd name="T47" fmla="*/ 1 h 976"/>
                <a:gd name="T48" fmla="*/ 2 w 659"/>
                <a:gd name="T49" fmla="*/ 1 h 976"/>
                <a:gd name="T50" fmla="*/ 2 w 659"/>
                <a:gd name="T51" fmla="*/ 1 h 976"/>
                <a:gd name="T52" fmla="*/ 2 w 659"/>
                <a:gd name="T53" fmla="*/ 1 h 976"/>
                <a:gd name="T54" fmla="*/ 1 w 659"/>
                <a:gd name="T55" fmla="*/ 1 h 976"/>
                <a:gd name="T56" fmla="*/ 1 w 659"/>
                <a:gd name="T57" fmla="*/ 1 h 976"/>
                <a:gd name="T58" fmla="*/ 1 w 659"/>
                <a:gd name="T59" fmla="*/ 1 h 976"/>
                <a:gd name="T60" fmla="*/ 1 w 659"/>
                <a:gd name="T61" fmla="*/ 1 h 976"/>
                <a:gd name="T62" fmla="*/ 1 w 659"/>
                <a:gd name="T63" fmla="*/ 1 h 976"/>
                <a:gd name="T64" fmla="*/ 1 w 659"/>
                <a:gd name="T65" fmla="*/ 1 h 976"/>
                <a:gd name="T66" fmla="*/ 1 w 659"/>
                <a:gd name="T67" fmla="*/ 1 h 976"/>
                <a:gd name="T68" fmla="*/ 1 w 659"/>
                <a:gd name="T69" fmla="*/ 1 h 976"/>
                <a:gd name="T70" fmla="*/ 1 w 659"/>
                <a:gd name="T71" fmla="*/ 1 h 976"/>
                <a:gd name="T72" fmla="*/ 1 w 659"/>
                <a:gd name="T73" fmla="*/ 1 h 976"/>
                <a:gd name="T74" fmla="*/ 1 w 659"/>
                <a:gd name="T75" fmla="*/ 1 h 976"/>
                <a:gd name="T76" fmla="*/ 1 w 659"/>
                <a:gd name="T77" fmla="*/ 1 h 976"/>
                <a:gd name="T78" fmla="*/ 1 w 659"/>
                <a:gd name="T79" fmla="*/ 1 h 976"/>
                <a:gd name="T80" fmla="*/ 1 w 659"/>
                <a:gd name="T81" fmla="*/ 0 h 976"/>
                <a:gd name="T82" fmla="*/ 1 w 659"/>
                <a:gd name="T83" fmla="*/ 0 h 976"/>
                <a:gd name="T84" fmla="*/ 1 w 659"/>
                <a:gd name="T85" fmla="*/ 0 h 976"/>
                <a:gd name="T86" fmla="*/ 1 w 659"/>
                <a:gd name="T87" fmla="*/ 0 h 976"/>
                <a:gd name="T88" fmla="*/ 2 w 659"/>
                <a:gd name="T89" fmla="*/ 0 h 976"/>
                <a:gd name="T90" fmla="*/ 2 w 659"/>
                <a:gd name="T91" fmla="*/ 0 h 976"/>
                <a:gd name="T92" fmla="*/ 2 w 659"/>
                <a:gd name="T93" fmla="*/ 0 h 976"/>
                <a:gd name="T94" fmla="*/ 2 w 659"/>
                <a:gd name="T95" fmla="*/ 0 h 976"/>
                <a:gd name="T96" fmla="*/ 2 w 659"/>
                <a:gd name="T97" fmla="*/ 0 h 9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9"/>
                <a:gd name="T148" fmla="*/ 0 h 976"/>
                <a:gd name="T149" fmla="*/ 659 w 659"/>
                <a:gd name="T150" fmla="*/ 976 h 9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9" h="976">
                  <a:moveTo>
                    <a:pt x="659" y="373"/>
                  </a:moveTo>
                  <a:lnTo>
                    <a:pt x="646" y="387"/>
                  </a:lnTo>
                  <a:lnTo>
                    <a:pt x="637" y="402"/>
                  </a:lnTo>
                  <a:lnTo>
                    <a:pt x="622" y="392"/>
                  </a:lnTo>
                  <a:lnTo>
                    <a:pt x="610" y="380"/>
                  </a:lnTo>
                  <a:lnTo>
                    <a:pt x="584" y="390"/>
                  </a:lnTo>
                  <a:lnTo>
                    <a:pt x="575" y="427"/>
                  </a:lnTo>
                  <a:lnTo>
                    <a:pt x="571" y="447"/>
                  </a:lnTo>
                  <a:lnTo>
                    <a:pt x="547" y="456"/>
                  </a:lnTo>
                  <a:lnTo>
                    <a:pt x="526" y="458"/>
                  </a:lnTo>
                  <a:lnTo>
                    <a:pt x="520" y="462"/>
                  </a:lnTo>
                  <a:lnTo>
                    <a:pt x="510" y="476"/>
                  </a:lnTo>
                  <a:lnTo>
                    <a:pt x="497" y="483"/>
                  </a:lnTo>
                  <a:lnTo>
                    <a:pt x="496" y="488"/>
                  </a:lnTo>
                  <a:lnTo>
                    <a:pt x="498" y="516"/>
                  </a:lnTo>
                  <a:lnTo>
                    <a:pt x="506" y="514"/>
                  </a:lnTo>
                  <a:lnTo>
                    <a:pt x="511" y="518"/>
                  </a:lnTo>
                  <a:lnTo>
                    <a:pt x="517" y="512"/>
                  </a:lnTo>
                  <a:lnTo>
                    <a:pt x="517" y="502"/>
                  </a:lnTo>
                  <a:lnTo>
                    <a:pt x="518" y="501"/>
                  </a:lnTo>
                  <a:lnTo>
                    <a:pt x="534" y="510"/>
                  </a:lnTo>
                  <a:lnTo>
                    <a:pt x="540" y="507"/>
                  </a:lnTo>
                  <a:lnTo>
                    <a:pt x="546" y="513"/>
                  </a:lnTo>
                  <a:lnTo>
                    <a:pt x="548" y="564"/>
                  </a:lnTo>
                  <a:lnTo>
                    <a:pt x="541" y="568"/>
                  </a:lnTo>
                  <a:lnTo>
                    <a:pt x="534" y="589"/>
                  </a:lnTo>
                  <a:lnTo>
                    <a:pt x="526" y="594"/>
                  </a:lnTo>
                  <a:lnTo>
                    <a:pt x="511" y="584"/>
                  </a:lnTo>
                  <a:lnTo>
                    <a:pt x="503" y="585"/>
                  </a:lnTo>
                  <a:lnTo>
                    <a:pt x="499" y="590"/>
                  </a:lnTo>
                  <a:lnTo>
                    <a:pt x="492" y="595"/>
                  </a:lnTo>
                  <a:lnTo>
                    <a:pt x="480" y="602"/>
                  </a:lnTo>
                  <a:lnTo>
                    <a:pt x="454" y="632"/>
                  </a:lnTo>
                  <a:lnTo>
                    <a:pt x="442" y="640"/>
                  </a:lnTo>
                  <a:lnTo>
                    <a:pt x="449" y="658"/>
                  </a:lnTo>
                  <a:lnTo>
                    <a:pt x="458" y="669"/>
                  </a:lnTo>
                  <a:lnTo>
                    <a:pt x="460" y="680"/>
                  </a:lnTo>
                  <a:lnTo>
                    <a:pt x="480" y="686"/>
                  </a:lnTo>
                  <a:lnTo>
                    <a:pt x="487" y="706"/>
                  </a:lnTo>
                  <a:lnTo>
                    <a:pt x="486" y="716"/>
                  </a:lnTo>
                  <a:lnTo>
                    <a:pt x="497" y="721"/>
                  </a:lnTo>
                  <a:lnTo>
                    <a:pt x="488" y="746"/>
                  </a:lnTo>
                  <a:lnTo>
                    <a:pt x="491" y="748"/>
                  </a:lnTo>
                  <a:lnTo>
                    <a:pt x="499" y="754"/>
                  </a:lnTo>
                  <a:lnTo>
                    <a:pt x="500" y="757"/>
                  </a:lnTo>
                  <a:lnTo>
                    <a:pt x="516" y="776"/>
                  </a:lnTo>
                  <a:lnTo>
                    <a:pt x="533" y="786"/>
                  </a:lnTo>
                  <a:lnTo>
                    <a:pt x="535" y="784"/>
                  </a:lnTo>
                  <a:lnTo>
                    <a:pt x="542" y="786"/>
                  </a:lnTo>
                  <a:lnTo>
                    <a:pt x="548" y="794"/>
                  </a:lnTo>
                  <a:lnTo>
                    <a:pt x="550" y="796"/>
                  </a:lnTo>
                  <a:lnTo>
                    <a:pt x="538" y="796"/>
                  </a:lnTo>
                  <a:lnTo>
                    <a:pt x="534" y="805"/>
                  </a:lnTo>
                  <a:lnTo>
                    <a:pt x="539" y="810"/>
                  </a:lnTo>
                  <a:lnTo>
                    <a:pt x="563" y="819"/>
                  </a:lnTo>
                  <a:lnTo>
                    <a:pt x="560" y="829"/>
                  </a:lnTo>
                  <a:lnTo>
                    <a:pt x="586" y="834"/>
                  </a:lnTo>
                  <a:lnTo>
                    <a:pt x="590" y="832"/>
                  </a:lnTo>
                  <a:lnTo>
                    <a:pt x="601" y="838"/>
                  </a:lnTo>
                  <a:lnTo>
                    <a:pt x="600" y="844"/>
                  </a:lnTo>
                  <a:lnTo>
                    <a:pt x="594" y="853"/>
                  </a:lnTo>
                  <a:lnTo>
                    <a:pt x="580" y="855"/>
                  </a:lnTo>
                  <a:lnTo>
                    <a:pt x="572" y="855"/>
                  </a:lnTo>
                  <a:lnTo>
                    <a:pt x="571" y="856"/>
                  </a:lnTo>
                  <a:lnTo>
                    <a:pt x="546" y="853"/>
                  </a:lnTo>
                  <a:lnTo>
                    <a:pt x="534" y="846"/>
                  </a:lnTo>
                  <a:lnTo>
                    <a:pt x="510" y="856"/>
                  </a:lnTo>
                  <a:lnTo>
                    <a:pt x="502" y="864"/>
                  </a:lnTo>
                  <a:lnTo>
                    <a:pt x="500" y="878"/>
                  </a:lnTo>
                  <a:lnTo>
                    <a:pt x="502" y="892"/>
                  </a:lnTo>
                  <a:lnTo>
                    <a:pt x="512" y="897"/>
                  </a:lnTo>
                  <a:lnTo>
                    <a:pt x="511" y="909"/>
                  </a:lnTo>
                  <a:lnTo>
                    <a:pt x="506" y="915"/>
                  </a:lnTo>
                  <a:lnTo>
                    <a:pt x="503" y="920"/>
                  </a:lnTo>
                  <a:lnTo>
                    <a:pt x="502" y="926"/>
                  </a:lnTo>
                  <a:lnTo>
                    <a:pt x="509" y="943"/>
                  </a:lnTo>
                  <a:lnTo>
                    <a:pt x="509" y="949"/>
                  </a:lnTo>
                  <a:lnTo>
                    <a:pt x="510" y="956"/>
                  </a:lnTo>
                  <a:lnTo>
                    <a:pt x="511" y="961"/>
                  </a:lnTo>
                  <a:lnTo>
                    <a:pt x="508" y="973"/>
                  </a:lnTo>
                  <a:lnTo>
                    <a:pt x="503" y="976"/>
                  </a:lnTo>
                  <a:lnTo>
                    <a:pt x="502" y="975"/>
                  </a:lnTo>
                  <a:lnTo>
                    <a:pt x="499" y="972"/>
                  </a:lnTo>
                  <a:lnTo>
                    <a:pt x="497" y="969"/>
                  </a:lnTo>
                  <a:lnTo>
                    <a:pt x="493" y="966"/>
                  </a:lnTo>
                  <a:lnTo>
                    <a:pt x="487" y="969"/>
                  </a:lnTo>
                  <a:lnTo>
                    <a:pt x="482" y="974"/>
                  </a:lnTo>
                  <a:lnTo>
                    <a:pt x="473" y="973"/>
                  </a:lnTo>
                  <a:lnTo>
                    <a:pt x="458" y="963"/>
                  </a:lnTo>
                  <a:lnTo>
                    <a:pt x="442" y="938"/>
                  </a:lnTo>
                  <a:lnTo>
                    <a:pt x="430" y="924"/>
                  </a:lnTo>
                  <a:lnTo>
                    <a:pt x="427" y="924"/>
                  </a:lnTo>
                  <a:lnTo>
                    <a:pt x="422" y="925"/>
                  </a:lnTo>
                  <a:lnTo>
                    <a:pt x="406" y="927"/>
                  </a:lnTo>
                  <a:lnTo>
                    <a:pt x="400" y="928"/>
                  </a:lnTo>
                  <a:lnTo>
                    <a:pt x="394" y="933"/>
                  </a:lnTo>
                  <a:lnTo>
                    <a:pt x="388" y="931"/>
                  </a:lnTo>
                  <a:lnTo>
                    <a:pt x="383" y="930"/>
                  </a:lnTo>
                  <a:lnTo>
                    <a:pt x="379" y="926"/>
                  </a:lnTo>
                  <a:lnTo>
                    <a:pt x="378" y="921"/>
                  </a:lnTo>
                  <a:lnTo>
                    <a:pt x="378" y="915"/>
                  </a:lnTo>
                  <a:lnTo>
                    <a:pt x="377" y="912"/>
                  </a:lnTo>
                  <a:lnTo>
                    <a:pt x="376" y="908"/>
                  </a:lnTo>
                  <a:lnTo>
                    <a:pt x="374" y="907"/>
                  </a:lnTo>
                  <a:lnTo>
                    <a:pt x="368" y="909"/>
                  </a:lnTo>
                  <a:lnTo>
                    <a:pt x="364" y="910"/>
                  </a:lnTo>
                  <a:lnTo>
                    <a:pt x="361" y="910"/>
                  </a:lnTo>
                  <a:lnTo>
                    <a:pt x="359" y="908"/>
                  </a:lnTo>
                  <a:lnTo>
                    <a:pt x="355" y="901"/>
                  </a:lnTo>
                  <a:lnTo>
                    <a:pt x="355" y="896"/>
                  </a:lnTo>
                  <a:lnTo>
                    <a:pt x="346" y="891"/>
                  </a:lnTo>
                  <a:lnTo>
                    <a:pt x="335" y="891"/>
                  </a:lnTo>
                  <a:lnTo>
                    <a:pt x="318" y="883"/>
                  </a:lnTo>
                  <a:lnTo>
                    <a:pt x="310" y="884"/>
                  </a:lnTo>
                  <a:lnTo>
                    <a:pt x="302" y="882"/>
                  </a:lnTo>
                  <a:lnTo>
                    <a:pt x="294" y="879"/>
                  </a:lnTo>
                  <a:lnTo>
                    <a:pt x="282" y="876"/>
                  </a:lnTo>
                  <a:lnTo>
                    <a:pt x="257" y="871"/>
                  </a:lnTo>
                  <a:lnTo>
                    <a:pt x="212" y="877"/>
                  </a:lnTo>
                  <a:lnTo>
                    <a:pt x="203" y="879"/>
                  </a:lnTo>
                  <a:lnTo>
                    <a:pt x="195" y="883"/>
                  </a:lnTo>
                  <a:lnTo>
                    <a:pt x="189" y="898"/>
                  </a:lnTo>
                  <a:lnTo>
                    <a:pt x="188" y="904"/>
                  </a:lnTo>
                  <a:lnTo>
                    <a:pt x="183" y="918"/>
                  </a:lnTo>
                  <a:lnTo>
                    <a:pt x="176" y="933"/>
                  </a:lnTo>
                  <a:lnTo>
                    <a:pt x="168" y="946"/>
                  </a:lnTo>
                  <a:lnTo>
                    <a:pt x="163" y="938"/>
                  </a:lnTo>
                  <a:lnTo>
                    <a:pt x="156" y="938"/>
                  </a:lnTo>
                  <a:lnTo>
                    <a:pt x="144" y="932"/>
                  </a:lnTo>
                  <a:lnTo>
                    <a:pt x="132" y="934"/>
                  </a:lnTo>
                  <a:lnTo>
                    <a:pt x="111" y="934"/>
                  </a:lnTo>
                  <a:lnTo>
                    <a:pt x="107" y="936"/>
                  </a:lnTo>
                  <a:lnTo>
                    <a:pt x="105" y="932"/>
                  </a:lnTo>
                  <a:lnTo>
                    <a:pt x="95" y="921"/>
                  </a:lnTo>
                  <a:lnTo>
                    <a:pt x="87" y="901"/>
                  </a:lnTo>
                  <a:lnTo>
                    <a:pt x="83" y="895"/>
                  </a:lnTo>
                  <a:lnTo>
                    <a:pt x="78" y="885"/>
                  </a:lnTo>
                  <a:lnTo>
                    <a:pt x="69" y="878"/>
                  </a:lnTo>
                  <a:lnTo>
                    <a:pt x="62" y="867"/>
                  </a:lnTo>
                  <a:lnTo>
                    <a:pt x="57" y="862"/>
                  </a:lnTo>
                  <a:lnTo>
                    <a:pt x="55" y="858"/>
                  </a:lnTo>
                  <a:lnTo>
                    <a:pt x="54" y="850"/>
                  </a:lnTo>
                  <a:lnTo>
                    <a:pt x="57" y="844"/>
                  </a:lnTo>
                  <a:lnTo>
                    <a:pt x="62" y="838"/>
                  </a:lnTo>
                  <a:lnTo>
                    <a:pt x="72" y="838"/>
                  </a:lnTo>
                  <a:lnTo>
                    <a:pt x="75" y="837"/>
                  </a:lnTo>
                  <a:lnTo>
                    <a:pt x="75" y="831"/>
                  </a:lnTo>
                  <a:lnTo>
                    <a:pt x="66" y="814"/>
                  </a:lnTo>
                  <a:lnTo>
                    <a:pt x="63" y="812"/>
                  </a:lnTo>
                  <a:lnTo>
                    <a:pt x="61" y="808"/>
                  </a:lnTo>
                  <a:lnTo>
                    <a:pt x="61" y="802"/>
                  </a:lnTo>
                  <a:lnTo>
                    <a:pt x="75" y="775"/>
                  </a:lnTo>
                  <a:lnTo>
                    <a:pt x="80" y="765"/>
                  </a:lnTo>
                  <a:lnTo>
                    <a:pt x="86" y="754"/>
                  </a:lnTo>
                  <a:lnTo>
                    <a:pt x="84" y="744"/>
                  </a:lnTo>
                  <a:lnTo>
                    <a:pt x="84" y="730"/>
                  </a:lnTo>
                  <a:lnTo>
                    <a:pt x="81" y="703"/>
                  </a:lnTo>
                  <a:lnTo>
                    <a:pt x="93" y="675"/>
                  </a:lnTo>
                  <a:lnTo>
                    <a:pt x="95" y="661"/>
                  </a:lnTo>
                  <a:lnTo>
                    <a:pt x="69" y="625"/>
                  </a:lnTo>
                  <a:lnTo>
                    <a:pt x="61" y="610"/>
                  </a:lnTo>
                  <a:lnTo>
                    <a:pt x="47" y="598"/>
                  </a:lnTo>
                  <a:lnTo>
                    <a:pt x="43" y="574"/>
                  </a:lnTo>
                  <a:lnTo>
                    <a:pt x="7" y="427"/>
                  </a:lnTo>
                  <a:lnTo>
                    <a:pt x="0" y="386"/>
                  </a:lnTo>
                  <a:lnTo>
                    <a:pt x="134" y="163"/>
                  </a:lnTo>
                  <a:lnTo>
                    <a:pt x="144" y="146"/>
                  </a:lnTo>
                  <a:lnTo>
                    <a:pt x="176" y="112"/>
                  </a:lnTo>
                  <a:lnTo>
                    <a:pt x="198" y="50"/>
                  </a:lnTo>
                  <a:lnTo>
                    <a:pt x="224" y="22"/>
                  </a:lnTo>
                  <a:lnTo>
                    <a:pt x="235" y="22"/>
                  </a:lnTo>
                  <a:lnTo>
                    <a:pt x="270" y="0"/>
                  </a:lnTo>
                  <a:lnTo>
                    <a:pt x="313" y="18"/>
                  </a:lnTo>
                  <a:lnTo>
                    <a:pt x="314" y="14"/>
                  </a:lnTo>
                  <a:lnTo>
                    <a:pt x="323" y="15"/>
                  </a:lnTo>
                  <a:lnTo>
                    <a:pt x="324" y="13"/>
                  </a:lnTo>
                  <a:lnTo>
                    <a:pt x="359" y="19"/>
                  </a:lnTo>
                  <a:lnTo>
                    <a:pt x="394" y="19"/>
                  </a:lnTo>
                  <a:lnTo>
                    <a:pt x="394" y="24"/>
                  </a:lnTo>
                  <a:lnTo>
                    <a:pt x="410" y="25"/>
                  </a:lnTo>
                  <a:lnTo>
                    <a:pt x="431" y="49"/>
                  </a:lnTo>
                  <a:lnTo>
                    <a:pt x="436" y="48"/>
                  </a:lnTo>
                  <a:lnTo>
                    <a:pt x="439" y="67"/>
                  </a:lnTo>
                  <a:lnTo>
                    <a:pt x="451" y="68"/>
                  </a:lnTo>
                  <a:lnTo>
                    <a:pt x="456" y="76"/>
                  </a:lnTo>
                  <a:lnTo>
                    <a:pt x="469" y="79"/>
                  </a:lnTo>
                  <a:lnTo>
                    <a:pt x="476" y="94"/>
                  </a:lnTo>
                  <a:lnTo>
                    <a:pt x="511" y="118"/>
                  </a:lnTo>
                  <a:lnTo>
                    <a:pt x="515" y="132"/>
                  </a:lnTo>
                  <a:lnTo>
                    <a:pt x="532" y="147"/>
                  </a:lnTo>
                  <a:lnTo>
                    <a:pt x="541" y="182"/>
                  </a:lnTo>
                  <a:lnTo>
                    <a:pt x="584" y="254"/>
                  </a:lnTo>
                  <a:lnTo>
                    <a:pt x="581" y="258"/>
                  </a:lnTo>
                  <a:lnTo>
                    <a:pt x="595" y="300"/>
                  </a:lnTo>
                  <a:lnTo>
                    <a:pt x="604" y="309"/>
                  </a:lnTo>
                  <a:lnTo>
                    <a:pt x="638" y="344"/>
                  </a:lnTo>
                  <a:lnTo>
                    <a:pt x="659" y="37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3" name="Freeform 18"/>
            <p:cNvSpPr>
              <a:spLocks/>
            </p:cNvSpPr>
            <p:nvPr/>
          </p:nvSpPr>
          <p:spPr bwMode="auto">
            <a:xfrm>
              <a:off x="3494" y="1388"/>
              <a:ext cx="243" cy="425"/>
            </a:xfrm>
            <a:custGeom>
              <a:avLst/>
              <a:gdLst>
                <a:gd name="T0" fmla="*/ 1 w 452"/>
                <a:gd name="T1" fmla="*/ 0 h 857"/>
                <a:gd name="T2" fmla="*/ 1 w 452"/>
                <a:gd name="T3" fmla="*/ 0 h 857"/>
                <a:gd name="T4" fmla="*/ 1 w 452"/>
                <a:gd name="T5" fmla="*/ 0 h 857"/>
                <a:gd name="T6" fmla="*/ 1 w 452"/>
                <a:gd name="T7" fmla="*/ 0 h 857"/>
                <a:gd name="T8" fmla="*/ 1 w 452"/>
                <a:gd name="T9" fmla="*/ 0 h 857"/>
                <a:gd name="T10" fmla="*/ 1 w 452"/>
                <a:gd name="T11" fmla="*/ 0 h 857"/>
                <a:gd name="T12" fmla="*/ 1 w 452"/>
                <a:gd name="T13" fmla="*/ 0 h 857"/>
                <a:gd name="T14" fmla="*/ 1 w 452"/>
                <a:gd name="T15" fmla="*/ 0 h 857"/>
                <a:gd name="T16" fmla="*/ 1 w 452"/>
                <a:gd name="T17" fmla="*/ 0 h 857"/>
                <a:gd name="T18" fmla="*/ 1 w 452"/>
                <a:gd name="T19" fmla="*/ 0 h 857"/>
                <a:gd name="T20" fmla="*/ 1 w 452"/>
                <a:gd name="T21" fmla="*/ 0 h 857"/>
                <a:gd name="T22" fmla="*/ 1 w 452"/>
                <a:gd name="T23" fmla="*/ 0 h 857"/>
                <a:gd name="T24" fmla="*/ 1 w 452"/>
                <a:gd name="T25" fmla="*/ 0 h 857"/>
                <a:gd name="T26" fmla="*/ 1 w 452"/>
                <a:gd name="T27" fmla="*/ 0 h 857"/>
                <a:gd name="T28" fmla="*/ 1 w 452"/>
                <a:gd name="T29" fmla="*/ 0 h 857"/>
                <a:gd name="T30" fmla="*/ 1 w 452"/>
                <a:gd name="T31" fmla="*/ 0 h 857"/>
                <a:gd name="T32" fmla="*/ 2 w 452"/>
                <a:gd name="T33" fmla="*/ 0 h 857"/>
                <a:gd name="T34" fmla="*/ 2 w 452"/>
                <a:gd name="T35" fmla="*/ 0 h 857"/>
                <a:gd name="T36" fmla="*/ 2 w 452"/>
                <a:gd name="T37" fmla="*/ 0 h 857"/>
                <a:gd name="T38" fmla="*/ 2 w 452"/>
                <a:gd name="T39" fmla="*/ 0 h 857"/>
                <a:gd name="T40" fmla="*/ 2 w 452"/>
                <a:gd name="T41" fmla="*/ 0 h 857"/>
                <a:gd name="T42" fmla="*/ 1 w 452"/>
                <a:gd name="T43" fmla="*/ 0 h 857"/>
                <a:gd name="T44" fmla="*/ 1 w 452"/>
                <a:gd name="T45" fmla="*/ 1 h 857"/>
                <a:gd name="T46" fmla="*/ 1 w 452"/>
                <a:gd name="T47" fmla="*/ 1 h 857"/>
                <a:gd name="T48" fmla="*/ 1 w 452"/>
                <a:gd name="T49" fmla="*/ 1 h 857"/>
                <a:gd name="T50" fmla="*/ 1 w 452"/>
                <a:gd name="T51" fmla="*/ 1 h 857"/>
                <a:gd name="T52" fmla="*/ 1 w 452"/>
                <a:gd name="T53" fmla="*/ 1 h 857"/>
                <a:gd name="T54" fmla="*/ 1 w 452"/>
                <a:gd name="T55" fmla="*/ 1 h 857"/>
                <a:gd name="T56" fmla="*/ 1 w 452"/>
                <a:gd name="T57" fmla="*/ 1 h 857"/>
                <a:gd name="T58" fmla="*/ 1 w 452"/>
                <a:gd name="T59" fmla="*/ 1 h 857"/>
                <a:gd name="T60" fmla="*/ 1 w 452"/>
                <a:gd name="T61" fmla="*/ 1 h 857"/>
                <a:gd name="T62" fmla="*/ 1 w 452"/>
                <a:gd name="T63" fmla="*/ 1 h 857"/>
                <a:gd name="T64" fmla="*/ 1 w 452"/>
                <a:gd name="T65" fmla="*/ 1 h 857"/>
                <a:gd name="T66" fmla="*/ 1 w 452"/>
                <a:gd name="T67" fmla="*/ 1 h 857"/>
                <a:gd name="T68" fmla="*/ 1 w 452"/>
                <a:gd name="T69" fmla="*/ 1 h 857"/>
                <a:gd name="T70" fmla="*/ 1 w 452"/>
                <a:gd name="T71" fmla="*/ 1 h 857"/>
                <a:gd name="T72" fmla="*/ 1 w 452"/>
                <a:gd name="T73" fmla="*/ 1 h 857"/>
                <a:gd name="T74" fmla="*/ 1 w 452"/>
                <a:gd name="T75" fmla="*/ 1 h 857"/>
                <a:gd name="T76" fmla="*/ 1 w 452"/>
                <a:gd name="T77" fmla="*/ 1 h 857"/>
                <a:gd name="T78" fmla="*/ 1 w 452"/>
                <a:gd name="T79" fmla="*/ 1 h 857"/>
                <a:gd name="T80" fmla="*/ 1 w 452"/>
                <a:gd name="T81" fmla="*/ 1 h 857"/>
                <a:gd name="T82" fmla="*/ 1 w 452"/>
                <a:gd name="T83" fmla="*/ 1 h 857"/>
                <a:gd name="T84" fmla="*/ 1 w 452"/>
                <a:gd name="T85" fmla="*/ 0 h 857"/>
                <a:gd name="T86" fmla="*/ 1 w 452"/>
                <a:gd name="T87" fmla="*/ 0 h 857"/>
                <a:gd name="T88" fmla="*/ 1 w 452"/>
                <a:gd name="T89" fmla="*/ 0 h 857"/>
                <a:gd name="T90" fmla="*/ 1 w 452"/>
                <a:gd name="T91" fmla="*/ 0 h 857"/>
                <a:gd name="T92" fmla="*/ 1 w 452"/>
                <a:gd name="T93" fmla="*/ 0 h 857"/>
                <a:gd name="T94" fmla="*/ 1 w 452"/>
                <a:gd name="T95" fmla="*/ 0 h 857"/>
                <a:gd name="T96" fmla="*/ 1 w 452"/>
                <a:gd name="T97" fmla="*/ 0 h 857"/>
                <a:gd name="T98" fmla="*/ 1 w 452"/>
                <a:gd name="T99" fmla="*/ 0 h 857"/>
                <a:gd name="T100" fmla="*/ 1 w 452"/>
                <a:gd name="T101" fmla="*/ 0 h 857"/>
                <a:gd name="T102" fmla="*/ 0 w 452"/>
                <a:gd name="T103" fmla="*/ 0 h 8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2"/>
                <a:gd name="T157" fmla="*/ 0 h 857"/>
                <a:gd name="T158" fmla="*/ 452 w 452"/>
                <a:gd name="T159" fmla="*/ 857 h 8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2" h="857">
                  <a:moveTo>
                    <a:pt x="0" y="267"/>
                  </a:moveTo>
                  <a:lnTo>
                    <a:pt x="12" y="259"/>
                  </a:lnTo>
                  <a:lnTo>
                    <a:pt x="38" y="229"/>
                  </a:lnTo>
                  <a:lnTo>
                    <a:pt x="50" y="222"/>
                  </a:lnTo>
                  <a:lnTo>
                    <a:pt x="57" y="217"/>
                  </a:lnTo>
                  <a:lnTo>
                    <a:pt x="61" y="212"/>
                  </a:lnTo>
                  <a:lnTo>
                    <a:pt x="69" y="211"/>
                  </a:lnTo>
                  <a:lnTo>
                    <a:pt x="84" y="221"/>
                  </a:lnTo>
                  <a:lnTo>
                    <a:pt x="92" y="216"/>
                  </a:lnTo>
                  <a:lnTo>
                    <a:pt x="99" y="195"/>
                  </a:lnTo>
                  <a:lnTo>
                    <a:pt x="106" y="191"/>
                  </a:lnTo>
                  <a:lnTo>
                    <a:pt x="104" y="140"/>
                  </a:lnTo>
                  <a:lnTo>
                    <a:pt x="98" y="134"/>
                  </a:lnTo>
                  <a:lnTo>
                    <a:pt x="92" y="137"/>
                  </a:lnTo>
                  <a:lnTo>
                    <a:pt x="76" y="128"/>
                  </a:lnTo>
                  <a:lnTo>
                    <a:pt x="75" y="129"/>
                  </a:lnTo>
                  <a:lnTo>
                    <a:pt x="75" y="139"/>
                  </a:lnTo>
                  <a:lnTo>
                    <a:pt x="69" y="145"/>
                  </a:lnTo>
                  <a:lnTo>
                    <a:pt x="64" y="141"/>
                  </a:lnTo>
                  <a:lnTo>
                    <a:pt x="56" y="143"/>
                  </a:lnTo>
                  <a:lnTo>
                    <a:pt x="54" y="115"/>
                  </a:lnTo>
                  <a:lnTo>
                    <a:pt x="55" y="110"/>
                  </a:lnTo>
                  <a:lnTo>
                    <a:pt x="68" y="103"/>
                  </a:lnTo>
                  <a:lnTo>
                    <a:pt x="78" y="89"/>
                  </a:lnTo>
                  <a:lnTo>
                    <a:pt x="84" y="85"/>
                  </a:lnTo>
                  <a:lnTo>
                    <a:pt x="105" y="83"/>
                  </a:lnTo>
                  <a:lnTo>
                    <a:pt x="129" y="74"/>
                  </a:lnTo>
                  <a:lnTo>
                    <a:pt x="133" y="54"/>
                  </a:lnTo>
                  <a:lnTo>
                    <a:pt x="142" y="17"/>
                  </a:lnTo>
                  <a:lnTo>
                    <a:pt x="168" y="7"/>
                  </a:lnTo>
                  <a:lnTo>
                    <a:pt x="180" y="19"/>
                  </a:lnTo>
                  <a:lnTo>
                    <a:pt x="195" y="29"/>
                  </a:lnTo>
                  <a:lnTo>
                    <a:pt x="204" y="14"/>
                  </a:lnTo>
                  <a:lnTo>
                    <a:pt x="217" y="0"/>
                  </a:lnTo>
                  <a:lnTo>
                    <a:pt x="234" y="21"/>
                  </a:lnTo>
                  <a:lnTo>
                    <a:pt x="211" y="49"/>
                  </a:lnTo>
                  <a:lnTo>
                    <a:pt x="217" y="65"/>
                  </a:lnTo>
                  <a:lnTo>
                    <a:pt x="231" y="73"/>
                  </a:lnTo>
                  <a:lnTo>
                    <a:pt x="235" y="103"/>
                  </a:lnTo>
                  <a:lnTo>
                    <a:pt x="243" y="126"/>
                  </a:lnTo>
                  <a:lnTo>
                    <a:pt x="248" y="129"/>
                  </a:lnTo>
                  <a:lnTo>
                    <a:pt x="247" y="132"/>
                  </a:lnTo>
                  <a:lnTo>
                    <a:pt x="249" y="134"/>
                  </a:lnTo>
                  <a:lnTo>
                    <a:pt x="247" y="147"/>
                  </a:lnTo>
                  <a:lnTo>
                    <a:pt x="238" y="155"/>
                  </a:lnTo>
                  <a:lnTo>
                    <a:pt x="237" y="163"/>
                  </a:lnTo>
                  <a:lnTo>
                    <a:pt x="253" y="170"/>
                  </a:lnTo>
                  <a:lnTo>
                    <a:pt x="255" y="174"/>
                  </a:lnTo>
                  <a:lnTo>
                    <a:pt x="260" y="177"/>
                  </a:lnTo>
                  <a:lnTo>
                    <a:pt x="258" y="181"/>
                  </a:lnTo>
                  <a:lnTo>
                    <a:pt x="252" y="189"/>
                  </a:lnTo>
                  <a:lnTo>
                    <a:pt x="249" y="210"/>
                  </a:lnTo>
                  <a:lnTo>
                    <a:pt x="254" y="212"/>
                  </a:lnTo>
                  <a:lnTo>
                    <a:pt x="265" y="212"/>
                  </a:lnTo>
                  <a:lnTo>
                    <a:pt x="289" y="221"/>
                  </a:lnTo>
                  <a:lnTo>
                    <a:pt x="285" y="236"/>
                  </a:lnTo>
                  <a:lnTo>
                    <a:pt x="294" y="241"/>
                  </a:lnTo>
                  <a:lnTo>
                    <a:pt x="291" y="260"/>
                  </a:lnTo>
                  <a:lnTo>
                    <a:pt x="295" y="276"/>
                  </a:lnTo>
                  <a:lnTo>
                    <a:pt x="303" y="276"/>
                  </a:lnTo>
                  <a:lnTo>
                    <a:pt x="307" y="282"/>
                  </a:lnTo>
                  <a:lnTo>
                    <a:pt x="310" y="283"/>
                  </a:lnTo>
                  <a:lnTo>
                    <a:pt x="322" y="296"/>
                  </a:lnTo>
                  <a:lnTo>
                    <a:pt x="327" y="300"/>
                  </a:lnTo>
                  <a:lnTo>
                    <a:pt x="333" y="323"/>
                  </a:lnTo>
                  <a:lnTo>
                    <a:pt x="348" y="320"/>
                  </a:lnTo>
                  <a:lnTo>
                    <a:pt x="361" y="320"/>
                  </a:lnTo>
                  <a:lnTo>
                    <a:pt x="372" y="337"/>
                  </a:lnTo>
                  <a:lnTo>
                    <a:pt x="374" y="338"/>
                  </a:lnTo>
                  <a:lnTo>
                    <a:pt x="380" y="335"/>
                  </a:lnTo>
                  <a:lnTo>
                    <a:pt x="382" y="331"/>
                  </a:lnTo>
                  <a:lnTo>
                    <a:pt x="391" y="327"/>
                  </a:lnTo>
                  <a:lnTo>
                    <a:pt x="396" y="327"/>
                  </a:lnTo>
                  <a:lnTo>
                    <a:pt x="411" y="329"/>
                  </a:lnTo>
                  <a:lnTo>
                    <a:pt x="422" y="332"/>
                  </a:lnTo>
                  <a:lnTo>
                    <a:pt x="423" y="344"/>
                  </a:lnTo>
                  <a:lnTo>
                    <a:pt x="424" y="402"/>
                  </a:lnTo>
                  <a:lnTo>
                    <a:pt x="426" y="413"/>
                  </a:lnTo>
                  <a:lnTo>
                    <a:pt x="427" y="428"/>
                  </a:lnTo>
                  <a:lnTo>
                    <a:pt x="452" y="429"/>
                  </a:lnTo>
                  <a:lnTo>
                    <a:pt x="451" y="441"/>
                  </a:lnTo>
                  <a:lnTo>
                    <a:pt x="414" y="471"/>
                  </a:lnTo>
                  <a:lnTo>
                    <a:pt x="372" y="506"/>
                  </a:lnTo>
                  <a:lnTo>
                    <a:pt x="368" y="506"/>
                  </a:lnTo>
                  <a:lnTo>
                    <a:pt x="358" y="513"/>
                  </a:lnTo>
                  <a:lnTo>
                    <a:pt x="351" y="510"/>
                  </a:lnTo>
                  <a:lnTo>
                    <a:pt x="343" y="510"/>
                  </a:lnTo>
                  <a:lnTo>
                    <a:pt x="339" y="511"/>
                  </a:lnTo>
                  <a:lnTo>
                    <a:pt x="338" y="517"/>
                  </a:lnTo>
                  <a:lnTo>
                    <a:pt x="331" y="523"/>
                  </a:lnTo>
                  <a:lnTo>
                    <a:pt x="330" y="531"/>
                  </a:lnTo>
                  <a:lnTo>
                    <a:pt x="331" y="539"/>
                  </a:lnTo>
                  <a:lnTo>
                    <a:pt x="330" y="543"/>
                  </a:lnTo>
                  <a:lnTo>
                    <a:pt x="330" y="553"/>
                  </a:lnTo>
                  <a:lnTo>
                    <a:pt x="331" y="555"/>
                  </a:lnTo>
                  <a:lnTo>
                    <a:pt x="330" y="559"/>
                  </a:lnTo>
                  <a:lnTo>
                    <a:pt x="318" y="559"/>
                  </a:lnTo>
                  <a:lnTo>
                    <a:pt x="307" y="561"/>
                  </a:lnTo>
                  <a:lnTo>
                    <a:pt x="300" y="566"/>
                  </a:lnTo>
                  <a:lnTo>
                    <a:pt x="291" y="575"/>
                  </a:lnTo>
                  <a:lnTo>
                    <a:pt x="282" y="577"/>
                  </a:lnTo>
                  <a:lnTo>
                    <a:pt x="279" y="581"/>
                  </a:lnTo>
                  <a:lnTo>
                    <a:pt x="278" y="587"/>
                  </a:lnTo>
                  <a:lnTo>
                    <a:pt x="272" y="591"/>
                  </a:lnTo>
                  <a:lnTo>
                    <a:pt x="267" y="593"/>
                  </a:lnTo>
                  <a:lnTo>
                    <a:pt x="265" y="591"/>
                  </a:lnTo>
                  <a:lnTo>
                    <a:pt x="259" y="591"/>
                  </a:lnTo>
                  <a:lnTo>
                    <a:pt x="246" y="599"/>
                  </a:lnTo>
                  <a:lnTo>
                    <a:pt x="243" y="608"/>
                  </a:lnTo>
                  <a:lnTo>
                    <a:pt x="244" y="609"/>
                  </a:lnTo>
                  <a:lnTo>
                    <a:pt x="259" y="613"/>
                  </a:lnTo>
                  <a:lnTo>
                    <a:pt x="261" y="627"/>
                  </a:lnTo>
                  <a:lnTo>
                    <a:pt x="268" y="638"/>
                  </a:lnTo>
                  <a:lnTo>
                    <a:pt x="264" y="647"/>
                  </a:lnTo>
                  <a:lnTo>
                    <a:pt x="256" y="663"/>
                  </a:lnTo>
                  <a:lnTo>
                    <a:pt x="258" y="681"/>
                  </a:lnTo>
                  <a:lnTo>
                    <a:pt x="261" y="696"/>
                  </a:lnTo>
                  <a:lnTo>
                    <a:pt x="265" y="697"/>
                  </a:lnTo>
                  <a:lnTo>
                    <a:pt x="267" y="699"/>
                  </a:lnTo>
                  <a:lnTo>
                    <a:pt x="278" y="709"/>
                  </a:lnTo>
                  <a:lnTo>
                    <a:pt x="283" y="715"/>
                  </a:lnTo>
                  <a:lnTo>
                    <a:pt x="286" y="716"/>
                  </a:lnTo>
                  <a:lnTo>
                    <a:pt x="289" y="719"/>
                  </a:lnTo>
                  <a:lnTo>
                    <a:pt x="285" y="721"/>
                  </a:lnTo>
                  <a:lnTo>
                    <a:pt x="282" y="741"/>
                  </a:lnTo>
                  <a:lnTo>
                    <a:pt x="264" y="744"/>
                  </a:lnTo>
                  <a:lnTo>
                    <a:pt x="256" y="753"/>
                  </a:lnTo>
                  <a:lnTo>
                    <a:pt x="252" y="755"/>
                  </a:lnTo>
                  <a:lnTo>
                    <a:pt x="240" y="750"/>
                  </a:lnTo>
                  <a:lnTo>
                    <a:pt x="235" y="750"/>
                  </a:lnTo>
                  <a:lnTo>
                    <a:pt x="232" y="751"/>
                  </a:lnTo>
                  <a:lnTo>
                    <a:pt x="225" y="751"/>
                  </a:lnTo>
                  <a:lnTo>
                    <a:pt x="223" y="750"/>
                  </a:lnTo>
                  <a:lnTo>
                    <a:pt x="218" y="753"/>
                  </a:lnTo>
                  <a:lnTo>
                    <a:pt x="216" y="757"/>
                  </a:lnTo>
                  <a:lnTo>
                    <a:pt x="207" y="776"/>
                  </a:lnTo>
                  <a:lnTo>
                    <a:pt x="207" y="819"/>
                  </a:lnTo>
                  <a:lnTo>
                    <a:pt x="202" y="823"/>
                  </a:lnTo>
                  <a:lnTo>
                    <a:pt x="200" y="824"/>
                  </a:lnTo>
                  <a:lnTo>
                    <a:pt x="186" y="818"/>
                  </a:lnTo>
                  <a:lnTo>
                    <a:pt x="180" y="822"/>
                  </a:lnTo>
                  <a:lnTo>
                    <a:pt x="175" y="828"/>
                  </a:lnTo>
                  <a:lnTo>
                    <a:pt x="180" y="831"/>
                  </a:lnTo>
                  <a:lnTo>
                    <a:pt x="182" y="842"/>
                  </a:lnTo>
                  <a:lnTo>
                    <a:pt x="175" y="852"/>
                  </a:lnTo>
                  <a:lnTo>
                    <a:pt x="175" y="848"/>
                  </a:lnTo>
                  <a:lnTo>
                    <a:pt x="146" y="847"/>
                  </a:lnTo>
                  <a:lnTo>
                    <a:pt x="145" y="857"/>
                  </a:lnTo>
                  <a:lnTo>
                    <a:pt x="116" y="855"/>
                  </a:lnTo>
                  <a:lnTo>
                    <a:pt x="111" y="843"/>
                  </a:lnTo>
                  <a:lnTo>
                    <a:pt x="112" y="755"/>
                  </a:lnTo>
                  <a:lnTo>
                    <a:pt x="111" y="743"/>
                  </a:lnTo>
                  <a:lnTo>
                    <a:pt x="103" y="726"/>
                  </a:lnTo>
                  <a:lnTo>
                    <a:pt x="93" y="713"/>
                  </a:lnTo>
                  <a:lnTo>
                    <a:pt x="88" y="702"/>
                  </a:lnTo>
                  <a:lnTo>
                    <a:pt x="90" y="678"/>
                  </a:lnTo>
                  <a:lnTo>
                    <a:pt x="91" y="667"/>
                  </a:lnTo>
                  <a:lnTo>
                    <a:pt x="90" y="649"/>
                  </a:lnTo>
                  <a:lnTo>
                    <a:pt x="87" y="642"/>
                  </a:lnTo>
                  <a:lnTo>
                    <a:pt x="70" y="615"/>
                  </a:lnTo>
                  <a:lnTo>
                    <a:pt x="61" y="603"/>
                  </a:lnTo>
                  <a:lnTo>
                    <a:pt x="66" y="600"/>
                  </a:lnTo>
                  <a:lnTo>
                    <a:pt x="69" y="588"/>
                  </a:lnTo>
                  <a:lnTo>
                    <a:pt x="68" y="583"/>
                  </a:lnTo>
                  <a:lnTo>
                    <a:pt x="67" y="576"/>
                  </a:lnTo>
                  <a:lnTo>
                    <a:pt x="67" y="570"/>
                  </a:lnTo>
                  <a:lnTo>
                    <a:pt x="60" y="553"/>
                  </a:lnTo>
                  <a:lnTo>
                    <a:pt x="61" y="547"/>
                  </a:lnTo>
                  <a:lnTo>
                    <a:pt x="64" y="542"/>
                  </a:lnTo>
                  <a:lnTo>
                    <a:pt x="69" y="536"/>
                  </a:lnTo>
                  <a:lnTo>
                    <a:pt x="70" y="524"/>
                  </a:lnTo>
                  <a:lnTo>
                    <a:pt x="60" y="519"/>
                  </a:lnTo>
                  <a:lnTo>
                    <a:pt x="58" y="505"/>
                  </a:lnTo>
                  <a:lnTo>
                    <a:pt x="60" y="491"/>
                  </a:lnTo>
                  <a:lnTo>
                    <a:pt x="68" y="483"/>
                  </a:lnTo>
                  <a:lnTo>
                    <a:pt x="92" y="473"/>
                  </a:lnTo>
                  <a:lnTo>
                    <a:pt x="104" y="480"/>
                  </a:lnTo>
                  <a:lnTo>
                    <a:pt x="129" y="483"/>
                  </a:lnTo>
                  <a:lnTo>
                    <a:pt x="130" y="482"/>
                  </a:lnTo>
                  <a:lnTo>
                    <a:pt x="138" y="482"/>
                  </a:lnTo>
                  <a:lnTo>
                    <a:pt x="152" y="480"/>
                  </a:lnTo>
                  <a:lnTo>
                    <a:pt x="158" y="471"/>
                  </a:lnTo>
                  <a:lnTo>
                    <a:pt x="159" y="465"/>
                  </a:lnTo>
                  <a:lnTo>
                    <a:pt x="148" y="459"/>
                  </a:lnTo>
                  <a:lnTo>
                    <a:pt x="144" y="461"/>
                  </a:lnTo>
                  <a:lnTo>
                    <a:pt x="118" y="456"/>
                  </a:lnTo>
                  <a:lnTo>
                    <a:pt x="121" y="446"/>
                  </a:lnTo>
                  <a:lnTo>
                    <a:pt x="97" y="437"/>
                  </a:lnTo>
                  <a:lnTo>
                    <a:pt x="92" y="432"/>
                  </a:lnTo>
                  <a:lnTo>
                    <a:pt x="96" y="423"/>
                  </a:lnTo>
                  <a:lnTo>
                    <a:pt x="108" y="423"/>
                  </a:lnTo>
                  <a:lnTo>
                    <a:pt x="106" y="421"/>
                  </a:lnTo>
                  <a:lnTo>
                    <a:pt x="100" y="413"/>
                  </a:lnTo>
                  <a:lnTo>
                    <a:pt x="93" y="411"/>
                  </a:lnTo>
                  <a:lnTo>
                    <a:pt x="91" y="413"/>
                  </a:lnTo>
                  <a:lnTo>
                    <a:pt x="74" y="403"/>
                  </a:lnTo>
                  <a:lnTo>
                    <a:pt x="58" y="384"/>
                  </a:lnTo>
                  <a:lnTo>
                    <a:pt x="57" y="381"/>
                  </a:lnTo>
                  <a:lnTo>
                    <a:pt x="49" y="375"/>
                  </a:lnTo>
                  <a:lnTo>
                    <a:pt x="46" y="373"/>
                  </a:lnTo>
                  <a:lnTo>
                    <a:pt x="55" y="348"/>
                  </a:lnTo>
                  <a:lnTo>
                    <a:pt x="44" y="343"/>
                  </a:lnTo>
                  <a:lnTo>
                    <a:pt x="45" y="333"/>
                  </a:lnTo>
                  <a:lnTo>
                    <a:pt x="38" y="313"/>
                  </a:lnTo>
                  <a:lnTo>
                    <a:pt x="18" y="307"/>
                  </a:lnTo>
                  <a:lnTo>
                    <a:pt x="16" y="296"/>
                  </a:lnTo>
                  <a:lnTo>
                    <a:pt x="7" y="285"/>
                  </a:lnTo>
                  <a:lnTo>
                    <a:pt x="0" y="267"/>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4" name="Freeform 19"/>
            <p:cNvSpPr>
              <a:spLocks/>
            </p:cNvSpPr>
            <p:nvPr/>
          </p:nvSpPr>
          <p:spPr bwMode="auto">
            <a:xfrm>
              <a:off x="3403" y="1670"/>
              <a:ext cx="360" cy="307"/>
            </a:xfrm>
            <a:custGeom>
              <a:avLst/>
              <a:gdLst>
                <a:gd name="T0" fmla="*/ 1 w 673"/>
                <a:gd name="T1" fmla="*/ 0 h 621"/>
                <a:gd name="T2" fmla="*/ 1 w 673"/>
                <a:gd name="T3" fmla="*/ 0 h 621"/>
                <a:gd name="T4" fmla="*/ 1 w 673"/>
                <a:gd name="T5" fmla="*/ 0 h 621"/>
                <a:gd name="T6" fmla="*/ 1 w 673"/>
                <a:gd name="T7" fmla="*/ 0 h 621"/>
                <a:gd name="T8" fmla="*/ 1 w 673"/>
                <a:gd name="T9" fmla="*/ 0 h 621"/>
                <a:gd name="T10" fmla="*/ 1 w 673"/>
                <a:gd name="T11" fmla="*/ 0 h 621"/>
                <a:gd name="T12" fmla="*/ 1 w 673"/>
                <a:gd name="T13" fmla="*/ 0 h 621"/>
                <a:gd name="T14" fmla="*/ 1 w 673"/>
                <a:gd name="T15" fmla="*/ 0 h 621"/>
                <a:gd name="T16" fmla="*/ 1 w 673"/>
                <a:gd name="T17" fmla="*/ 0 h 621"/>
                <a:gd name="T18" fmla="*/ 1 w 673"/>
                <a:gd name="T19" fmla="*/ 0 h 621"/>
                <a:gd name="T20" fmla="*/ 1 w 673"/>
                <a:gd name="T21" fmla="*/ 0 h 621"/>
                <a:gd name="T22" fmla="*/ 1 w 673"/>
                <a:gd name="T23" fmla="*/ 0 h 621"/>
                <a:gd name="T24" fmla="*/ 1 w 673"/>
                <a:gd name="T25" fmla="*/ 0 h 621"/>
                <a:gd name="T26" fmla="*/ 1 w 673"/>
                <a:gd name="T27" fmla="*/ 1 h 621"/>
                <a:gd name="T28" fmla="*/ 1 w 673"/>
                <a:gd name="T29" fmla="*/ 1 h 621"/>
                <a:gd name="T30" fmla="*/ 1 w 673"/>
                <a:gd name="T31" fmla="*/ 1 h 621"/>
                <a:gd name="T32" fmla="*/ 1 w 673"/>
                <a:gd name="T33" fmla="*/ 1 h 621"/>
                <a:gd name="T34" fmla="*/ 2 w 673"/>
                <a:gd name="T35" fmla="*/ 1 h 621"/>
                <a:gd name="T36" fmla="*/ 2 w 673"/>
                <a:gd name="T37" fmla="*/ 1 h 621"/>
                <a:gd name="T38" fmla="*/ 2 w 673"/>
                <a:gd name="T39" fmla="*/ 1 h 621"/>
                <a:gd name="T40" fmla="*/ 2 w 673"/>
                <a:gd name="T41" fmla="*/ 1 h 621"/>
                <a:gd name="T42" fmla="*/ 2 w 673"/>
                <a:gd name="T43" fmla="*/ 1 h 621"/>
                <a:gd name="T44" fmla="*/ 2 w 673"/>
                <a:gd name="T45" fmla="*/ 1 h 621"/>
                <a:gd name="T46" fmla="*/ 2 w 673"/>
                <a:gd name="T47" fmla="*/ 1 h 621"/>
                <a:gd name="T48" fmla="*/ 2 w 673"/>
                <a:gd name="T49" fmla="*/ 1 h 621"/>
                <a:gd name="T50" fmla="*/ 2 w 673"/>
                <a:gd name="T51" fmla="*/ 1 h 621"/>
                <a:gd name="T52" fmla="*/ 2 w 673"/>
                <a:gd name="T53" fmla="*/ 1 h 621"/>
                <a:gd name="T54" fmla="*/ 2 w 673"/>
                <a:gd name="T55" fmla="*/ 1 h 621"/>
                <a:gd name="T56" fmla="*/ 2 w 673"/>
                <a:gd name="T57" fmla="*/ 1 h 621"/>
                <a:gd name="T58" fmla="*/ 2 w 673"/>
                <a:gd name="T59" fmla="*/ 1 h 621"/>
                <a:gd name="T60" fmla="*/ 2 w 673"/>
                <a:gd name="T61" fmla="*/ 1 h 621"/>
                <a:gd name="T62" fmla="*/ 2 w 673"/>
                <a:gd name="T63" fmla="*/ 1 h 621"/>
                <a:gd name="T64" fmla="*/ 3 w 673"/>
                <a:gd name="T65" fmla="*/ 1 h 621"/>
                <a:gd name="T66" fmla="*/ 2 w 673"/>
                <a:gd name="T67" fmla="*/ 1 h 621"/>
                <a:gd name="T68" fmla="*/ 3 w 673"/>
                <a:gd name="T69" fmla="*/ 1 h 621"/>
                <a:gd name="T70" fmla="*/ 3 w 673"/>
                <a:gd name="T71" fmla="*/ 0 h 621"/>
                <a:gd name="T72" fmla="*/ 3 w 673"/>
                <a:gd name="T73" fmla="*/ 0 h 621"/>
                <a:gd name="T74" fmla="*/ 2 w 673"/>
                <a:gd name="T75" fmla="*/ 0 h 621"/>
                <a:gd name="T76" fmla="*/ 2 w 673"/>
                <a:gd name="T77" fmla="*/ 0 h 621"/>
                <a:gd name="T78" fmla="*/ 2 w 673"/>
                <a:gd name="T79" fmla="*/ 0 h 621"/>
                <a:gd name="T80" fmla="*/ 2 w 673"/>
                <a:gd name="T81" fmla="*/ 0 h 621"/>
                <a:gd name="T82" fmla="*/ 2 w 673"/>
                <a:gd name="T83" fmla="*/ 0 h 621"/>
                <a:gd name="T84" fmla="*/ 2 w 673"/>
                <a:gd name="T85" fmla="*/ 0 h 621"/>
                <a:gd name="T86" fmla="*/ 2 w 673"/>
                <a:gd name="T87" fmla="*/ 0 h 621"/>
                <a:gd name="T88" fmla="*/ 2 w 673"/>
                <a:gd name="T89" fmla="*/ 0 h 621"/>
                <a:gd name="T90" fmla="*/ 2 w 673"/>
                <a:gd name="T91" fmla="*/ 0 h 621"/>
                <a:gd name="T92" fmla="*/ 2 w 673"/>
                <a:gd name="T93" fmla="*/ 0 h 621"/>
                <a:gd name="T94" fmla="*/ 1 w 673"/>
                <a:gd name="T95" fmla="*/ 0 h 621"/>
                <a:gd name="T96" fmla="*/ 1 w 673"/>
                <a:gd name="T97" fmla="*/ 0 h 621"/>
                <a:gd name="T98" fmla="*/ 1 w 673"/>
                <a:gd name="T99" fmla="*/ 0 h 621"/>
                <a:gd name="T100" fmla="*/ 1 w 673"/>
                <a:gd name="T101" fmla="*/ 0 h 621"/>
                <a:gd name="T102" fmla="*/ 1 w 673"/>
                <a:gd name="T103" fmla="*/ 0 h 621"/>
                <a:gd name="T104" fmla="*/ 1 w 673"/>
                <a:gd name="T105" fmla="*/ 0 h 621"/>
                <a:gd name="T106" fmla="*/ 1 w 673"/>
                <a:gd name="T107" fmla="*/ 0 h 621"/>
                <a:gd name="T108" fmla="*/ 1 w 673"/>
                <a:gd name="T109" fmla="*/ 0 h 621"/>
                <a:gd name="T110" fmla="*/ 1 w 673"/>
                <a:gd name="T111" fmla="*/ 0 h 621"/>
                <a:gd name="T112" fmla="*/ 1 w 673"/>
                <a:gd name="T113" fmla="*/ 0 h 621"/>
                <a:gd name="T114" fmla="*/ 1 w 673"/>
                <a:gd name="T115" fmla="*/ 0 h 621"/>
                <a:gd name="T116" fmla="*/ 1 w 673"/>
                <a:gd name="T117" fmla="*/ 0 h 6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3"/>
                <a:gd name="T178" fmla="*/ 0 h 621"/>
                <a:gd name="T179" fmla="*/ 673 w 673"/>
                <a:gd name="T180" fmla="*/ 621 h 6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3" h="621">
                  <a:moveTo>
                    <a:pt x="0" y="252"/>
                  </a:moveTo>
                  <a:lnTo>
                    <a:pt x="2" y="257"/>
                  </a:lnTo>
                  <a:lnTo>
                    <a:pt x="10" y="259"/>
                  </a:lnTo>
                  <a:lnTo>
                    <a:pt x="17" y="264"/>
                  </a:lnTo>
                  <a:lnTo>
                    <a:pt x="18" y="269"/>
                  </a:lnTo>
                  <a:lnTo>
                    <a:pt x="20" y="306"/>
                  </a:lnTo>
                  <a:lnTo>
                    <a:pt x="23" y="312"/>
                  </a:lnTo>
                  <a:lnTo>
                    <a:pt x="26" y="321"/>
                  </a:lnTo>
                  <a:lnTo>
                    <a:pt x="39" y="336"/>
                  </a:lnTo>
                  <a:lnTo>
                    <a:pt x="44" y="336"/>
                  </a:lnTo>
                  <a:lnTo>
                    <a:pt x="45" y="339"/>
                  </a:lnTo>
                  <a:lnTo>
                    <a:pt x="51" y="342"/>
                  </a:lnTo>
                  <a:lnTo>
                    <a:pt x="59" y="341"/>
                  </a:lnTo>
                  <a:lnTo>
                    <a:pt x="64" y="348"/>
                  </a:lnTo>
                  <a:lnTo>
                    <a:pt x="75" y="352"/>
                  </a:lnTo>
                  <a:lnTo>
                    <a:pt x="93" y="369"/>
                  </a:lnTo>
                  <a:lnTo>
                    <a:pt x="98" y="382"/>
                  </a:lnTo>
                  <a:lnTo>
                    <a:pt x="103" y="388"/>
                  </a:lnTo>
                  <a:lnTo>
                    <a:pt x="109" y="384"/>
                  </a:lnTo>
                  <a:lnTo>
                    <a:pt x="109" y="375"/>
                  </a:lnTo>
                  <a:lnTo>
                    <a:pt x="111" y="373"/>
                  </a:lnTo>
                  <a:lnTo>
                    <a:pt x="123" y="379"/>
                  </a:lnTo>
                  <a:lnTo>
                    <a:pt x="130" y="379"/>
                  </a:lnTo>
                  <a:lnTo>
                    <a:pt x="134" y="373"/>
                  </a:lnTo>
                  <a:lnTo>
                    <a:pt x="148" y="360"/>
                  </a:lnTo>
                  <a:lnTo>
                    <a:pt x="155" y="351"/>
                  </a:lnTo>
                  <a:lnTo>
                    <a:pt x="158" y="334"/>
                  </a:lnTo>
                  <a:lnTo>
                    <a:pt x="165" y="336"/>
                  </a:lnTo>
                  <a:lnTo>
                    <a:pt x="171" y="345"/>
                  </a:lnTo>
                  <a:lnTo>
                    <a:pt x="178" y="348"/>
                  </a:lnTo>
                  <a:lnTo>
                    <a:pt x="183" y="348"/>
                  </a:lnTo>
                  <a:lnTo>
                    <a:pt x="185" y="354"/>
                  </a:lnTo>
                  <a:lnTo>
                    <a:pt x="185" y="361"/>
                  </a:lnTo>
                  <a:lnTo>
                    <a:pt x="188" y="370"/>
                  </a:lnTo>
                  <a:lnTo>
                    <a:pt x="185" y="383"/>
                  </a:lnTo>
                  <a:lnTo>
                    <a:pt x="177" y="390"/>
                  </a:lnTo>
                  <a:lnTo>
                    <a:pt x="172" y="394"/>
                  </a:lnTo>
                  <a:lnTo>
                    <a:pt x="172" y="402"/>
                  </a:lnTo>
                  <a:lnTo>
                    <a:pt x="181" y="413"/>
                  </a:lnTo>
                  <a:lnTo>
                    <a:pt x="185" y="418"/>
                  </a:lnTo>
                  <a:lnTo>
                    <a:pt x="188" y="419"/>
                  </a:lnTo>
                  <a:lnTo>
                    <a:pt x="189" y="423"/>
                  </a:lnTo>
                  <a:lnTo>
                    <a:pt x="188" y="441"/>
                  </a:lnTo>
                  <a:lnTo>
                    <a:pt x="187" y="449"/>
                  </a:lnTo>
                  <a:lnTo>
                    <a:pt x="185" y="469"/>
                  </a:lnTo>
                  <a:lnTo>
                    <a:pt x="173" y="491"/>
                  </a:lnTo>
                  <a:lnTo>
                    <a:pt x="171" y="497"/>
                  </a:lnTo>
                  <a:lnTo>
                    <a:pt x="165" y="505"/>
                  </a:lnTo>
                  <a:lnTo>
                    <a:pt x="164" y="513"/>
                  </a:lnTo>
                  <a:lnTo>
                    <a:pt x="166" y="517"/>
                  </a:lnTo>
                  <a:lnTo>
                    <a:pt x="175" y="517"/>
                  </a:lnTo>
                  <a:lnTo>
                    <a:pt x="179" y="519"/>
                  </a:lnTo>
                  <a:lnTo>
                    <a:pt x="185" y="521"/>
                  </a:lnTo>
                  <a:lnTo>
                    <a:pt x="190" y="531"/>
                  </a:lnTo>
                  <a:lnTo>
                    <a:pt x="208" y="532"/>
                  </a:lnTo>
                  <a:lnTo>
                    <a:pt x="223" y="534"/>
                  </a:lnTo>
                  <a:lnTo>
                    <a:pt x="232" y="533"/>
                  </a:lnTo>
                  <a:lnTo>
                    <a:pt x="244" y="551"/>
                  </a:lnTo>
                  <a:lnTo>
                    <a:pt x="256" y="559"/>
                  </a:lnTo>
                  <a:lnTo>
                    <a:pt x="260" y="559"/>
                  </a:lnTo>
                  <a:lnTo>
                    <a:pt x="272" y="569"/>
                  </a:lnTo>
                  <a:lnTo>
                    <a:pt x="277" y="574"/>
                  </a:lnTo>
                  <a:lnTo>
                    <a:pt x="283" y="577"/>
                  </a:lnTo>
                  <a:lnTo>
                    <a:pt x="291" y="579"/>
                  </a:lnTo>
                  <a:lnTo>
                    <a:pt x="302" y="577"/>
                  </a:lnTo>
                  <a:lnTo>
                    <a:pt x="305" y="571"/>
                  </a:lnTo>
                  <a:lnTo>
                    <a:pt x="307" y="561"/>
                  </a:lnTo>
                  <a:lnTo>
                    <a:pt x="314" y="556"/>
                  </a:lnTo>
                  <a:lnTo>
                    <a:pt x="332" y="549"/>
                  </a:lnTo>
                  <a:lnTo>
                    <a:pt x="339" y="552"/>
                  </a:lnTo>
                  <a:lnTo>
                    <a:pt x="345" y="552"/>
                  </a:lnTo>
                  <a:lnTo>
                    <a:pt x="352" y="552"/>
                  </a:lnTo>
                  <a:lnTo>
                    <a:pt x="357" y="552"/>
                  </a:lnTo>
                  <a:lnTo>
                    <a:pt x="363" y="558"/>
                  </a:lnTo>
                  <a:lnTo>
                    <a:pt x="369" y="562"/>
                  </a:lnTo>
                  <a:lnTo>
                    <a:pt x="394" y="580"/>
                  </a:lnTo>
                  <a:lnTo>
                    <a:pt x="400" y="580"/>
                  </a:lnTo>
                  <a:lnTo>
                    <a:pt x="413" y="583"/>
                  </a:lnTo>
                  <a:lnTo>
                    <a:pt x="422" y="582"/>
                  </a:lnTo>
                  <a:lnTo>
                    <a:pt x="425" y="586"/>
                  </a:lnTo>
                  <a:lnTo>
                    <a:pt x="430" y="580"/>
                  </a:lnTo>
                  <a:lnTo>
                    <a:pt x="431" y="575"/>
                  </a:lnTo>
                  <a:lnTo>
                    <a:pt x="434" y="568"/>
                  </a:lnTo>
                  <a:lnTo>
                    <a:pt x="437" y="565"/>
                  </a:lnTo>
                  <a:lnTo>
                    <a:pt x="448" y="570"/>
                  </a:lnTo>
                  <a:lnTo>
                    <a:pt x="459" y="579"/>
                  </a:lnTo>
                  <a:lnTo>
                    <a:pt x="472" y="585"/>
                  </a:lnTo>
                  <a:lnTo>
                    <a:pt x="478" y="583"/>
                  </a:lnTo>
                  <a:lnTo>
                    <a:pt x="481" y="582"/>
                  </a:lnTo>
                  <a:lnTo>
                    <a:pt x="483" y="582"/>
                  </a:lnTo>
                  <a:lnTo>
                    <a:pt x="488" y="583"/>
                  </a:lnTo>
                  <a:lnTo>
                    <a:pt x="489" y="587"/>
                  </a:lnTo>
                  <a:lnTo>
                    <a:pt x="494" y="587"/>
                  </a:lnTo>
                  <a:lnTo>
                    <a:pt x="497" y="583"/>
                  </a:lnTo>
                  <a:lnTo>
                    <a:pt x="497" y="570"/>
                  </a:lnTo>
                  <a:lnTo>
                    <a:pt x="497" y="568"/>
                  </a:lnTo>
                  <a:lnTo>
                    <a:pt x="499" y="563"/>
                  </a:lnTo>
                  <a:lnTo>
                    <a:pt x="506" y="553"/>
                  </a:lnTo>
                  <a:lnTo>
                    <a:pt x="512" y="549"/>
                  </a:lnTo>
                  <a:lnTo>
                    <a:pt x="520" y="550"/>
                  </a:lnTo>
                  <a:lnTo>
                    <a:pt x="519" y="553"/>
                  </a:lnTo>
                  <a:lnTo>
                    <a:pt x="523" y="555"/>
                  </a:lnTo>
                  <a:lnTo>
                    <a:pt x="531" y="550"/>
                  </a:lnTo>
                  <a:lnTo>
                    <a:pt x="533" y="564"/>
                  </a:lnTo>
                  <a:lnTo>
                    <a:pt x="535" y="567"/>
                  </a:lnTo>
                  <a:lnTo>
                    <a:pt x="544" y="589"/>
                  </a:lnTo>
                  <a:lnTo>
                    <a:pt x="563" y="621"/>
                  </a:lnTo>
                  <a:lnTo>
                    <a:pt x="567" y="606"/>
                  </a:lnTo>
                  <a:lnTo>
                    <a:pt x="568" y="604"/>
                  </a:lnTo>
                  <a:lnTo>
                    <a:pt x="574" y="601"/>
                  </a:lnTo>
                  <a:lnTo>
                    <a:pt x="578" y="600"/>
                  </a:lnTo>
                  <a:lnTo>
                    <a:pt x="586" y="603"/>
                  </a:lnTo>
                  <a:lnTo>
                    <a:pt x="591" y="610"/>
                  </a:lnTo>
                  <a:lnTo>
                    <a:pt x="595" y="613"/>
                  </a:lnTo>
                  <a:lnTo>
                    <a:pt x="599" y="615"/>
                  </a:lnTo>
                  <a:lnTo>
                    <a:pt x="605" y="615"/>
                  </a:lnTo>
                  <a:lnTo>
                    <a:pt x="611" y="616"/>
                  </a:lnTo>
                  <a:lnTo>
                    <a:pt x="615" y="618"/>
                  </a:lnTo>
                  <a:lnTo>
                    <a:pt x="619" y="616"/>
                  </a:lnTo>
                  <a:lnTo>
                    <a:pt x="623" y="616"/>
                  </a:lnTo>
                  <a:lnTo>
                    <a:pt x="627" y="618"/>
                  </a:lnTo>
                  <a:lnTo>
                    <a:pt x="631" y="618"/>
                  </a:lnTo>
                  <a:lnTo>
                    <a:pt x="639" y="621"/>
                  </a:lnTo>
                  <a:lnTo>
                    <a:pt x="643" y="621"/>
                  </a:lnTo>
                  <a:lnTo>
                    <a:pt x="646" y="618"/>
                  </a:lnTo>
                  <a:lnTo>
                    <a:pt x="647" y="612"/>
                  </a:lnTo>
                  <a:lnTo>
                    <a:pt x="646" y="600"/>
                  </a:lnTo>
                  <a:lnTo>
                    <a:pt x="644" y="592"/>
                  </a:lnTo>
                  <a:lnTo>
                    <a:pt x="645" y="587"/>
                  </a:lnTo>
                  <a:lnTo>
                    <a:pt x="656" y="585"/>
                  </a:lnTo>
                  <a:lnTo>
                    <a:pt x="659" y="583"/>
                  </a:lnTo>
                  <a:lnTo>
                    <a:pt x="663" y="581"/>
                  </a:lnTo>
                  <a:lnTo>
                    <a:pt x="664" y="577"/>
                  </a:lnTo>
                  <a:lnTo>
                    <a:pt x="663" y="571"/>
                  </a:lnTo>
                  <a:lnTo>
                    <a:pt x="656" y="567"/>
                  </a:lnTo>
                  <a:lnTo>
                    <a:pt x="653" y="562"/>
                  </a:lnTo>
                  <a:lnTo>
                    <a:pt x="653" y="557"/>
                  </a:lnTo>
                  <a:lnTo>
                    <a:pt x="650" y="553"/>
                  </a:lnTo>
                  <a:lnTo>
                    <a:pt x="656" y="541"/>
                  </a:lnTo>
                  <a:lnTo>
                    <a:pt x="664" y="532"/>
                  </a:lnTo>
                  <a:lnTo>
                    <a:pt x="671" y="527"/>
                  </a:lnTo>
                  <a:lnTo>
                    <a:pt x="673" y="522"/>
                  </a:lnTo>
                  <a:lnTo>
                    <a:pt x="673" y="514"/>
                  </a:lnTo>
                  <a:lnTo>
                    <a:pt x="668" y="510"/>
                  </a:lnTo>
                  <a:lnTo>
                    <a:pt x="667" y="507"/>
                  </a:lnTo>
                  <a:lnTo>
                    <a:pt x="668" y="497"/>
                  </a:lnTo>
                  <a:lnTo>
                    <a:pt x="669" y="495"/>
                  </a:lnTo>
                  <a:lnTo>
                    <a:pt x="668" y="492"/>
                  </a:lnTo>
                  <a:lnTo>
                    <a:pt x="663" y="489"/>
                  </a:lnTo>
                  <a:lnTo>
                    <a:pt x="638" y="484"/>
                  </a:lnTo>
                  <a:lnTo>
                    <a:pt x="649" y="483"/>
                  </a:lnTo>
                  <a:lnTo>
                    <a:pt x="655" y="466"/>
                  </a:lnTo>
                  <a:lnTo>
                    <a:pt x="653" y="455"/>
                  </a:lnTo>
                  <a:lnTo>
                    <a:pt x="667" y="444"/>
                  </a:lnTo>
                  <a:lnTo>
                    <a:pt x="665" y="437"/>
                  </a:lnTo>
                  <a:lnTo>
                    <a:pt x="650" y="427"/>
                  </a:lnTo>
                  <a:lnTo>
                    <a:pt x="659" y="409"/>
                  </a:lnTo>
                  <a:lnTo>
                    <a:pt x="598" y="414"/>
                  </a:lnTo>
                  <a:lnTo>
                    <a:pt x="599" y="411"/>
                  </a:lnTo>
                  <a:lnTo>
                    <a:pt x="574" y="415"/>
                  </a:lnTo>
                  <a:lnTo>
                    <a:pt x="551" y="408"/>
                  </a:lnTo>
                  <a:lnTo>
                    <a:pt x="542" y="412"/>
                  </a:lnTo>
                  <a:lnTo>
                    <a:pt x="530" y="408"/>
                  </a:lnTo>
                  <a:lnTo>
                    <a:pt x="520" y="408"/>
                  </a:lnTo>
                  <a:lnTo>
                    <a:pt x="509" y="405"/>
                  </a:lnTo>
                  <a:lnTo>
                    <a:pt x="505" y="396"/>
                  </a:lnTo>
                  <a:lnTo>
                    <a:pt x="501" y="382"/>
                  </a:lnTo>
                  <a:lnTo>
                    <a:pt x="494" y="366"/>
                  </a:lnTo>
                  <a:lnTo>
                    <a:pt x="475" y="353"/>
                  </a:lnTo>
                  <a:lnTo>
                    <a:pt x="464" y="352"/>
                  </a:lnTo>
                  <a:lnTo>
                    <a:pt x="464" y="355"/>
                  </a:lnTo>
                  <a:lnTo>
                    <a:pt x="467" y="364"/>
                  </a:lnTo>
                  <a:lnTo>
                    <a:pt x="466" y="370"/>
                  </a:lnTo>
                  <a:lnTo>
                    <a:pt x="407" y="346"/>
                  </a:lnTo>
                  <a:lnTo>
                    <a:pt x="385" y="340"/>
                  </a:lnTo>
                  <a:lnTo>
                    <a:pt x="382" y="336"/>
                  </a:lnTo>
                  <a:lnTo>
                    <a:pt x="379" y="329"/>
                  </a:lnTo>
                  <a:lnTo>
                    <a:pt x="382" y="310"/>
                  </a:lnTo>
                  <a:lnTo>
                    <a:pt x="393" y="307"/>
                  </a:lnTo>
                  <a:lnTo>
                    <a:pt x="394" y="306"/>
                  </a:lnTo>
                  <a:lnTo>
                    <a:pt x="397" y="287"/>
                  </a:lnTo>
                  <a:lnTo>
                    <a:pt x="383" y="276"/>
                  </a:lnTo>
                  <a:lnTo>
                    <a:pt x="382" y="270"/>
                  </a:lnTo>
                  <a:lnTo>
                    <a:pt x="380" y="265"/>
                  </a:lnTo>
                  <a:lnTo>
                    <a:pt x="368" y="268"/>
                  </a:lnTo>
                  <a:lnTo>
                    <a:pt x="365" y="267"/>
                  </a:lnTo>
                  <a:lnTo>
                    <a:pt x="362" y="261"/>
                  </a:lnTo>
                  <a:lnTo>
                    <a:pt x="362" y="256"/>
                  </a:lnTo>
                  <a:lnTo>
                    <a:pt x="362" y="252"/>
                  </a:lnTo>
                  <a:lnTo>
                    <a:pt x="333" y="251"/>
                  </a:lnTo>
                  <a:lnTo>
                    <a:pt x="332" y="261"/>
                  </a:lnTo>
                  <a:lnTo>
                    <a:pt x="303" y="259"/>
                  </a:lnTo>
                  <a:lnTo>
                    <a:pt x="298" y="247"/>
                  </a:lnTo>
                  <a:lnTo>
                    <a:pt x="301" y="216"/>
                  </a:lnTo>
                  <a:lnTo>
                    <a:pt x="299" y="159"/>
                  </a:lnTo>
                  <a:lnTo>
                    <a:pt x="298" y="147"/>
                  </a:lnTo>
                  <a:lnTo>
                    <a:pt x="290" y="130"/>
                  </a:lnTo>
                  <a:lnTo>
                    <a:pt x="280" y="117"/>
                  </a:lnTo>
                  <a:lnTo>
                    <a:pt x="275" y="106"/>
                  </a:lnTo>
                  <a:lnTo>
                    <a:pt x="277" y="82"/>
                  </a:lnTo>
                  <a:lnTo>
                    <a:pt x="278" y="71"/>
                  </a:lnTo>
                  <a:lnTo>
                    <a:pt x="277" y="53"/>
                  </a:lnTo>
                  <a:lnTo>
                    <a:pt x="274" y="46"/>
                  </a:lnTo>
                  <a:lnTo>
                    <a:pt x="257" y="19"/>
                  </a:lnTo>
                  <a:lnTo>
                    <a:pt x="248" y="7"/>
                  </a:lnTo>
                  <a:lnTo>
                    <a:pt x="247" y="6"/>
                  </a:lnTo>
                  <a:lnTo>
                    <a:pt x="244" y="3"/>
                  </a:lnTo>
                  <a:lnTo>
                    <a:pt x="242" y="0"/>
                  </a:lnTo>
                  <a:lnTo>
                    <a:pt x="241" y="1"/>
                  </a:lnTo>
                  <a:lnTo>
                    <a:pt x="241" y="9"/>
                  </a:lnTo>
                  <a:lnTo>
                    <a:pt x="244" y="11"/>
                  </a:lnTo>
                  <a:lnTo>
                    <a:pt x="247" y="15"/>
                  </a:lnTo>
                  <a:lnTo>
                    <a:pt x="243" y="19"/>
                  </a:lnTo>
                  <a:lnTo>
                    <a:pt x="236" y="22"/>
                  </a:lnTo>
                  <a:lnTo>
                    <a:pt x="223" y="31"/>
                  </a:lnTo>
                  <a:lnTo>
                    <a:pt x="218" y="36"/>
                  </a:lnTo>
                  <a:lnTo>
                    <a:pt x="213" y="53"/>
                  </a:lnTo>
                  <a:lnTo>
                    <a:pt x="213" y="61"/>
                  </a:lnTo>
                  <a:lnTo>
                    <a:pt x="206" y="71"/>
                  </a:lnTo>
                  <a:lnTo>
                    <a:pt x="187" y="69"/>
                  </a:lnTo>
                  <a:lnTo>
                    <a:pt x="183" y="72"/>
                  </a:lnTo>
                  <a:lnTo>
                    <a:pt x="182" y="77"/>
                  </a:lnTo>
                  <a:lnTo>
                    <a:pt x="183" y="87"/>
                  </a:lnTo>
                  <a:lnTo>
                    <a:pt x="189" y="111"/>
                  </a:lnTo>
                  <a:lnTo>
                    <a:pt x="188" y="113"/>
                  </a:lnTo>
                  <a:lnTo>
                    <a:pt x="155" y="147"/>
                  </a:lnTo>
                  <a:lnTo>
                    <a:pt x="146" y="159"/>
                  </a:lnTo>
                  <a:lnTo>
                    <a:pt x="106" y="205"/>
                  </a:lnTo>
                  <a:lnTo>
                    <a:pt x="101" y="209"/>
                  </a:lnTo>
                  <a:lnTo>
                    <a:pt x="80" y="216"/>
                  </a:lnTo>
                  <a:lnTo>
                    <a:pt x="62" y="220"/>
                  </a:lnTo>
                  <a:lnTo>
                    <a:pt x="45" y="222"/>
                  </a:lnTo>
                  <a:lnTo>
                    <a:pt x="31" y="227"/>
                  </a:lnTo>
                  <a:lnTo>
                    <a:pt x="21" y="233"/>
                  </a:lnTo>
                  <a:lnTo>
                    <a:pt x="20" y="238"/>
                  </a:lnTo>
                  <a:lnTo>
                    <a:pt x="11" y="241"/>
                  </a:lnTo>
                  <a:lnTo>
                    <a:pt x="0" y="249"/>
                  </a:lnTo>
                  <a:lnTo>
                    <a:pt x="0" y="252"/>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5" name="Freeform 20"/>
            <p:cNvSpPr>
              <a:spLocks/>
            </p:cNvSpPr>
            <p:nvPr/>
          </p:nvSpPr>
          <p:spPr bwMode="auto">
            <a:xfrm>
              <a:off x="3588" y="1398"/>
              <a:ext cx="262" cy="503"/>
            </a:xfrm>
            <a:custGeom>
              <a:avLst/>
              <a:gdLst>
                <a:gd name="T0" fmla="*/ 2 w 487"/>
                <a:gd name="T1" fmla="*/ 0 h 1017"/>
                <a:gd name="T2" fmla="*/ 2 w 487"/>
                <a:gd name="T3" fmla="*/ 0 h 1017"/>
                <a:gd name="T4" fmla="*/ 2 w 487"/>
                <a:gd name="T5" fmla="*/ 0 h 1017"/>
                <a:gd name="T6" fmla="*/ 2 w 487"/>
                <a:gd name="T7" fmla="*/ 1 h 1017"/>
                <a:gd name="T8" fmla="*/ 2 w 487"/>
                <a:gd name="T9" fmla="*/ 1 h 1017"/>
                <a:gd name="T10" fmla="*/ 2 w 487"/>
                <a:gd name="T11" fmla="*/ 1 h 1017"/>
                <a:gd name="T12" fmla="*/ 2 w 487"/>
                <a:gd name="T13" fmla="*/ 1 h 1017"/>
                <a:gd name="T14" fmla="*/ 2 w 487"/>
                <a:gd name="T15" fmla="*/ 1 h 1017"/>
                <a:gd name="T16" fmla="*/ 2 w 487"/>
                <a:gd name="T17" fmla="*/ 1 h 1017"/>
                <a:gd name="T18" fmla="*/ 2 w 487"/>
                <a:gd name="T19" fmla="*/ 1 h 1017"/>
                <a:gd name="T20" fmla="*/ 2 w 487"/>
                <a:gd name="T21" fmla="*/ 1 h 1017"/>
                <a:gd name="T22" fmla="*/ 2 w 487"/>
                <a:gd name="T23" fmla="*/ 1 h 1017"/>
                <a:gd name="T24" fmla="*/ 2 w 487"/>
                <a:gd name="T25" fmla="*/ 1 h 1017"/>
                <a:gd name="T26" fmla="*/ 2 w 487"/>
                <a:gd name="T27" fmla="*/ 1 h 1017"/>
                <a:gd name="T28" fmla="*/ 2 w 487"/>
                <a:gd name="T29" fmla="*/ 1 h 1017"/>
                <a:gd name="T30" fmla="*/ 2 w 487"/>
                <a:gd name="T31" fmla="*/ 1 h 1017"/>
                <a:gd name="T32" fmla="*/ 2 w 487"/>
                <a:gd name="T33" fmla="*/ 1 h 1017"/>
                <a:gd name="T34" fmla="*/ 2 w 487"/>
                <a:gd name="T35" fmla="*/ 1 h 1017"/>
                <a:gd name="T36" fmla="*/ 1 w 487"/>
                <a:gd name="T37" fmla="*/ 1 h 1017"/>
                <a:gd name="T38" fmla="*/ 1 w 487"/>
                <a:gd name="T39" fmla="*/ 1 h 1017"/>
                <a:gd name="T40" fmla="*/ 1 w 487"/>
                <a:gd name="T41" fmla="*/ 1 h 1017"/>
                <a:gd name="T42" fmla="*/ 1 w 487"/>
                <a:gd name="T43" fmla="*/ 1 h 1017"/>
                <a:gd name="T44" fmla="*/ 1 w 487"/>
                <a:gd name="T45" fmla="*/ 1 h 1017"/>
                <a:gd name="T46" fmla="*/ 1 w 487"/>
                <a:gd name="T47" fmla="*/ 1 h 1017"/>
                <a:gd name="T48" fmla="*/ 1 w 487"/>
                <a:gd name="T49" fmla="*/ 1 h 1017"/>
                <a:gd name="T50" fmla="*/ 1 w 487"/>
                <a:gd name="T51" fmla="*/ 1 h 1017"/>
                <a:gd name="T52" fmla="*/ 1 w 487"/>
                <a:gd name="T53" fmla="*/ 1 h 1017"/>
                <a:gd name="T54" fmla="*/ 1 w 487"/>
                <a:gd name="T55" fmla="*/ 1 h 1017"/>
                <a:gd name="T56" fmla="*/ 1 w 487"/>
                <a:gd name="T57" fmla="*/ 1 h 1017"/>
                <a:gd name="T58" fmla="*/ 1 w 487"/>
                <a:gd name="T59" fmla="*/ 1 h 1017"/>
                <a:gd name="T60" fmla="*/ 1 w 487"/>
                <a:gd name="T61" fmla="*/ 1 h 1017"/>
                <a:gd name="T62" fmla="*/ 1 w 487"/>
                <a:gd name="T63" fmla="*/ 1 h 1017"/>
                <a:gd name="T64" fmla="*/ 1 w 487"/>
                <a:gd name="T65" fmla="*/ 1 h 1017"/>
                <a:gd name="T66" fmla="*/ 1 w 487"/>
                <a:gd name="T67" fmla="*/ 1 h 1017"/>
                <a:gd name="T68" fmla="*/ 1 w 487"/>
                <a:gd name="T69" fmla="*/ 1 h 1017"/>
                <a:gd name="T70" fmla="*/ 1 w 487"/>
                <a:gd name="T71" fmla="*/ 1 h 1017"/>
                <a:gd name="T72" fmla="*/ 1 w 487"/>
                <a:gd name="T73" fmla="*/ 1 h 1017"/>
                <a:gd name="T74" fmla="*/ 1 w 487"/>
                <a:gd name="T75" fmla="*/ 1 h 1017"/>
                <a:gd name="T76" fmla="*/ 1 w 487"/>
                <a:gd name="T77" fmla="*/ 1 h 1017"/>
                <a:gd name="T78" fmla="*/ 1 w 487"/>
                <a:gd name="T79" fmla="*/ 1 h 1017"/>
                <a:gd name="T80" fmla="*/ 1 w 487"/>
                <a:gd name="T81" fmla="*/ 1 h 1017"/>
                <a:gd name="T82" fmla="*/ 1 w 487"/>
                <a:gd name="T83" fmla="*/ 0 h 1017"/>
                <a:gd name="T84" fmla="*/ 1 w 487"/>
                <a:gd name="T85" fmla="*/ 0 h 1017"/>
                <a:gd name="T86" fmla="*/ 1 w 487"/>
                <a:gd name="T87" fmla="*/ 0 h 1017"/>
                <a:gd name="T88" fmla="*/ 1 w 487"/>
                <a:gd name="T89" fmla="*/ 0 h 1017"/>
                <a:gd name="T90" fmla="*/ 1 w 487"/>
                <a:gd name="T91" fmla="*/ 0 h 1017"/>
                <a:gd name="T92" fmla="*/ 1 w 487"/>
                <a:gd name="T93" fmla="*/ 0 h 1017"/>
                <a:gd name="T94" fmla="*/ 1 w 487"/>
                <a:gd name="T95" fmla="*/ 0 h 1017"/>
                <a:gd name="T96" fmla="*/ 1 w 487"/>
                <a:gd name="T97" fmla="*/ 0 h 1017"/>
                <a:gd name="T98" fmla="*/ 1 w 487"/>
                <a:gd name="T99" fmla="*/ 0 h 1017"/>
                <a:gd name="T100" fmla="*/ 1 w 487"/>
                <a:gd name="T101" fmla="*/ 0 h 1017"/>
                <a:gd name="T102" fmla="*/ 1 w 487"/>
                <a:gd name="T103" fmla="*/ 0 h 1017"/>
                <a:gd name="T104" fmla="*/ 1 w 487"/>
                <a:gd name="T105" fmla="*/ 0 h 1017"/>
                <a:gd name="T106" fmla="*/ 1 w 487"/>
                <a:gd name="T107" fmla="*/ 0 h 1017"/>
                <a:gd name="T108" fmla="*/ 1 w 487"/>
                <a:gd name="T109" fmla="*/ 0 h 1017"/>
                <a:gd name="T110" fmla="*/ 1 w 487"/>
                <a:gd name="T111" fmla="*/ 0 h 1017"/>
                <a:gd name="T112" fmla="*/ 1 w 487"/>
                <a:gd name="T113" fmla="*/ 0 h 1017"/>
                <a:gd name="T114" fmla="*/ 1 w 487"/>
                <a:gd name="T115" fmla="*/ 0 h 1017"/>
                <a:gd name="T116" fmla="*/ 1 w 487"/>
                <a:gd name="T117" fmla="*/ 0 h 1017"/>
                <a:gd name="T118" fmla="*/ 1 w 487"/>
                <a:gd name="T119" fmla="*/ 0 h 1017"/>
                <a:gd name="T120" fmla="*/ 2 w 487"/>
                <a:gd name="T121" fmla="*/ 0 h 10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7"/>
                <a:gd name="T184" fmla="*/ 0 h 1017"/>
                <a:gd name="T185" fmla="*/ 487 w 487"/>
                <a:gd name="T186" fmla="*/ 1017 h 10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7" h="1017">
                  <a:moveTo>
                    <a:pt x="487" y="314"/>
                  </a:moveTo>
                  <a:lnTo>
                    <a:pt x="484" y="350"/>
                  </a:lnTo>
                  <a:lnTo>
                    <a:pt x="481" y="358"/>
                  </a:lnTo>
                  <a:lnTo>
                    <a:pt x="481" y="369"/>
                  </a:lnTo>
                  <a:lnTo>
                    <a:pt x="474" y="406"/>
                  </a:lnTo>
                  <a:lnTo>
                    <a:pt x="467" y="416"/>
                  </a:lnTo>
                  <a:lnTo>
                    <a:pt x="452" y="443"/>
                  </a:lnTo>
                  <a:lnTo>
                    <a:pt x="434" y="482"/>
                  </a:lnTo>
                  <a:lnTo>
                    <a:pt x="424" y="513"/>
                  </a:lnTo>
                  <a:lnTo>
                    <a:pt x="421" y="513"/>
                  </a:lnTo>
                  <a:lnTo>
                    <a:pt x="413" y="519"/>
                  </a:lnTo>
                  <a:lnTo>
                    <a:pt x="410" y="522"/>
                  </a:lnTo>
                  <a:lnTo>
                    <a:pt x="401" y="540"/>
                  </a:lnTo>
                  <a:lnTo>
                    <a:pt x="402" y="545"/>
                  </a:lnTo>
                  <a:lnTo>
                    <a:pt x="402" y="560"/>
                  </a:lnTo>
                  <a:lnTo>
                    <a:pt x="398" y="579"/>
                  </a:lnTo>
                  <a:lnTo>
                    <a:pt x="396" y="579"/>
                  </a:lnTo>
                  <a:lnTo>
                    <a:pt x="384" y="591"/>
                  </a:lnTo>
                  <a:lnTo>
                    <a:pt x="390" y="608"/>
                  </a:lnTo>
                  <a:lnTo>
                    <a:pt x="400" y="610"/>
                  </a:lnTo>
                  <a:lnTo>
                    <a:pt x="402" y="628"/>
                  </a:lnTo>
                  <a:lnTo>
                    <a:pt x="391" y="682"/>
                  </a:lnTo>
                  <a:lnTo>
                    <a:pt x="391" y="689"/>
                  </a:lnTo>
                  <a:lnTo>
                    <a:pt x="396" y="696"/>
                  </a:lnTo>
                  <a:lnTo>
                    <a:pt x="394" y="702"/>
                  </a:lnTo>
                  <a:lnTo>
                    <a:pt x="397" y="754"/>
                  </a:lnTo>
                  <a:lnTo>
                    <a:pt x="396" y="759"/>
                  </a:lnTo>
                  <a:lnTo>
                    <a:pt x="408" y="836"/>
                  </a:lnTo>
                  <a:lnTo>
                    <a:pt x="410" y="842"/>
                  </a:lnTo>
                  <a:lnTo>
                    <a:pt x="410" y="846"/>
                  </a:lnTo>
                  <a:lnTo>
                    <a:pt x="412" y="850"/>
                  </a:lnTo>
                  <a:lnTo>
                    <a:pt x="413" y="855"/>
                  </a:lnTo>
                  <a:lnTo>
                    <a:pt x="414" y="860"/>
                  </a:lnTo>
                  <a:lnTo>
                    <a:pt x="414" y="864"/>
                  </a:lnTo>
                  <a:lnTo>
                    <a:pt x="414" y="868"/>
                  </a:lnTo>
                  <a:lnTo>
                    <a:pt x="415" y="872"/>
                  </a:lnTo>
                  <a:lnTo>
                    <a:pt x="418" y="892"/>
                  </a:lnTo>
                  <a:lnTo>
                    <a:pt x="415" y="892"/>
                  </a:lnTo>
                  <a:lnTo>
                    <a:pt x="413" y="893"/>
                  </a:lnTo>
                  <a:lnTo>
                    <a:pt x="409" y="899"/>
                  </a:lnTo>
                  <a:lnTo>
                    <a:pt x="409" y="909"/>
                  </a:lnTo>
                  <a:lnTo>
                    <a:pt x="410" y="914"/>
                  </a:lnTo>
                  <a:lnTo>
                    <a:pt x="410" y="918"/>
                  </a:lnTo>
                  <a:lnTo>
                    <a:pt x="408" y="922"/>
                  </a:lnTo>
                  <a:lnTo>
                    <a:pt x="403" y="922"/>
                  </a:lnTo>
                  <a:lnTo>
                    <a:pt x="402" y="924"/>
                  </a:lnTo>
                  <a:lnTo>
                    <a:pt x="400" y="924"/>
                  </a:lnTo>
                  <a:lnTo>
                    <a:pt x="395" y="930"/>
                  </a:lnTo>
                  <a:lnTo>
                    <a:pt x="392" y="938"/>
                  </a:lnTo>
                  <a:lnTo>
                    <a:pt x="395" y="940"/>
                  </a:lnTo>
                  <a:lnTo>
                    <a:pt x="391" y="945"/>
                  </a:lnTo>
                  <a:lnTo>
                    <a:pt x="388" y="959"/>
                  </a:lnTo>
                  <a:lnTo>
                    <a:pt x="395" y="969"/>
                  </a:lnTo>
                  <a:lnTo>
                    <a:pt x="397" y="970"/>
                  </a:lnTo>
                  <a:lnTo>
                    <a:pt x="401" y="966"/>
                  </a:lnTo>
                  <a:lnTo>
                    <a:pt x="403" y="966"/>
                  </a:lnTo>
                  <a:lnTo>
                    <a:pt x="403" y="978"/>
                  </a:lnTo>
                  <a:lnTo>
                    <a:pt x="404" y="986"/>
                  </a:lnTo>
                  <a:lnTo>
                    <a:pt x="406" y="998"/>
                  </a:lnTo>
                  <a:lnTo>
                    <a:pt x="409" y="1005"/>
                  </a:lnTo>
                  <a:lnTo>
                    <a:pt x="412" y="1010"/>
                  </a:lnTo>
                  <a:lnTo>
                    <a:pt x="414" y="1016"/>
                  </a:lnTo>
                  <a:lnTo>
                    <a:pt x="404" y="1017"/>
                  </a:lnTo>
                  <a:lnTo>
                    <a:pt x="396" y="1011"/>
                  </a:lnTo>
                  <a:lnTo>
                    <a:pt x="382" y="999"/>
                  </a:lnTo>
                  <a:lnTo>
                    <a:pt x="376" y="992"/>
                  </a:lnTo>
                  <a:lnTo>
                    <a:pt x="371" y="989"/>
                  </a:lnTo>
                  <a:lnTo>
                    <a:pt x="366" y="981"/>
                  </a:lnTo>
                  <a:lnTo>
                    <a:pt x="363" y="978"/>
                  </a:lnTo>
                  <a:lnTo>
                    <a:pt x="356" y="977"/>
                  </a:lnTo>
                  <a:lnTo>
                    <a:pt x="354" y="975"/>
                  </a:lnTo>
                  <a:lnTo>
                    <a:pt x="351" y="975"/>
                  </a:lnTo>
                  <a:lnTo>
                    <a:pt x="344" y="981"/>
                  </a:lnTo>
                  <a:lnTo>
                    <a:pt x="343" y="986"/>
                  </a:lnTo>
                  <a:lnTo>
                    <a:pt x="335" y="984"/>
                  </a:lnTo>
                  <a:lnTo>
                    <a:pt x="330" y="983"/>
                  </a:lnTo>
                  <a:lnTo>
                    <a:pt x="321" y="983"/>
                  </a:lnTo>
                  <a:lnTo>
                    <a:pt x="317" y="986"/>
                  </a:lnTo>
                  <a:lnTo>
                    <a:pt x="317" y="983"/>
                  </a:lnTo>
                  <a:lnTo>
                    <a:pt x="312" y="984"/>
                  </a:lnTo>
                  <a:lnTo>
                    <a:pt x="313" y="982"/>
                  </a:lnTo>
                  <a:lnTo>
                    <a:pt x="302" y="982"/>
                  </a:lnTo>
                  <a:lnTo>
                    <a:pt x="301" y="984"/>
                  </a:lnTo>
                  <a:lnTo>
                    <a:pt x="297" y="984"/>
                  </a:lnTo>
                  <a:lnTo>
                    <a:pt x="236" y="989"/>
                  </a:lnTo>
                  <a:lnTo>
                    <a:pt x="237" y="986"/>
                  </a:lnTo>
                  <a:lnTo>
                    <a:pt x="212" y="990"/>
                  </a:lnTo>
                  <a:lnTo>
                    <a:pt x="189" y="983"/>
                  </a:lnTo>
                  <a:lnTo>
                    <a:pt x="180" y="987"/>
                  </a:lnTo>
                  <a:lnTo>
                    <a:pt x="168" y="983"/>
                  </a:lnTo>
                  <a:lnTo>
                    <a:pt x="158" y="983"/>
                  </a:lnTo>
                  <a:lnTo>
                    <a:pt x="147" y="980"/>
                  </a:lnTo>
                  <a:lnTo>
                    <a:pt x="143" y="971"/>
                  </a:lnTo>
                  <a:lnTo>
                    <a:pt x="139" y="957"/>
                  </a:lnTo>
                  <a:lnTo>
                    <a:pt x="132" y="941"/>
                  </a:lnTo>
                  <a:lnTo>
                    <a:pt x="113" y="928"/>
                  </a:lnTo>
                  <a:lnTo>
                    <a:pt x="102" y="927"/>
                  </a:lnTo>
                  <a:lnTo>
                    <a:pt x="102" y="930"/>
                  </a:lnTo>
                  <a:lnTo>
                    <a:pt x="105" y="939"/>
                  </a:lnTo>
                  <a:lnTo>
                    <a:pt x="104" y="945"/>
                  </a:lnTo>
                  <a:lnTo>
                    <a:pt x="45" y="921"/>
                  </a:lnTo>
                  <a:lnTo>
                    <a:pt x="23" y="915"/>
                  </a:lnTo>
                  <a:lnTo>
                    <a:pt x="20" y="911"/>
                  </a:lnTo>
                  <a:lnTo>
                    <a:pt x="17" y="904"/>
                  </a:lnTo>
                  <a:lnTo>
                    <a:pt x="20" y="885"/>
                  </a:lnTo>
                  <a:lnTo>
                    <a:pt x="31" y="882"/>
                  </a:lnTo>
                  <a:lnTo>
                    <a:pt x="32" y="881"/>
                  </a:lnTo>
                  <a:lnTo>
                    <a:pt x="35" y="862"/>
                  </a:lnTo>
                  <a:lnTo>
                    <a:pt x="21" y="851"/>
                  </a:lnTo>
                  <a:lnTo>
                    <a:pt x="20" y="845"/>
                  </a:lnTo>
                  <a:lnTo>
                    <a:pt x="18" y="840"/>
                  </a:lnTo>
                  <a:lnTo>
                    <a:pt x="6" y="843"/>
                  </a:lnTo>
                  <a:lnTo>
                    <a:pt x="3" y="842"/>
                  </a:lnTo>
                  <a:lnTo>
                    <a:pt x="0" y="836"/>
                  </a:lnTo>
                  <a:lnTo>
                    <a:pt x="0" y="831"/>
                  </a:lnTo>
                  <a:lnTo>
                    <a:pt x="7" y="821"/>
                  </a:lnTo>
                  <a:lnTo>
                    <a:pt x="5" y="810"/>
                  </a:lnTo>
                  <a:lnTo>
                    <a:pt x="0" y="807"/>
                  </a:lnTo>
                  <a:lnTo>
                    <a:pt x="5" y="801"/>
                  </a:lnTo>
                  <a:lnTo>
                    <a:pt x="11" y="797"/>
                  </a:lnTo>
                  <a:lnTo>
                    <a:pt x="25" y="803"/>
                  </a:lnTo>
                  <a:lnTo>
                    <a:pt x="27" y="802"/>
                  </a:lnTo>
                  <a:lnTo>
                    <a:pt x="32" y="798"/>
                  </a:lnTo>
                  <a:lnTo>
                    <a:pt x="32" y="755"/>
                  </a:lnTo>
                  <a:lnTo>
                    <a:pt x="41" y="736"/>
                  </a:lnTo>
                  <a:lnTo>
                    <a:pt x="43" y="732"/>
                  </a:lnTo>
                  <a:lnTo>
                    <a:pt x="48" y="729"/>
                  </a:lnTo>
                  <a:lnTo>
                    <a:pt x="50" y="730"/>
                  </a:lnTo>
                  <a:lnTo>
                    <a:pt x="57" y="730"/>
                  </a:lnTo>
                  <a:lnTo>
                    <a:pt x="60" y="729"/>
                  </a:lnTo>
                  <a:lnTo>
                    <a:pt x="65" y="729"/>
                  </a:lnTo>
                  <a:lnTo>
                    <a:pt x="77" y="734"/>
                  </a:lnTo>
                  <a:lnTo>
                    <a:pt x="81" y="732"/>
                  </a:lnTo>
                  <a:lnTo>
                    <a:pt x="89" y="723"/>
                  </a:lnTo>
                  <a:lnTo>
                    <a:pt x="107" y="720"/>
                  </a:lnTo>
                  <a:lnTo>
                    <a:pt x="110" y="700"/>
                  </a:lnTo>
                  <a:lnTo>
                    <a:pt x="114" y="698"/>
                  </a:lnTo>
                  <a:lnTo>
                    <a:pt x="111" y="695"/>
                  </a:lnTo>
                  <a:lnTo>
                    <a:pt x="108" y="694"/>
                  </a:lnTo>
                  <a:lnTo>
                    <a:pt x="103" y="688"/>
                  </a:lnTo>
                  <a:lnTo>
                    <a:pt x="92" y="678"/>
                  </a:lnTo>
                  <a:lnTo>
                    <a:pt x="90" y="676"/>
                  </a:lnTo>
                  <a:lnTo>
                    <a:pt x="86" y="675"/>
                  </a:lnTo>
                  <a:lnTo>
                    <a:pt x="83" y="660"/>
                  </a:lnTo>
                  <a:lnTo>
                    <a:pt x="81" y="642"/>
                  </a:lnTo>
                  <a:lnTo>
                    <a:pt x="89" y="626"/>
                  </a:lnTo>
                  <a:lnTo>
                    <a:pt x="93" y="617"/>
                  </a:lnTo>
                  <a:lnTo>
                    <a:pt x="86" y="606"/>
                  </a:lnTo>
                  <a:lnTo>
                    <a:pt x="84" y="592"/>
                  </a:lnTo>
                  <a:lnTo>
                    <a:pt x="69" y="588"/>
                  </a:lnTo>
                  <a:lnTo>
                    <a:pt x="68" y="587"/>
                  </a:lnTo>
                  <a:lnTo>
                    <a:pt x="71" y="578"/>
                  </a:lnTo>
                  <a:lnTo>
                    <a:pt x="84" y="570"/>
                  </a:lnTo>
                  <a:lnTo>
                    <a:pt x="90" y="570"/>
                  </a:lnTo>
                  <a:lnTo>
                    <a:pt x="92" y="572"/>
                  </a:lnTo>
                  <a:lnTo>
                    <a:pt x="97" y="570"/>
                  </a:lnTo>
                  <a:lnTo>
                    <a:pt x="103" y="566"/>
                  </a:lnTo>
                  <a:lnTo>
                    <a:pt x="104" y="560"/>
                  </a:lnTo>
                  <a:lnTo>
                    <a:pt x="107" y="556"/>
                  </a:lnTo>
                  <a:lnTo>
                    <a:pt x="116" y="554"/>
                  </a:lnTo>
                  <a:lnTo>
                    <a:pt x="125" y="545"/>
                  </a:lnTo>
                  <a:lnTo>
                    <a:pt x="132" y="540"/>
                  </a:lnTo>
                  <a:lnTo>
                    <a:pt x="143" y="538"/>
                  </a:lnTo>
                  <a:lnTo>
                    <a:pt x="155" y="538"/>
                  </a:lnTo>
                  <a:lnTo>
                    <a:pt x="156" y="534"/>
                  </a:lnTo>
                  <a:lnTo>
                    <a:pt x="155" y="532"/>
                  </a:lnTo>
                  <a:lnTo>
                    <a:pt x="155" y="522"/>
                  </a:lnTo>
                  <a:lnTo>
                    <a:pt x="156" y="518"/>
                  </a:lnTo>
                  <a:lnTo>
                    <a:pt x="155" y="510"/>
                  </a:lnTo>
                  <a:lnTo>
                    <a:pt x="156" y="502"/>
                  </a:lnTo>
                  <a:lnTo>
                    <a:pt x="163" y="496"/>
                  </a:lnTo>
                  <a:lnTo>
                    <a:pt x="164" y="490"/>
                  </a:lnTo>
                  <a:lnTo>
                    <a:pt x="168" y="489"/>
                  </a:lnTo>
                  <a:lnTo>
                    <a:pt x="176" y="489"/>
                  </a:lnTo>
                  <a:lnTo>
                    <a:pt x="183" y="492"/>
                  </a:lnTo>
                  <a:lnTo>
                    <a:pt x="193" y="485"/>
                  </a:lnTo>
                  <a:lnTo>
                    <a:pt x="197" y="485"/>
                  </a:lnTo>
                  <a:lnTo>
                    <a:pt x="239" y="450"/>
                  </a:lnTo>
                  <a:lnTo>
                    <a:pt x="276" y="420"/>
                  </a:lnTo>
                  <a:lnTo>
                    <a:pt x="277" y="408"/>
                  </a:lnTo>
                  <a:lnTo>
                    <a:pt x="252" y="407"/>
                  </a:lnTo>
                  <a:lnTo>
                    <a:pt x="251" y="392"/>
                  </a:lnTo>
                  <a:lnTo>
                    <a:pt x="249" y="381"/>
                  </a:lnTo>
                  <a:lnTo>
                    <a:pt x="248" y="323"/>
                  </a:lnTo>
                  <a:lnTo>
                    <a:pt x="247" y="311"/>
                  </a:lnTo>
                  <a:lnTo>
                    <a:pt x="236" y="308"/>
                  </a:lnTo>
                  <a:lnTo>
                    <a:pt x="221" y="306"/>
                  </a:lnTo>
                  <a:lnTo>
                    <a:pt x="216" y="306"/>
                  </a:lnTo>
                  <a:lnTo>
                    <a:pt x="207" y="310"/>
                  </a:lnTo>
                  <a:lnTo>
                    <a:pt x="205" y="314"/>
                  </a:lnTo>
                  <a:lnTo>
                    <a:pt x="199" y="317"/>
                  </a:lnTo>
                  <a:lnTo>
                    <a:pt x="197" y="316"/>
                  </a:lnTo>
                  <a:lnTo>
                    <a:pt x="186" y="299"/>
                  </a:lnTo>
                  <a:lnTo>
                    <a:pt x="173" y="299"/>
                  </a:lnTo>
                  <a:lnTo>
                    <a:pt x="158" y="302"/>
                  </a:lnTo>
                  <a:lnTo>
                    <a:pt x="152" y="279"/>
                  </a:lnTo>
                  <a:lnTo>
                    <a:pt x="147" y="275"/>
                  </a:lnTo>
                  <a:lnTo>
                    <a:pt x="135" y="262"/>
                  </a:lnTo>
                  <a:lnTo>
                    <a:pt x="132" y="261"/>
                  </a:lnTo>
                  <a:lnTo>
                    <a:pt x="128" y="255"/>
                  </a:lnTo>
                  <a:lnTo>
                    <a:pt x="120" y="255"/>
                  </a:lnTo>
                  <a:lnTo>
                    <a:pt x="116" y="239"/>
                  </a:lnTo>
                  <a:lnTo>
                    <a:pt x="119" y="220"/>
                  </a:lnTo>
                  <a:lnTo>
                    <a:pt x="110" y="215"/>
                  </a:lnTo>
                  <a:lnTo>
                    <a:pt x="114" y="200"/>
                  </a:lnTo>
                  <a:lnTo>
                    <a:pt x="90" y="191"/>
                  </a:lnTo>
                  <a:lnTo>
                    <a:pt x="79" y="191"/>
                  </a:lnTo>
                  <a:lnTo>
                    <a:pt x="74" y="189"/>
                  </a:lnTo>
                  <a:lnTo>
                    <a:pt x="77" y="168"/>
                  </a:lnTo>
                  <a:lnTo>
                    <a:pt x="83" y="160"/>
                  </a:lnTo>
                  <a:lnTo>
                    <a:pt x="85" y="156"/>
                  </a:lnTo>
                  <a:lnTo>
                    <a:pt x="80" y="153"/>
                  </a:lnTo>
                  <a:lnTo>
                    <a:pt x="78" y="149"/>
                  </a:lnTo>
                  <a:lnTo>
                    <a:pt x="62" y="142"/>
                  </a:lnTo>
                  <a:lnTo>
                    <a:pt x="63" y="134"/>
                  </a:lnTo>
                  <a:lnTo>
                    <a:pt x="72" y="126"/>
                  </a:lnTo>
                  <a:lnTo>
                    <a:pt x="74" y="113"/>
                  </a:lnTo>
                  <a:lnTo>
                    <a:pt x="72" y="111"/>
                  </a:lnTo>
                  <a:lnTo>
                    <a:pt x="73" y="108"/>
                  </a:lnTo>
                  <a:lnTo>
                    <a:pt x="68" y="105"/>
                  </a:lnTo>
                  <a:lnTo>
                    <a:pt x="60" y="82"/>
                  </a:lnTo>
                  <a:lnTo>
                    <a:pt x="56" y="52"/>
                  </a:lnTo>
                  <a:lnTo>
                    <a:pt x="42" y="44"/>
                  </a:lnTo>
                  <a:lnTo>
                    <a:pt x="36" y="28"/>
                  </a:lnTo>
                  <a:lnTo>
                    <a:pt x="59" y="0"/>
                  </a:lnTo>
                  <a:lnTo>
                    <a:pt x="61" y="5"/>
                  </a:lnTo>
                  <a:lnTo>
                    <a:pt x="81" y="17"/>
                  </a:lnTo>
                  <a:lnTo>
                    <a:pt x="102" y="42"/>
                  </a:lnTo>
                  <a:lnTo>
                    <a:pt x="110" y="86"/>
                  </a:lnTo>
                  <a:lnTo>
                    <a:pt x="117" y="135"/>
                  </a:lnTo>
                  <a:lnTo>
                    <a:pt x="140" y="164"/>
                  </a:lnTo>
                  <a:lnTo>
                    <a:pt x="156" y="213"/>
                  </a:lnTo>
                  <a:lnTo>
                    <a:pt x="185" y="245"/>
                  </a:lnTo>
                  <a:lnTo>
                    <a:pt x="225" y="256"/>
                  </a:lnTo>
                  <a:lnTo>
                    <a:pt x="224" y="262"/>
                  </a:lnTo>
                  <a:lnTo>
                    <a:pt x="236" y="270"/>
                  </a:lnTo>
                  <a:lnTo>
                    <a:pt x="252" y="269"/>
                  </a:lnTo>
                  <a:lnTo>
                    <a:pt x="294" y="293"/>
                  </a:lnTo>
                  <a:lnTo>
                    <a:pt x="302" y="293"/>
                  </a:lnTo>
                  <a:lnTo>
                    <a:pt x="307" y="303"/>
                  </a:lnTo>
                  <a:lnTo>
                    <a:pt x="371" y="303"/>
                  </a:lnTo>
                  <a:lnTo>
                    <a:pt x="410" y="315"/>
                  </a:lnTo>
                  <a:lnTo>
                    <a:pt x="430" y="333"/>
                  </a:lnTo>
                  <a:lnTo>
                    <a:pt x="454" y="338"/>
                  </a:lnTo>
                  <a:lnTo>
                    <a:pt x="487" y="314"/>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6" name="Freeform 21"/>
            <p:cNvSpPr>
              <a:spLocks/>
            </p:cNvSpPr>
            <p:nvPr/>
          </p:nvSpPr>
          <p:spPr bwMode="auto">
            <a:xfrm>
              <a:off x="3232" y="1634"/>
              <a:ext cx="306" cy="370"/>
            </a:xfrm>
            <a:custGeom>
              <a:avLst/>
              <a:gdLst>
                <a:gd name="T0" fmla="*/ 1 w 573"/>
                <a:gd name="T1" fmla="*/ 0 h 747"/>
                <a:gd name="T2" fmla="*/ 1 w 573"/>
                <a:gd name="T3" fmla="*/ 0 h 747"/>
                <a:gd name="T4" fmla="*/ 1 w 573"/>
                <a:gd name="T5" fmla="*/ 0 h 747"/>
                <a:gd name="T6" fmla="*/ 1 w 573"/>
                <a:gd name="T7" fmla="*/ 0 h 747"/>
                <a:gd name="T8" fmla="*/ 1 w 573"/>
                <a:gd name="T9" fmla="*/ 0 h 747"/>
                <a:gd name="T10" fmla="*/ 1 w 573"/>
                <a:gd name="T11" fmla="*/ 1 h 747"/>
                <a:gd name="T12" fmla="*/ 1 w 573"/>
                <a:gd name="T13" fmla="*/ 1 h 747"/>
                <a:gd name="T14" fmla="*/ 1 w 573"/>
                <a:gd name="T15" fmla="*/ 0 h 747"/>
                <a:gd name="T16" fmla="*/ 1 w 573"/>
                <a:gd name="T17" fmla="*/ 0 h 747"/>
                <a:gd name="T18" fmla="*/ 1 w 573"/>
                <a:gd name="T19" fmla="*/ 1 h 747"/>
                <a:gd name="T20" fmla="*/ 1 w 573"/>
                <a:gd name="T21" fmla="*/ 1 h 747"/>
                <a:gd name="T22" fmla="*/ 1 w 573"/>
                <a:gd name="T23" fmla="*/ 1 h 747"/>
                <a:gd name="T24" fmla="*/ 1 w 573"/>
                <a:gd name="T25" fmla="*/ 1 h 747"/>
                <a:gd name="T26" fmla="*/ 1 w 573"/>
                <a:gd name="T27" fmla="*/ 1 h 747"/>
                <a:gd name="T28" fmla="*/ 1 w 573"/>
                <a:gd name="T29" fmla="*/ 1 h 747"/>
                <a:gd name="T30" fmla="*/ 1 w 573"/>
                <a:gd name="T31" fmla="*/ 1 h 747"/>
                <a:gd name="T32" fmla="*/ 1 w 573"/>
                <a:gd name="T33" fmla="*/ 1 h 747"/>
                <a:gd name="T34" fmla="*/ 1 w 573"/>
                <a:gd name="T35" fmla="*/ 1 h 747"/>
                <a:gd name="T36" fmla="*/ 1 w 573"/>
                <a:gd name="T37" fmla="*/ 1 h 747"/>
                <a:gd name="T38" fmla="*/ 1 w 573"/>
                <a:gd name="T39" fmla="*/ 1 h 747"/>
                <a:gd name="T40" fmla="*/ 1 w 573"/>
                <a:gd name="T41" fmla="*/ 1 h 747"/>
                <a:gd name="T42" fmla="*/ 1 w 573"/>
                <a:gd name="T43" fmla="*/ 1 h 747"/>
                <a:gd name="T44" fmla="*/ 1 w 573"/>
                <a:gd name="T45" fmla="*/ 1 h 747"/>
                <a:gd name="T46" fmla="*/ 1 w 573"/>
                <a:gd name="T47" fmla="*/ 1 h 747"/>
                <a:gd name="T48" fmla="*/ 1 w 573"/>
                <a:gd name="T49" fmla="*/ 0 h 747"/>
                <a:gd name="T50" fmla="*/ 1 w 573"/>
                <a:gd name="T51" fmla="*/ 0 h 747"/>
                <a:gd name="T52" fmla="*/ 2 w 573"/>
                <a:gd name="T53" fmla="*/ 1 h 747"/>
                <a:gd name="T54" fmla="*/ 2 w 573"/>
                <a:gd name="T55" fmla="*/ 1 h 747"/>
                <a:gd name="T56" fmla="*/ 2 w 573"/>
                <a:gd name="T57" fmla="*/ 1 h 747"/>
                <a:gd name="T58" fmla="*/ 2 w 573"/>
                <a:gd name="T59" fmla="*/ 1 h 747"/>
                <a:gd name="T60" fmla="*/ 2 w 573"/>
                <a:gd name="T61" fmla="*/ 1 h 747"/>
                <a:gd name="T62" fmla="*/ 2 w 573"/>
                <a:gd name="T63" fmla="*/ 0 h 747"/>
                <a:gd name="T64" fmla="*/ 2 w 573"/>
                <a:gd name="T65" fmla="*/ 0 h 747"/>
                <a:gd name="T66" fmla="*/ 2 w 573"/>
                <a:gd name="T67" fmla="*/ 0 h 747"/>
                <a:gd name="T68" fmla="*/ 2 w 573"/>
                <a:gd name="T69" fmla="*/ 0 h 747"/>
                <a:gd name="T70" fmla="*/ 2 w 573"/>
                <a:gd name="T71" fmla="*/ 0 h 747"/>
                <a:gd name="T72" fmla="*/ 2 w 573"/>
                <a:gd name="T73" fmla="*/ 0 h 747"/>
                <a:gd name="T74" fmla="*/ 2 w 573"/>
                <a:gd name="T75" fmla="*/ 0 h 747"/>
                <a:gd name="T76" fmla="*/ 1 w 573"/>
                <a:gd name="T77" fmla="*/ 0 h 747"/>
                <a:gd name="T78" fmla="*/ 1 w 573"/>
                <a:gd name="T79" fmla="*/ 0 h 747"/>
                <a:gd name="T80" fmla="*/ 2 w 573"/>
                <a:gd name="T81" fmla="*/ 0 h 747"/>
                <a:gd name="T82" fmla="*/ 2 w 573"/>
                <a:gd name="T83" fmla="*/ 0 h 747"/>
                <a:gd name="T84" fmla="*/ 2 w 573"/>
                <a:gd name="T85" fmla="*/ 0 h 747"/>
                <a:gd name="T86" fmla="*/ 2 w 573"/>
                <a:gd name="T87" fmla="*/ 0 h 747"/>
                <a:gd name="T88" fmla="*/ 2 w 573"/>
                <a:gd name="T89" fmla="*/ 0 h 747"/>
                <a:gd name="T90" fmla="*/ 2 w 573"/>
                <a:gd name="T91" fmla="*/ 0 h 747"/>
                <a:gd name="T92" fmla="*/ 2 w 573"/>
                <a:gd name="T93" fmla="*/ 0 h 747"/>
                <a:gd name="T94" fmla="*/ 2 w 573"/>
                <a:gd name="T95" fmla="*/ 0 h 747"/>
                <a:gd name="T96" fmla="*/ 2 w 573"/>
                <a:gd name="T97" fmla="*/ 0 h 747"/>
                <a:gd name="T98" fmla="*/ 2 w 573"/>
                <a:gd name="T99" fmla="*/ 0 h 747"/>
                <a:gd name="T100" fmla="*/ 2 w 573"/>
                <a:gd name="T101" fmla="*/ 0 h 747"/>
                <a:gd name="T102" fmla="*/ 2 w 573"/>
                <a:gd name="T103" fmla="*/ 0 h 747"/>
                <a:gd name="T104" fmla="*/ 1 w 573"/>
                <a:gd name="T105" fmla="*/ 0 h 747"/>
                <a:gd name="T106" fmla="*/ 1 w 573"/>
                <a:gd name="T107" fmla="*/ 0 h 747"/>
                <a:gd name="T108" fmla="*/ 1 w 573"/>
                <a:gd name="T109" fmla="*/ 0 h 747"/>
                <a:gd name="T110" fmla="*/ 1 w 573"/>
                <a:gd name="T111" fmla="*/ 0 h 747"/>
                <a:gd name="T112" fmla="*/ 1 w 573"/>
                <a:gd name="T113" fmla="*/ 0 h 747"/>
                <a:gd name="T114" fmla="*/ 1 w 573"/>
                <a:gd name="T115" fmla="*/ 0 h 747"/>
                <a:gd name="T116" fmla="*/ 1 w 573"/>
                <a:gd name="T117" fmla="*/ 0 h 747"/>
                <a:gd name="T118" fmla="*/ 1 w 573"/>
                <a:gd name="T119" fmla="*/ 0 h 747"/>
                <a:gd name="T120" fmla="*/ 1 w 573"/>
                <a:gd name="T121" fmla="*/ 0 h 7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3"/>
                <a:gd name="T184" fmla="*/ 0 h 747"/>
                <a:gd name="T185" fmla="*/ 573 w 573"/>
                <a:gd name="T186" fmla="*/ 747 h 7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3" h="747">
                  <a:moveTo>
                    <a:pt x="0" y="459"/>
                  </a:moveTo>
                  <a:lnTo>
                    <a:pt x="1" y="475"/>
                  </a:lnTo>
                  <a:lnTo>
                    <a:pt x="4" y="497"/>
                  </a:lnTo>
                  <a:lnTo>
                    <a:pt x="48" y="498"/>
                  </a:lnTo>
                  <a:lnTo>
                    <a:pt x="56" y="499"/>
                  </a:lnTo>
                  <a:lnTo>
                    <a:pt x="56" y="487"/>
                  </a:lnTo>
                  <a:lnTo>
                    <a:pt x="41" y="479"/>
                  </a:lnTo>
                  <a:lnTo>
                    <a:pt x="41" y="440"/>
                  </a:lnTo>
                  <a:lnTo>
                    <a:pt x="43" y="438"/>
                  </a:lnTo>
                  <a:lnTo>
                    <a:pt x="84" y="449"/>
                  </a:lnTo>
                  <a:lnTo>
                    <a:pt x="83" y="469"/>
                  </a:lnTo>
                  <a:lnTo>
                    <a:pt x="67" y="476"/>
                  </a:lnTo>
                  <a:lnTo>
                    <a:pt x="71" y="492"/>
                  </a:lnTo>
                  <a:lnTo>
                    <a:pt x="66" y="492"/>
                  </a:lnTo>
                  <a:lnTo>
                    <a:pt x="66" y="494"/>
                  </a:lnTo>
                  <a:lnTo>
                    <a:pt x="68" y="501"/>
                  </a:lnTo>
                  <a:lnTo>
                    <a:pt x="66" y="539"/>
                  </a:lnTo>
                  <a:lnTo>
                    <a:pt x="74" y="535"/>
                  </a:lnTo>
                  <a:lnTo>
                    <a:pt x="78" y="517"/>
                  </a:lnTo>
                  <a:lnTo>
                    <a:pt x="78" y="513"/>
                  </a:lnTo>
                  <a:lnTo>
                    <a:pt x="82" y="499"/>
                  </a:lnTo>
                  <a:lnTo>
                    <a:pt x="85" y="474"/>
                  </a:lnTo>
                  <a:lnTo>
                    <a:pt x="88" y="473"/>
                  </a:lnTo>
                  <a:lnTo>
                    <a:pt x="94" y="476"/>
                  </a:lnTo>
                  <a:lnTo>
                    <a:pt x="108" y="479"/>
                  </a:lnTo>
                  <a:lnTo>
                    <a:pt x="108" y="481"/>
                  </a:lnTo>
                  <a:lnTo>
                    <a:pt x="114" y="485"/>
                  </a:lnTo>
                  <a:lnTo>
                    <a:pt x="108" y="505"/>
                  </a:lnTo>
                  <a:lnTo>
                    <a:pt x="98" y="533"/>
                  </a:lnTo>
                  <a:lnTo>
                    <a:pt x="100" y="557"/>
                  </a:lnTo>
                  <a:lnTo>
                    <a:pt x="118" y="560"/>
                  </a:lnTo>
                  <a:lnTo>
                    <a:pt x="125" y="558"/>
                  </a:lnTo>
                  <a:lnTo>
                    <a:pt x="126" y="555"/>
                  </a:lnTo>
                  <a:lnTo>
                    <a:pt x="130" y="551"/>
                  </a:lnTo>
                  <a:lnTo>
                    <a:pt x="136" y="541"/>
                  </a:lnTo>
                  <a:lnTo>
                    <a:pt x="136" y="535"/>
                  </a:lnTo>
                  <a:lnTo>
                    <a:pt x="133" y="527"/>
                  </a:lnTo>
                  <a:lnTo>
                    <a:pt x="133" y="516"/>
                  </a:lnTo>
                  <a:lnTo>
                    <a:pt x="145" y="504"/>
                  </a:lnTo>
                  <a:lnTo>
                    <a:pt x="151" y="501"/>
                  </a:lnTo>
                  <a:lnTo>
                    <a:pt x="170" y="501"/>
                  </a:lnTo>
                  <a:lnTo>
                    <a:pt x="179" y="505"/>
                  </a:lnTo>
                  <a:lnTo>
                    <a:pt x="184" y="506"/>
                  </a:lnTo>
                  <a:lnTo>
                    <a:pt x="192" y="512"/>
                  </a:lnTo>
                  <a:lnTo>
                    <a:pt x="193" y="523"/>
                  </a:lnTo>
                  <a:lnTo>
                    <a:pt x="191" y="531"/>
                  </a:lnTo>
                  <a:lnTo>
                    <a:pt x="180" y="549"/>
                  </a:lnTo>
                  <a:lnTo>
                    <a:pt x="175" y="567"/>
                  </a:lnTo>
                  <a:lnTo>
                    <a:pt x="173" y="572"/>
                  </a:lnTo>
                  <a:lnTo>
                    <a:pt x="174" y="581"/>
                  </a:lnTo>
                  <a:lnTo>
                    <a:pt x="170" y="589"/>
                  </a:lnTo>
                  <a:lnTo>
                    <a:pt x="166" y="591"/>
                  </a:lnTo>
                  <a:lnTo>
                    <a:pt x="162" y="591"/>
                  </a:lnTo>
                  <a:lnTo>
                    <a:pt x="160" y="590"/>
                  </a:lnTo>
                  <a:lnTo>
                    <a:pt x="145" y="597"/>
                  </a:lnTo>
                  <a:lnTo>
                    <a:pt x="131" y="615"/>
                  </a:lnTo>
                  <a:lnTo>
                    <a:pt x="122" y="614"/>
                  </a:lnTo>
                  <a:lnTo>
                    <a:pt x="116" y="615"/>
                  </a:lnTo>
                  <a:lnTo>
                    <a:pt x="112" y="611"/>
                  </a:lnTo>
                  <a:lnTo>
                    <a:pt x="107" y="617"/>
                  </a:lnTo>
                  <a:lnTo>
                    <a:pt x="110" y="629"/>
                  </a:lnTo>
                  <a:lnTo>
                    <a:pt x="109" y="636"/>
                  </a:lnTo>
                  <a:lnTo>
                    <a:pt x="104" y="635"/>
                  </a:lnTo>
                  <a:lnTo>
                    <a:pt x="102" y="631"/>
                  </a:lnTo>
                  <a:lnTo>
                    <a:pt x="102" y="633"/>
                  </a:lnTo>
                  <a:lnTo>
                    <a:pt x="103" y="641"/>
                  </a:lnTo>
                  <a:lnTo>
                    <a:pt x="103" y="650"/>
                  </a:lnTo>
                  <a:lnTo>
                    <a:pt x="101" y="653"/>
                  </a:lnTo>
                  <a:lnTo>
                    <a:pt x="103" y="655"/>
                  </a:lnTo>
                  <a:lnTo>
                    <a:pt x="108" y="657"/>
                  </a:lnTo>
                  <a:lnTo>
                    <a:pt x="100" y="668"/>
                  </a:lnTo>
                  <a:lnTo>
                    <a:pt x="95" y="662"/>
                  </a:lnTo>
                  <a:lnTo>
                    <a:pt x="92" y="671"/>
                  </a:lnTo>
                  <a:lnTo>
                    <a:pt x="89" y="669"/>
                  </a:lnTo>
                  <a:lnTo>
                    <a:pt x="82" y="674"/>
                  </a:lnTo>
                  <a:lnTo>
                    <a:pt x="82" y="681"/>
                  </a:lnTo>
                  <a:lnTo>
                    <a:pt x="76" y="692"/>
                  </a:lnTo>
                  <a:lnTo>
                    <a:pt x="72" y="711"/>
                  </a:lnTo>
                  <a:lnTo>
                    <a:pt x="68" y="716"/>
                  </a:lnTo>
                  <a:lnTo>
                    <a:pt x="82" y="720"/>
                  </a:lnTo>
                  <a:lnTo>
                    <a:pt x="106" y="717"/>
                  </a:lnTo>
                  <a:lnTo>
                    <a:pt x="107" y="726"/>
                  </a:lnTo>
                  <a:lnTo>
                    <a:pt x="108" y="729"/>
                  </a:lnTo>
                  <a:lnTo>
                    <a:pt x="148" y="734"/>
                  </a:lnTo>
                  <a:lnTo>
                    <a:pt x="155" y="745"/>
                  </a:lnTo>
                  <a:lnTo>
                    <a:pt x="173" y="744"/>
                  </a:lnTo>
                  <a:lnTo>
                    <a:pt x="182" y="741"/>
                  </a:lnTo>
                  <a:lnTo>
                    <a:pt x="198" y="747"/>
                  </a:lnTo>
                  <a:lnTo>
                    <a:pt x="209" y="746"/>
                  </a:lnTo>
                  <a:lnTo>
                    <a:pt x="209" y="737"/>
                  </a:lnTo>
                  <a:lnTo>
                    <a:pt x="205" y="719"/>
                  </a:lnTo>
                  <a:lnTo>
                    <a:pt x="211" y="710"/>
                  </a:lnTo>
                  <a:lnTo>
                    <a:pt x="222" y="714"/>
                  </a:lnTo>
                  <a:lnTo>
                    <a:pt x="236" y="715"/>
                  </a:lnTo>
                  <a:lnTo>
                    <a:pt x="246" y="713"/>
                  </a:lnTo>
                  <a:lnTo>
                    <a:pt x="248" y="705"/>
                  </a:lnTo>
                  <a:lnTo>
                    <a:pt x="265" y="702"/>
                  </a:lnTo>
                  <a:lnTo>
                    <a:pt x="268" y="692"/>
                  </a:lnTo>
                  <a:lnTo>
                    <a:pt x="272" y="690"/>
                  </a:lnTo>
                  <a:lnTo>
                    <a:pt x="276" y="693"/>
                  </a:lnTo>
                  <a:lnTo>
                    <a:pt x="277" y="703"/>
                  </a:lnTo>
                  <a:lnTo>
                    <a:pt x="278" y="701"/>
                  </a:lnTo>
                  <a:lnTo>
                    <a:pt x="282" y="690"/>
                  </a:lnTo>
                  <a:lnTo>
                    <a:pt x="282" y="674"/>
                  </a:lnTo>
                  <a:lnTo>
                    <a:pt x="278" y="669"/>
                  </a:lnTo>
                  <a:lnTo>
                    <a:pt x="272" y="667"/>
                  </a:lnTo>
                  <a:lnTo>
                    <a:pt x="264" y="659"/>
                  </a:lnTo>
                  <a:lnTo>
                    <a:pt x="260" y="651"/>
                  </a:lnTo>
                  <a:lnTo>
                    <a:pt x="251" y="648"/>
                  </a:lnTo>
                  <a:lnTo>
                    <a:pt x="235" y="633"/>
                  </a:lnTo>
                  <a:lnTo>
                    <a:pt x="229" y="624"/>
                  </a:lnTo>
                  <a:lnTo>
                    <a:pt x="229" y="597"/>
                  </a:lnTo>
                  <a:lnTo>
                    <a:pt x="232" y="585"/>
                  </a:lnTo>
                  <a:lnTo>
                    <a:pt x="238" y="573"/>
                  </a:lnTo>
                  <a:lnTo>
                    <a:pt x="251" y="564"/>
                  </a:lnTo>
                  <a:lnTo>
                    <a:pt x="269" y="554"/>
                  </a:lnTo>
                  <a:lnTo>
                    <a:pt x="277" y="548"/>
                  </a:lnTo>
                  <a:lnTo>
                    <a:pt x="282" y="542"/>
                  </a:lnTo>
                  <a:lnTo>
                    <a:pt x="292" y="530"/>
                  </a:lnTo>
                  <a:lnTo>
                    <a:pt x="296" y="533"/>
                  </a:lnTo>
                  <a:lnTo>
                    <a:pt x="299" y="531"/>
                  </a:lnTo>
                  <a:lnTo>
                    <a:pt x="308" y="527"/>
                  </a:lnTo>
                  <a:lnTo>
                    <a:pt x="317" y="521"/>
                  </a:lnTo>
                  <a:lnTo>
                    <a:pt x="322" y="518"/>
                  </a:lnTo>
                  <a:lnTo>
                    <a:pt x="330" y="518"/>
                  </a:lnTo>
                  <a:lnTo>
                    <a:pt x="332" y="515"/>
                  </a:lnTo>
                  <a:lnTo>
                    <a:pt x="337" y="511"/>
                  </a:lnTo>
                  <a:lnTo>
                    <a:pt x="344" y="500"/>
                  </a:lnTo>
                  <a:lnTo>
                    <a:pt x="348" y="497"/>
                  </a:lnTo>
                  <a:lnTo>
                    <a:pt x="352" y="499"/>
                  </a:lnTo>
                  <a:lnTo>
                    <a:pt x="361" y="512"/>
                  </a:lnTo>
                  <a:lnTo>
                    <a:pt x="377" y="518"/>
                  </a:lnTo>
                  <a:lnTo>
                    <a:pt x="377" y="524"/>
                  </a:lnTo>
                  <a:lnTo>
                    <a:pt x="381" y="530"/>
                  </a:lnTo>
                  <a:lnTo>
                    <a:pt x="385" y="536"/>
                  </a:lnTo>
                  <a:lnTo>
                    <a:pt x="395" y="546"/>
                  </a:lnTo>
                  <a:lnTo>
                    <a:pt x="397" y="553"/>
                  </a:lnTo>
                  <a:lnTo>
                    <a:pt x="395" y="561"/>
                  </a:lnTo>
                  <a:lnTo>
                    <a:pt x="399" y="567"/>
                  </a:lnTo>
                  <a:lnTo>
                    <a:pt x="407" y="570"/>
                  </a:lnTo>
                  <a:lnTo>
                    <a:pt x="413" y="578"/>
                  </a:lnTo>
                  <a:lnTo>
                    <a:pt x="420" y="582"/>
                  </a:lnTo>
                  <a:lnTo>
                    <a:pt x="424" y="583"/>
                  </a:lnTo>
                  <a:lnTo>
                    <a:pt x="433" y="578"/>
                  </a:lnTo>
                  <a:lnTo>
                    <a:pt x="438" y="576"/>
                  </a:lnTo>
                  <a:lnTo>
                    <a:pt x="443" y="577"/>
                  </a:lnTo>
                  <a:lnTo>
                    <a:pt x="451" y="583"/>
                  </a:lnTo>
                  <a:lnTo>
                    <a:pt x="463" y="589"/>
                  </a:lnTo>
                  <a:lnTo>
                    <a:pt x="472" y="600"/>
                  </a:lnTo>
                  <a:lnTo>
                    <a:pt x="479" y="603"/>
                  </a:lnTo>
                  <a:lnTo>
                    <a:pt x="491" y="603"/>
                  </a:lnTo>
                  <a:lnTo>
                    <a:pt x="497" y="595"/>
                  </a:lnTo>
                  <a:lnTo>
                    <a:pt x="499" y="589"/>
                  </a:lnTo>
                  <a:lnTo>
                    <a:pt x="511" y="567"/>
                  </a:lnTo>
                  <a:lnTo>
                    <a:pt x="513" y="547"/>
                  </a:lnTo>
                  <a:lnTo>
                    <a:pt x="514" y="539"/>
                  </a:lnTo>
                  <a:lnTo>
                    <a:pt x="515" y="521"/>
                  </a:lnTo>
                  <a:lnTo>
                    <a:pt x="514" y="517"/>
                  </a:lnTo>
                  <a:lnTo>
                    <a:pt x="511" y="516"/>
                  </a:lnTo>
                  <a:lnTo>
                    <a:pt x="507" y="511"/>
                  </a:lnTo>
                  <a:lnTo>
                    <a:pt x="498" y="500"/>
                  </a:lnTo>
                  <a:lnTo>
                    <a:pt x="498" y="492"/>
                  </a:lnTo>
                  <a:lnTo>
                    <a:pt x="503" y="488"/>
                  </a:lnTo>
                  <a:lnTo>
                    <a:pt x="511" y="481"/>
                  </a:lnTo>
                  <a:lnTo>
                    <a:pt x="514" y="468"/>
                  </a:lnTo>
                  <a:lnTo>
                    <a:pt x="511" y="459"/>
                  </a:lnTo>
                  <a:lnTo>
                    <a:pt x="511" y="452"/>
                  </a:lnTo>
                  <a:lnTo>
                    <a:pt x="509" y="446"/>
                  </a:lnTo>
                  <a:lnTo>
                    <a:pt x="504" y="446"/>
                  </a:lnTo>
                  <a:lnTo>
                    <a:pt x="497" y="443"/>
                  </a:lnTo>
                  <a:lnTo>
                    <a:pt x="491" y="434"/>
                  </a:lnTo>
                  <a:lnTo>
                    <a:pt x="484" y="432"/>
                  </a:lnTo>
                  <a:lnTo>
                    <a:pt x="481" y="449"/>
                  </a:lnTo>
                  <a:lnTo>
                    <a:pt x="474" y="458"/>
                  </a:lnTo>
                  <a:lnTo>
                    <a:pt x="460" y="471"/>
                  </a:lnTo>
                  <a:lnTo>
                    <a:pt x="456" y="477"/>
                  </a:lnTo>
                  <a:lnTo>
                    <a:pt x="449" y="477"/>
                  </a:lnTo>
                  <a:lnTo>
                    <a:pt x="437" y="471"/>
                  </a:lnTo>
                  <a:lnTo>
                    <a:pt x="435" y="473"/>
                  </a:lnTo>
                  <a:lnTo>
                    <a:pt x="435" y="482"/>
                  </a:lnTo>
                  <a:lnTo>
                    <a:pt x="429" y="486"/>
                  </a:lnTo>
                  <a:lnTo>
                    <a:pt x="424" y="480"/>
                  </a:lnTo>
                  <a:lnTo>
                    <a:pt x="419" y="467"/>
                  </a:lnTo>
                  <a:lnTo>
                    <a:pt x="401" y="450"/>
                  </a:lnTo>
                  <a:lnTo>
                    <a:pt x="390" y="446"/>
                  </a:lnTo>
                  <a:lnTo>
                    <a:pt x="385" y="439"/>
                  </a:lnTo>
                  <a:lnTo>
                    <a:pt x="377" y="440"/>
                  </a:lnTo>
                  <a:lnTo>
                    <a:pt x="371" y="437"/>
                  </a:lnTo>
                  <a:lnTo>
                    <a:pt x="370" y="434"/>
                  </a:lnTo>
                  <a:lnTo>
                    <a:pt x="365" y="434"/>
                  </a:lnTo>
                  <a:lnTo>
                    <a:pt x="352" y="419"/>
                  </a:lnTo>
                  <a:lnTo>
                    <a:pt x="349" y="410"/>
                  </a:lnTo>
                  <a:lnTo>
                    <a:pt x="346" y="404"/>
                  </a:lnTo>
                  <a:lnTo>
                    <a:pt x="344" y="367"/>
                  </a:lnTo>
                  <a:lnTo>
                    <a:pt x="343" y="362"/>
                  </a:lnTo>
                  <a:lnTo>
                    <a:pt x="336" y="357"/>
                  </a:lnTo>
                  <a:lnTo>
                    <a:pt x="328" y="355"/>
                  </a:lnTo>
                  <a:lnTo>
                    <a:pt x="326" y="350"/>
                  </a:lnTo>
                  <a:lnTo>
                    <a:pt x="326" y="347"/>
                  </a:lnTo>
                  <a:lnTo>
                    <a:pt x="337" y="339"/>
                  </a:lnTo>
                  <a:lnTo>
                    <a:pt x="346" y="336"/>
                  </a:lnTo>
                  <a:lnTo>
                    <a:pt x="347" y="331"/>
                  </a:lnTo>
                  <a:lnTo>
                    <a:pt x="357" y="325"/>
                  </a:lnTo>
                  <a:lnTo>
                    <a:pt x="371" y="320"/>
                  </a:lnTo>
                  <a:lnTo>
                    <a:pt x="388" y="318"/>
                  </a:lnTo>
                  <a:lnTo>
                    <a:pt x="406" y="314"/>
                  </a:lnTo>
                  <a:lnTo>
                    <a:pt x="427" y="307"/>
                  </a:lnTo>
                  <a:lnTo>
                    <a:pt x="432" y="303"/>
                  </a:lnTo>
                  <a:lnTo>
                    <a:pt x="472" y="257"/>
                  </a:lnTo>
                  <a:lnTo>
                    <a:pt x="481" y="245"/>
                  </a:lnTo>
                  <a:lnTo>
                    <a:pt x="514" y="211"/>
                  </a:lnTo>
                  <a:lnTo>
                    <a:pt x="515" y="209"/>
                  </a:lnTo>
                  <a:lnTo>
                    <a:pt x="509" y="185"/>
                  </a:lnTo>
                  <a:lnTo>
                    <a:pt x="508" y="175"/>
                  </a:lnTo>
                  <a:lnTo>
                    <a:pt x="509" y="170"/>
                  </a:lnTo>
                  <a:lnTo>
                    <a:pt x="513" y="167"/>
                  </a:lnTo>
                  <a:lnTo>
                    <a:pt x="532" y="169"/>
                  </a:lnTo>
                  <a:lnTo>
                    <a:pt x="539" y="159"/>
                  </a:lnTo>
                  <a:lnTo>
                    <a:pt x="539" y="151"/>
                  </a:lnTo>
                  <a:lnTo>
                    <a:pt x="544" y="134"/>
                  </a:lnTo>
                  <a:lnTo>
                    <a:pt x="549" y="129"/>
                  </a:lnTo>
                  <a:lnTo>
                    <a:pt x="562" y="120"/>
                  </a:lnTo>
                  <a:lnTo>
                    <a:pt x="569" y="117"/>
                  </a:lnTo>
                  <a:lnTo>
                    <a:pt x="573" y="113"/>
                  </a:lnTo>
                  <a:lnTo>
                    <a:pt x="570" y="109"/>
                  </a:lnTo>
                  <a:lnTo>
                    <a:pt x="567" y="107"/>
                  </a:lnTo>
                  <a:lnTo>
                    <a:pt x="567" y="99"/>
                  </a:lnTo>
                  <a:lnTo>
                    <a:pt x="568" y="98"/>
                  </a:lnTo>
                  <a:lnTo>
                    <a:pt x="564" y="95"/>
                  </a:lnTo>
                  <a:lnTo>
                    <a:pt x="558" y="98"/>
                  </a:lnTo>
                  <a:lnTo>
                    <a:pt x="553" y="103"/>
                  </a:lnTo>
                  <a:lnTo>
                    <a:pt x="544" y="102"/>
                  </a:lnTo>
                  <a:lnTo>
                    <a:pt x="529" y="92"/>
                  </a:lnTo>
                  <a:lnTo>
                    <a:pt x="513" y="67"/>
                  </a:lnTo>
                  <a:lnTo>
                    <a:pt x="501" y="53"/>
                  </a:lnTo>
                  <a:lnTo>
                    <a:pt x="498" y="53"/>
                  </a:lnTo>
                  <a:lnTo>
                    <a:pt x="493" y="54"/>
                  </a:lnTo>
                  <a:lnTo>
                    <a:pt x="477" y="56"/>
                  </a:lnTo>
                  <a:lnTo>
                    <a:pt x="471" y="57"/>
                  </a:lnTo>
                  <a:lnTo>
                    <a:pt x="465" y="62"/>
                  </a:lnTo>
                  <a:lnTo>
                    <a:pt x="459" y="60"/>
                  </a:lnTo>
                  <a:lnTo>
                    <a:pt x="454" y="59"/>
                  </a:lnTo>
                  <a:lnTo>
                    <a:pt x="450" y="55"/>
                  </a:lnTo>
                  <a:lnTo>
                    <a:pt x="449" y="50"/>
                  </a:lnTo>
                  <a:lnTo>
                    <a:pt x="449" y="44"/>
                  </a:lnTo>
                  <a:lnTo>
                    <a:pt x="448" y="41"/>
                  </a:lnTo>
                  <a:lnTo>
                    <a:pt x="447" y="37"/>
                  </a:lnTo>
                  <a:lnTo>
                    <a:pt x="445" y="36"/>
                  </a:lnTo>
                  <a:lnTo>
                    <a:pt x="439" y="38"/>
                  </a:lnTo>
                  <a:lnTo>
                    <a:pt x="435" y="39"/>
                  </a:lnTo>
                  <a:lnTo>
                    <a:pt x="432" y="39"/>
                  </a:lnTo>
                  <a:lnTo>
                    <a:pt x="430" y="37"/>
                  </a:lnTo>
                  <a:lnTo>
                    <a:pt x="426" y="30"/>
                  </a:lnTo>
                  <a:lnTo>
                    <a:pt x="426" y="25"/>
                  </a:lnTo>
                  <a:lnTo>
                    <a:pt x="417" y="20"/>
                  </a:lnTo>
                  <a:lnTo>
                    <a:pt x="406" y="20"/>
                  </a:lnTo>
                  <a:lnTo>
                    <a:pt x="389" y="12"/>
                  </a:lnTo>
                  <a:lnTo>
                    <a:pt x="381" y="13"/>
                  </a:lnTo>
                  <a:lnTo>
                    <a:pt x="373" y="11"/>
                  </a:lnTo>
                  <a:lnTo>
                    <a:pt x="365" y="8"/>
                  </a:lnTo>
                  <a:lnTo>
                    <a:pt x="353" y="5"/>
                  </a:lnTo>
                  <a:lnTo>
                    <a:pt x="328" y="0"/>
                  </a:lnTo>
                  <a:lnTo>
                    <a:pt x="283" y="6"/>
                  </a:lnTo>
                  <a:lnTo>
                    <a:pt x="274" y="8"/>
                  </a:lnTo>
                  <a:lnTo>
                    <a:pt x="266" y="12"/>
                  </a:lnTo>
                  <a:lnTo>
                    <a:pt x="274" y="21"/>
                  </a:lnTo>
                  <a:lnTo>
                    <a:pt x="283" y="44"/>
                  </a:lnTo>
                  <a:lnTo>
                    <a:pt x="293" y="55"/>
                  </a:lnTo>
                  <a:lnTo>
                    <a:pt x="304" y="80"/>
                  </a:lnTo>
                  <a:lnTo>
                    <a:pt x="307" y="113"/>
                  </a:lnTo>
                  <a:lnTo>
                    <a:pt x="306" y="138"/>
                  </a:lnTo>
                  <a:lnTo>
                    <a:pt x="300" y="141"/>
                  </a:lnTo>
                  <a:lnTo>
                    <a:pt x="292" y="140"/>
                  </a:lnTo>
                  <a:lnTo>
                    <a:pt x="277" y="143"/>
                  </a:lnTo>
                  <a:lnTo>
                    <a:pt x="266" y="143"/>
                  </a:lnTo>
                  <a:lnTo>
                    <a:pt x="256" y="144"/>
                  </a:lnTo>
                  <a:lnTo>
                    <a:pt x="247" y="149"/>
                  </a:lnTo>
                  <a:lnTo>
                    <a:pt x="235" y="144"/>
                  </a:lnTo>
                  <a:lnTo>
                    <a:pt x="209" y="143"/>
                  </a:lnTo>
                  <a:lnTo>
                    <a:pt x="191" y="138"/>
                  </a:lnTo>
                  <a:lnTo>
                    <a:pt x="174" y="137"/>
                  </a:lnTo>
                  <a:lnTo>
                    <a:pt x="157" y="134"/>
                  </a:lnTo>
                  <a:lnTo>
                    <a:pt x="139" y="137"/>
                  </a:lnTo>
                  <a:lnTo>
                    <a:pt x="136" y="141"/>
                  </a:lnTo>
                  <a:lnTo>
                    <a:pt x="134" y="153"/>
                  </a:lnTo>
                  <a:lnTo>
                    <a:pt x="131" y="158"/>
                  </a:lnTo>
                  <a:lnTo>
                    <a:pt x="110" y="173"/>
                  </a:lnTo>
                  <a:lnTo>
                    <a:pt x="108" y="179"/>
                  </a:lnTo>
                  <a:lnTo>
                    <a:pt x="97" y="194"/>
                  </a:lnTo>
                  <a:lnTo>
                    <a:pt x="92" y="194"/>
                  </a:lnTo>
                  <a:lnTo>
                    <a:pt x="73" y="203"/>
                  </a:lnTo>
                  <a:lnTo>
                    <a:pt x="70" y="209"/>
                  </a:lnTo>
                  <a:lnTo>
                    <a:pt x="61" y="234"/>
                  </a:lnTo>
                  <a:lnTo>
                    <a:pt x="64" y="249"/>
                  </a:lnTo>
                  <a:lnTo>
                    <a:pt x="60" y="264"/>
                  </a:lnTo>
                  <a:lnTo>
                    <a:pt x="67" y="273"/>
                  </a:lnTo>
                  <a:lnTo>
                    <a:pt x="66" y="276"/>
                  </a:lnTo>
                  <a:lnTo>
                    <a:pt x="47" y="277"/>
                  </a:lnTo>
                  <a:lnTo>
                    <a:pt x="42" y="282"/>
                  </a:lnTo>
                  <a:lnTo>
                    <a:pt x="41" y="290"/>
                  </a:lnTo>
                  <a:lnTo>
                    <a:pt x="25" y="299"/>
                  </a:lnTo>
                  <a:lnTo>
                    <a:pt x="23" y="302"/>
                  </a:lnTo>
                  <a:lnTo>
                    <a:pt x="14" y="326"/>
                  </a:lnTo>
                  <a:lnTo>
                    <a:pt x="16" y="349"/>
                  </a:lnTo>
                  <a:lnTo>
                    <a:pt x="13" y="355"/>
                  </a:lnTo>
                  <a:lnTo>
                    <a:pt x="5" y="366"/>
                  </a:lnTo>
                  <a:lnTo>
                    <a:pt x="0" y="459"/>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7" name="Freeform 22"/>
            <p:cNvSpPr>
              <a:spLocks/>
            </p:cNvSpPr>
            <p:nvPr/>
          </p:nvSpPr>
          <p:spPr bwMode="auto">
            <a:xfrm>
              <a:off x="3745" y="2221"/>
              <a:ext cx="444" cy="271"/>
            </a:xfrm>
            <a:custGeom>
              <a:avLst/>
              <a:gdLst>
                <a:gd name="T0" fmla="*/ 1 w 827"/>
                <a:gd name="T1" fmla="*/ 0 h 546"/>
                <a:gd name="T2" fmla="*/ 1 w 827"/>
                <a:gd name="T3" fmla="*/ 0 h 546"/>
                <a:gd name="T4" fmla="*/ 1 w 827"/>
                <a:gd name="T5" fmla="*/ 0 h 546"/>
                <a:gd name="T6" fmla="*/ 1 w 827"/>
                <a:gd name="T7" fmla="*/ 0 h 546"/>
                <a:gd name="T8" fmla="*/ 1 w 827"/>
                <a:gd name="T9" fmla="*/ 0 h 546"/>
                <a:gd name="T10" fmla="*/ 1 w 827"/>
                <a:gd name="T11" fmla="*/ 0 h 546"/>
                <a:gd name="T12" fmla="*/ 1 w 827"/>
                <a:gd name="T13" fmla="*/ 0 h 546"/>
                <a:gd name="T14" fmla="*/ 1 w 827"/>
                <a:gd name="T15" fmla="*/ 0 h 546"/>
                <a:gd name="T16" fmla="*/ 1 w 827"/>
                <a:gd name="T17" fmla="*/ 0 h 546"/>
                <a:gd name="T18" fmla="*/ 1 w 827"/>
                <a:gd name="T19" fmla="*/ 0 h 546"/>
                <a:gd name="T20" fmla="*/ 1 w 827"/>
                <a:gd name="T21" fmla="*/ 0 h 546"/>
                <a:gd name="T22" fmla="*/ 1 w 827"/>
                <a:gd name="T23" fmla="*/ 0 h 546"/>
                <a:gd name="T24" fmla="*/ 1 w 827"/>
                <a:gd name="T25" fmla="*/ 0 h 546"/>
                <a:gd name="T26" fmla="*/ 1 w 827"/>
                <a:gd name="T27" fmla="*/ 0 h 546"/>
                <a:gd name="T28" fmla="*/ 1 w 827"/>
                <a:gd name="T29" fmla="*/ 0 h 546"/>
                <a:gd name="T30" fmla="*/ 1 w 827"/>
                <a:gd name="T31" fmla="*/ 0 h 546"/>
                <a:gd name="T32" fmla="*/ 1 w 827"/>
                <a:gd name="T33" fmla="*/ 0 h 546"/>
                <a:gd name="T34" fmla="*/ 2 w 827"/>
                <a:gd name="T35" fmla="*/ 0 h 546"/>
                <a:gd name="T36" fmla="*/ 2 w 827"/>
                <a:gd name="T37" fmla="*/ 0 h 546"/>
                <a:gd name="T38" fmla="*/ 2 w 827"/>
                <a:gd name="T39" fmla="*/ 0 h 546"/>
                <a:gd name="T40" fmla="*/ 2 w 827"/>
                <a:gd name="T41" fmla="*/ 0 h 546"/>
                <a:gd name="T42" fmla="*/ 2 w 827"/>
                <a:gd name="T43" fmla="*/ 0 h 546"/>
                <a:gd name="T44" fmla="*/ 2 w 827"/>
                <a:gd name="T45" fmla="*/ 0 h 546"/>
                <a:gd name="T46" fmla="*/ 2 w 827"/>
                <a:gd name="T47" fmla="*/ 0 h 546"/>
                <a:gd name="T48" fmla="*/ 2 w 827"/>
                <a:gd name="T49" fmla="*/ 0 h 546"/>
                <a:gd name="T50" fmla="*/ 2 w 827"/>
                <a:gd name="T51" fmla="*/ 0 h 546"/>
                <a:gd name="T52" fmla="*/ 2 w 827"/>
                <a:gd name="T53" fmla="*/ 0 h 546"/>
                <a:gd name="T54" fmla="*/ 3 w 827"/>
                <a:gd name="T55" fmla="*/ 0 h 546"/>
                <a:gd name="T56" fmla="*/ 3 w 827"/>
                <a:gd name="T57" fmla="*/ 0 h 546"/>
                <a:gd name="T58" fmla="*/ 3 w 827"/>
                <a:gd name="T59" fmla="*/ 0 h 546"/>
                <a:gd name="T60" fmla="*/ 3 w 827"/>
                <a:gd name="T61" fmla="*/ 0 h 546"/>
                <a:gd name="T62" fmla="*/ 3 w 827"/>
                <a:gd name="T63" fmla="*/ 0 h 546"/>
                <a:gd name="T64" fmla="*/ 3 w 827"/>
                <a:gd name="T65" fmla="*/ 0 h 546"/>
                <a:gd name="T66" fmla="*/ 3 w 827"/>
                <a:gd name="T67" fmla="*/ 0 h 546"/>
                <a:gd name="T68" fmla="*/ 3 w 827"/>
                <a:gd name="T69" fmla="*/ 0 h 546"/>
                <a:gd name="T70" fmla="*/ 2 w 827"/>
                <a:gd name="T71" fmla="*/ 0 h 546"/>
                <a:gd name="T72" fmla="*/ 2 w 827"/>
                <a:gd name="T73" fmla="*/ 0 h 546"/>
                <a:gd name="T74" fmla="*/ 2 w 827"/>
                <a:gd name="T75" fmla="*/ 0 h 546"/>
                <a:gd name="T76" fmla="*/ 2 w 827"/>
                <a:gd name="T77" fmla="*/ 0 h 546"/>
                <a:gd name="T78" fmla="*/ 2 w 827"/>
                <a:gd name="T79" fmla="*/ 0 h 546"/>
                <a:gd name="T80" fmla="*/ 2 w 827"/>
                <a:gd name="T81" fmla="*/ 0 h 546"/>
                <a:gd name="T82" fmla="*/ 2 w 827"/>
                <a:gd name="T83" fmla="*/ 0 h 546"/>
                <a:gd name="T84" fmla="*/ 2 w 827"/>
                <a:gd name="T85" fmla="*/ 0 h 546"/>
                <a:gd name="T86" fmla="*/ 2 w 827"/>
                <a:gd name="T87" fmla="*/ 0 h 546"/>
                <a:gd name="T88" fmla="*/ 2 w 827"/>
                <a:gd name="T89" fmla="*/ 1 h 546"/>
                <a:gd name="T90" fmla="*/ 2 w 827"/>
                <a:gd name="T91" fmla="*/ 1 h 546"/>
                <a:gd name="T92" fmla="*/ 2 w 827"/>
                <a:gd name="T93" fmla="*/ 1 h 546"/>
                <a:gd name="T94" fmla="*/ 2 w 827"/>
                <a:gd name="T95" fmla="*/ 1 h 546"/>
                <a:gd name="T96" fmla="*/ 2 w 827"/>
                <a:gd name="T97" fmla="*/ 1 h 546"/>
                <a:gd name="T98" fmla="*/ 2 w 827"/>
                <a:gd name="T99" fmla="*/ 1 h 546"/>
                <a:gd name="T100" fmla="*/ 1 w 827"/>
                <a:gd name="T101" fmla="*/ 1 h 546"/>
                <a:gd name="T102" fmla="*/ 1 w 827"/>
                <a:gd name="T103" fmla="*/ 0 h 546"/>
                <a:gd name="T104" fmla="*/ 1 w 827"/>
                <a:gd name="T105" fmla="*/ 0 h 546"/>
                <a:gd name="T106" fmla="*/ 1 w 827"/>
                <a:gd name="T107" fmla="*/ 0 h 546"/>
                <a:gd name="T108" fmla="*/ 1 w 827"/>
                <a:gd name="T109" fmla="*/ 0 h 546"/>
                <a:gd name="T110" fmla="*/ 1 w 827"/>
                <a:gd name="T111" fmla="*/ 0 h 546"/>
                <a:gd name="T112" fmla="*/ 1 w 827"/>
                <a:gd name="T113" fmla="*/ 0 h 546"/>
                <a:gd name="T114" fmla="*/ 1 w 827"/>
                <a:gd name="T115" fmla="*/ 0 h 5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27"/>
                <a:gd name="T175" fmla="*/ 0 h 546"/>
                <a:gd name="T176" fmla="*/ 827 w 827"/>
                <a:gd name="T177" fmla="*/ 546 h 5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27" h="546">
                  <a:moveTo>
                    <a:pt x="0" y="416"/>
                  </a:moveTo>
                  <a:lnTo>
                    <a:pt x="6" y="414"/>
                  </a:lnTo>
                  <a:lnTo>
                    <a:pt x="8" y="412"/>
                  </a:lnTo>
                  <a:lnTo>
                    <a:pt x="4" y="407"/>
                  </a:lnTo>
                  <a:lnTo>
                    <a:pt x="4" y="397"/>
                  </a:lnTo>
                  <a:lnTo>
                    <a:pt x="10" y="391"/>
                  </a:lnTo>
                  <a:lnTo>
                    <a:pt x="18" y="388"/>
                  </a:lnTo>
                  <a:lnTo>
                    <a:pt x="21" y="389"/>
                  </a:lnTo>
                  <a:lnTo>
                    <a:pt x="24" y="388"/>
                  </a:lnTo>
                  <a:lnTo>
                    <a:pt x="30" y="382"/>
                  </a:lnTo>
                  <a:lnTo>
                    <a:pt x="36" y="377"/>
                  </a:lnTo>
                  <a:lnTo>
                    <a:pt x="37" y="374"/>
                  </a:lnTo>
                  <a:lnTo>
                    <a:pt x="30" y="361"/>
                  </a:lnTo>
                  <a:lnTo>
                    <a:pt x="37" y="359"/>
                  </a:lnTo>
                  <a:lnTo>
                    <a:pt x="39" y="360"/>
                  </a:lnTo>
                  <a:lnTo>
                    <a:pt x="43" y="358"/>
                  </a:lnTo>
                  <a:lnTo>
                    <a:pt x="49" y="355"/>
                  </a:lnTo>
                  <a:lnTo>
                    <a:pt x="50" y="352"/>
                  </a:lnTo>
                  <a:lnTo>
                    <a:pt x="54" y="349"/>
                  </a:lnTo>
                  <a:lnTo>
                    <a:pt x="57" y="344"/>
                  </a:lnTo>
                  <a:lnTo>
                    <a:pt x="63" y="330"/>
                  </a:lnTo>
                  <a:lnTo>
                    <a:pt x="63" y="319"/>
                  </a:lnTo>
                  <a:lnTo>
                    <a:pt x="67" y="316"/>
                  </a:lnTo>
                  <a:lnTo>
                    <a:pt x="70" y="311"/>
                  </a:lnTo>
                  <a:lnTo>
                    <a:pt x="70" y="300"/>
                  </a:lnTo>
                  <a:lnTo>
                    <a:pt x="57" y="295"/>
                  </a:lnTo>
                  <a:lnTo>
                    <a:pt x="56" y="294"/>
                  </a:lnTo>
                  <a:lnTo>
                    <a:pt x="52" y="295"/>
                  </a:lnTo>
                  <a:lnTo>
                    <a:pt x="48" y="289"/>
                  </a:lnTo>
                  <a:lnTo>
                    <a:pt x="44" y="284"/>
                  </a:lnTo>
                  <a:lnTo>
                    <a:pt x="42" y="265"/>
                  </a:lnTo>
                  <a:lnTo>
                    <a:pt x="37" y="263"/>
                  </a:lnTo>
                  <a:lnTo>
                    <a:pt x="27" y="260"/>
                  </a:lnTo>
                  <a:lnTo>
                    <a:pt x="22" y="210"/>
                  </a:lnTo>
                  <a:lnTo>
                    <a:pt x="19" y="204"/>
                  </a:lnTo>
                  <a:lnTo>
                    <a:pt x="13" y="199"/>
                  </a:lnTo>
                  <a:lnTo>
                    <a:pt x="12" y="193"/>
                  </a:lnTo>
                  <a:lnTo>
                    <a:pt x="19" y="158"/>
                  </a:lnTo>
                  <a:lnTo>
                    <a:pt x="18" y="146"/>
                  </a:lnTo>
                  <a:lnTo>
                    <a:pt x="19" y="137"/>
                  </a:lnTo>
                  <a:lnTo>
                    <a:pt x="22" y="137"/>
                  </a:lnTo>
                  <a:lnTo>
                    <a:pt x="25" y="134"/>
                  </a:lnTo>
                  <a:lnTo>
                    <a:pt x="30" y="138"/>
                  </a:lnTo>
                  <a:lnTo>
                    <a:pt x="33" y="136"/>
                  </a:lnTo>
                  <a:lnTo>
                    <a:pt x="36" y="130"/>
                  </a:lnTo>
                  <a:lnTo>
                    <a:pt x="39" y="132"/>
                  </a:lnTo>
                  <a:lnTo>
                    <a:pt x="38" y="137"/>
                  </a:lnTo>
                  <a:lnTo>
                    <a:pt x="40" y="138"/>
                  </a:lnTo>
                  <a:lnTo>
                    <a:pt x="44" y="144"/>
                  </a:lnTo>
                  <a:lnTo>
                    <a:pt x="46" y="142"/>
                  </a:lnTo>
                  <a:lnTo>
                    <a:pt x="48" y="126"/>
                  </a:lnTo>
                  <a:lnTo>
                    <a:pt x="52" y="120"/>
                  </a:lnTo>
                  <a:lnTo>
                    <a:pt x="56" y="121"/>
                  </a:lnTo>
                  <a:lnTo>
                    <a:pt x="62" y="122"/>
                  </a:lnTo>
                  <a:lnTo>
                    <a:pt x="69" y="121"/>
                  </a:lnTo>
                  <a:lnTo>
                    <a:pt x="73" y="120"/>
                  </a:lnTo>
                  <a:lnTo>
                    <a:pt x="80" y="125"/>
                  </a:lnTo>
                  <a:lnTo>
                    <a:pt x="86" y="127"/>
                  </a:lnTo>
                  <a:lnTo>
                    <a:pt x="98" y="126"/>
                  </a:lnTo>
                  <a:lnTo>
                    <a:pt x="100" y="128"/>
                  </a:lnTo>
                  <a:lnTo>
                    <a:pt x="105" y="136"/>
                  </a:lnTo>
                  <a:lnTo>
                    <a:pt x="109" y="133"/>
                  </a:lnTo>
                  <a:lnTo>
                    <a:pt x="114" y="133"/>
                  </a:lnTo>
                  <a:lnTo>
                    <a:pt x="123" y="126"/>
                  </a:lnTo>
                  <a:lnTo>
                    <a:pt x="125" y="122"/>
                  </a:lnTo>
                  <a:lnTo>
                    <a:pt x="123" y="120"/>
                  </a:lnTo>
                  <a:lnTo>
                    <a:pt x="121" y="116"/>
                  </a:lnTo>
                  <a:lnTo>
                    <a:pt x="116" y="114"/>
                  </a:lnTo>
                  <a:lnTo>
                    <a:pt x="114" y="104"/>
                  </a:lnTo>
                  <a:lnTo>
                    <a:pt x="111" y="102"/>
                  </a:lnTo>
                  <a:lnTo>
                    <a:pt x="121" y="79"/>
                  </a:lnTo>
                  <a:lnTo>
                    <a:pt x="128" y="77"/>
                  </a:lnTo>
                  <a:lnTo>
                    <a:pt x="132" y="70"/>
                  </a:lnTo>
                  <a:lnTo>
                    <a:pt x="137" y="68"/>
                  </a:lnTo>
                  <a:lnTo>
                    <a:pt x="150" y="66"/>
                  </a:lnTo>
                  <a:lnTo>
                    <a:pt x="153" y="68"/>
                  </a:lnTo>
                  <a:lnTo>
                    <a:pt x="155" y="71"/>
                  </a:lnTo>
                  <a:lnTo>
                    <a:pt x="151" y="89"/>
                  </a:lnTo>
                  <a:lnTo>
                    <a:pt x="163" y="101"/>
                  </a:lnTo>
                  <a:lnTo>
                    <a:pt x="168" y="116"/>
                  </a:lnTo>
                  <a:lnTo>
                    <a:pt x="173" y="120"/>
                  </a:lnTo>
                  <a:lnTo>
                    <a:pt x="176" y="119"/>
                  </a:lnTo>
                  <a:lnTo>
                    <a:pt x="176" y="115"/>
                  </a:lnTo>
                  <a:lnTo>
                    <a:pt x="177" y="112"/>
                  </a:lnTo>
                  <a:lnTo>
                    <a:pt x="182" y="119"/>
                  </a:lnTo>
                  <a:lnTo>
                    <a:pt x="180" y="120"/>
                  </a:lnTo>
                  <a:lnTo>
                    <a:pt x="181" y="126"/>
                  </a:lnTo>
                  <a:lnTo>
                    <a:pt x="183" y="126"/>
                  </a:lnTo>
                  <a:lnTo>
                    <a:pt x="185" y="118"/>
                  </a:lnTo>
                  <a:lnTo>
                    <a:pt x="186" y="114"/>
                  </a:lnTo>
                  <a:lnTo>
                    <a:pt x="191" y="108"/>
                  </a:lnTo>
                  <a:lnTo>
                    <a:pt x="197" y="104"/>
                  </a:lnTo>
                  <a:lnTo>
                    <a:pt x="199" y="103"/>
                  </a:lnTo>
                  <a:lnTo>
                    <a:pt x="206" y="97"/>
                  </a:lnTo>
                  <a:lnTo>
                    <a:pt x="211" y="96"/>
                  </a:lnTo>
                  <a:lnTo>
                    <a:pt x="217" y="92"/>
                  </a:lnTo>
                  <a:lnTo>
                    <a:pt x="225" y="91"/>
                  </a:lnTo>
                  <a:lnTo>
                    <a:pt x="228" y="90"/>
                  </a:lnTo>
                  <a:lnTo>
                    <a:pt x="234" y="89"/>
                  </a:lnTo>
                  <a:lnTo>
                    <a:pt x="237" y="89"/>
                  </a:lnTo>
                  <a:lnTo>
                    <a:pt x="246" y="95"/>
                  </a:lnTo>
                  <a:lnTo>
                    <a:pt x="249" y="96"/>
                  </a:lnTo>
                  <a:lnTo>
                    <a:pt x="255" y="96"/>
                  </a:lnTo>
                  <a:lnTo>
                    <a:pt x="259" y="90"/>
                  </a:lnTo>
                  <a:lnTo>
                    <a:pt x="266" y="85"/>
                  </a:lnTo>
                  <a:lnTo>
                    <a:pt x="275" y="80"/>
                  </a:lnTo>
                  <a:lnTo>
                    <a:pt x="284" y="78"/>
                  </a:lnTo>
                  <a:lnTo>
                    <a:pt x="287" y="79"/>
                  </a:lnTo>
                  <a:lnTo>
                    <a:pt x="291" y="77"/>
                  </a:lnTo>
                  <a:lnTo>
                    <a:pt x="294" y="74"/>
                  </a:lnTo>
                  <a:lnTo>
                    <a:pt x="296" y="73"/>
                  </a:lnTo>
                  <a:lnTo>
                    <a:pt x="302" y="59"/>
                  </a:lnTo>
                  <a:lnTo>
                    <a:pt x="306" y="58"/>
                  </a:lnTo>
                  <a:lnTo>
                    <a:pt x="308" y="53"/>
                  </a:lnTo>
                  <a:lnTo>
                    <a:pt x="311" y="49"/>
                  </a:lnTo>
                  <a:lnTo>
                    <a:pt x="315" y="46"/>
                  </a:lnTo>
                  <a:lnTo>
                    <a:pt x="319" y="46"/>
                  </a:lnTo>
                  <a:lnTo>
                    <a:pt x="321" y="43"/>
                  </a:lnTo>
                  <a:lnTo>
                    <a:pt x="324" y="37"/>
                  </a:lnTo>
                  <a:lnTo>
                    <a:pt x="332" y="22"/>
                  </a:lnTo>
                  <a:lnTo>
                    <a:pt x="333" y="17"/>
                  </a:lnTo>
                  <a:lnTo>
                    <a:pt x="330" y="11"/>
                  </a:lnTo>
                  <a:lnTo>
                    <a:pt x="330" y="0"/>
                  </a:lnTo>
                  <a:lnTo>
                    <a:pt x="337" y="0"/>
                  </a:lnTo>
                  <a:lnTo>
                    <a:pt x="339" y="1"/>
                  </a:lnTo>
                  <a:lnTo>
                    <a:pt x="348" y="7"/>
                  </a:lnTo>
                  <a:lnTo>
                    <a:pt x="351" y="7"/>
                  </a:lnTo>
                  <a:lnTo>
                    <a:pt x="361" y="12"/>
                  </a:lnTo>
                  <a:lnTo>
                    <a:pt x="367" y="16"/>
                  </a:lnTo>
                  <a:lnTo>
                    <a:pt x="374" y="19"/>
                  </a:lnTo>
                  <a:lnTo>
                    <a:pt x="378" y="20"/>
                  </a:lnTo>
                  <a:lnTo>
                    <a:pt x="389" y="25"/>
                  </a:lnTo>
                  <a:lnTo>
                    <a:pt x="391" y="29"/>
                  </a:lnTo>
                  <a:lnTo>
                    <a:pt x="396" y="40"/>
                  </a:lnTo>
                  <a:lnTo>
                    <a:pt x="396" y="42"/>
                  </a:lnTo>
                  <a:lnTo>
                    <a:pt x="397" y="43"/>
                  </a:lnTo>
                  <a:lnTo>
                    <a:pt x="399" y="48"/>
                  </a:lnTo>
                  <a:lnTo>
                    <a:pt x="399" y="58"/>
                  </a:lnTo>
                  <a:lnTo>
                    <a:pt x="401" y="61"/>
                  </a:lnTo>
                  <a:lnTo>
                    <a:pt x="404" y="65"/>
                  </a:lnTo>
                  <a:lnTo>
                    <a:pt x="415" y="68"/>
                  </a:lnTo>
                  <a:lnTo>
                    <a:pt x="416" y="71"/>
                  </a:lnTo>
                  <a:lnTo>
                    <a:pt x="416" y="77"/>
                  </a:lnTo>
                  <a:lnTo>
                    <a:pt x="415" y="79"/>
                  </a:lnTo>
                  <a:lnTo>
                    <a:pt x="415" y="80"/>
                  </a:lnTo>
                  <a:lnTo>
                    <a:pt x="417" y="82"/>
                  </a:lnTo>
                  <a:lnTo>
                    <a:pt x="421" y="89"/>
                  </a:lnTo>
                  <a:lnTo>
                    <a:pt x="427" y="90"/>
                  </a:lnTo>
                  <a:lnTo>
                    <a:pt x="435" y="89"/>
                  </a:lnTo>
                  <a:lnTo>
                    <a:pt x="445" y="90"/>
                  </a:lnTo>
                  <a:lnTo>
                    <a:pt x="459" y="89"/>
                  </a:lnTo>
                  <a:lnTo>
                    <a:pt x="465" y="89"/>
                  </a:lnTo>
                  <a:lnTo>
                    <a:pt x="475" y="98"/>
                  </a:lnTo>
                  <a:lnTo>
                    <a:pt x="481" y="110"/>
                  </a:lnTo>
                  <a:lnTo>
                    <a:pt x="483" y="122"/>
                  </a:lnTo>
                  <a:lnTo>
                    <a:pt x="483" y="137"/>
                  </a:lnTo>
                  <a:lnTo>
                    <a:pt x="477" y="146"/>
                  </a:lnTo>
                  <a:lnTo>
                    <a:pt x="467" y="157"/>
                  </a:lnTo>
                  <a:lnTo>
                    <a:pt x="467" y="161"/>
                  </a:lnTo>
                  <a:lnTo>
                    <a:pt x="475" y="190"/>
                  </a:lnTo>
                  <a:lnTo>
                    <a:pt x="481" y="202"/>
                  </a:lnTo>
                  <a:lnTo>
                    <a:pt x="489" y="205"/>
                  </a:lnTo>
                  <a:lnTo>
                    <a:pt x="499" y="205"/>
                  </a:lnTo>
                  <a:lnTo>
                    <a:pt x="507" y="209"/>
                  </a:lnTo>
                  <a:lnTo>
                    <a:pt x="521" y="206"/>
                  </a:lnTo>
                  <a:lnTo>
                    <a:pt x="536" y="196"/>
                  </a:lnTo>
                  <a:lnTo>
                    <a:pt x="541" y="187"/>
                  </a:lnTo>
                  <a:lnTo>
                    <a:pt x="555" y="185"/>
                  </a:lnTo>
                  <a:lnTo>
                    <a:pt x="578" y="172"/>
                  </a:lnTo>
                  <a:lnTo>
                    <a:pt x="579" y="166"/>
                  </a:lnTo>
                  <a:lnTo>
                    <a:pt x="581" y="170"/>
                  </a:lnTo>
                  <a:lnTo>
                    <a:pt x="587" y="169"/>
                  </a:lnTo>
                  <a:lnTo>
                    <a:pt x="594" y="175"/>
                  </a:lnTo>
                  <a:lnTo>
                    <a:pt x="602" y="179"/>
                  </a:lnTo>
                  <a:lnTo>
                    <a:pt x="601" y="187"/>
                  </a:lnTo>
                  <a:lnTo>
                    <a:pt x="597" y="187"/>
                  </a:lnTo>
                  <a:lnTo>
                    <a:pt x="593" y="190"/>
                  </a:lnTo>
                  <a:lnTo>
                    <a:pt x="590" y="190"/>
                  </a:lnTo>
                  <a:lnTo>
                    <a:pt x="589" y="192"/>
                  </a:lnTo>
                  <a:lnTo>
                    <a:pt x="587" y="192"/>
                  </a:lnTo>
                  <a:lnTo>
                    <a:pt x="584" y="193"/>
                  </a:lnTo>
                  <a:lnTo>
                    <a:pt x="588" y="197"/>
                  </a:lnTo>
                  <a:lnTo>
                    <a:pt x="589" y="200"/>
                  </a:lnTo>
                  <a:lnTo>
                    <a:pt x="594" y="205"/>
                  </a:lnTo>
                  <a:lnTo>
                    <a:pt x="602" y="220"/>
                  </a:lnTo>
                  <a:lnTo>
                    <a:pt x="613" y="233"/>
                  </a:lnTo>
                  <a:lnTo>
                    <a:pt x="636" y="244"/>
                  </a:lnTo>
                  <a:lnTo>
                    <a:pt x="638" y="246"/>
                  </a:lnTo>
                  <a:lnTo>
                    <a:pt x="641" y="247"/>
                  </a:lnTo>
                  <a:lnTo>
                    <a:pt x="644" y="246"/>
                  </a:lnTo>
                  <a:lnTo>
                    <a:pt x="645" y="264"/>
                  </a:lnTo>
                  <a:lnTo>
                    <a:pt x="662" y="268"/>
                  </a:lnTo>
                  <a:lnTo>
                    <a:pt x="674" y="266"/>
                  </a:lnTo>
                  <a:lnTo>
                    <a:pt x="685" y="264"/>
                  </a:lnTo>
                  <a:lnTo>
                    <a:pt x="701" y="266"/>
                  </a:lnTo>
                  <a:lnTo>
                    <a:pt x="710" y="264"/>
                  </a:lnTo>
                  <a:lnTo>
                    <a:pt x="740" y="266"/>
                  </a:lnTo>
                  <a:lnTo>
                    <a:pt x="788" y="269"/>
                  </a:lnTo>
                  <a:lnTo>
                    <a:pt x="816" y="268"/>
                  </a:lnTo>
                  <a:lnTo>
                    <a:pt x="827" y="269"/>
                  </a:lnTo>
                  <a:lnTo>
                    <a:pt x="795" y="353"/>
                  </a:lnTo>
                  <a:lnTo>
                    <a:pt x="779" y="400"/>
                  </a:lnTo>
                  <a:lnTo>
                    <a:pt x="791" y="427"/>
                  </a:lnTo>
                  <a:lnTo>
                    <a:pt x="789" y="457"/>
                  </a:lnTo>
                  <a:lnTo>
                    <a:pt x="788" y="458"/>
                  </a:lnTo>
                  <a:lnTo>
                    <a:pt x="781" y="457"/>
                  </a:lnTo>
                  <a:lnTo>
                    <a:pt x="779" y="456"/>
                  </a:lnTo>
                  <a:lnTo>
                    <a:pt x="764" y="451"/>
                  </a:lnTo>
                  <a:lnTo>
                    <a:pt x="762" y="451"/>
                  </a:lnTo>
                  <a:lnTo>
                    <a:pt x="744" y="444"/>
                  </a:lnTo>
                  <a:lnTo>
                    <a:pt x="733" y="440"/>
                  </a:lnTo>
                  <a:lnTo>
                    <a:pt x="717" y="439"/>
                  </a:lnTo>
                  <a:lnTo>
                    <a:pt x="701" y="438"/>
                  </a:lnTo>
                  <a:lnTo>
                    <a:pt x="684" y="437"/>
                  </a:lnTo>
                  <a:lnTo>
                    <a:pt x="683" y="438"/>
                  </a:lnTo>
                  <a:lnTo>
                    <a:pt x="680" y="434"/>
                  </a:lnTo>
                  <a:lnTo>
                    <a:pt x="689" y="431"/>
                  </a:lnTo>
                  <a:lnTo>
                    <a:pt x="693" y="430"/>
                  </a:lnTo>
                  <a:lnTo>
                    <a:pt x="702" y="427"/>
                  </a:lnTo>
                  <a:lnTo>
                    <a:pt x="702" y="425"/>
                  </a:lnTo>
                  <a:lnTo>
                    <a:pt x="704" y="424"/>
                  </a:lnTo>
                  <a:lnTo>
                    <a:pt x="708" y="416"/>
                  </a:lnTo>
                  <a:lnTo>
                    <a:pt x="708" y="414"/>
                  </a:lnTo>
                  <a:lnTo>
                    <a:pt x="704" y="410"/>
                  </a:lnTo>
                  <a:lnTo>
                    <a:pt x="698" y="408"/>
                  </a:lnTo>
                  <a:lnTo>
                    <a:pt x="691" y="407"/>
                  </a:lnTo>
                  <a:lnTo>
                    <a:pt x="687" y="410"/>
                  </a:lnTo>
                  <a:lnTo>
                    <a:pt x="685" y="412"/>
                  </a:lnTo>
                  <a:lnTo>
                    <a:pt x="683" y="415"/>
                  </a:lnTo>
                  <a:lnTo>
                    <a:pt x="683" y="419"/>
                  </a:lnTo>
                  <a:lnTo>
                    <a:pt x="680" y="419"/>
                  </a:lnTo>
                  <a:lnTo>
                    <a:pt x="674" y="419"/>
                  </a:lnTo>
                  <a:lnTo>
                    <a:pt x="671" y="425"/>
                  </a:lnTo>
                  <a:lnTo>
                    <a:pt x="668" y="422"/>
                  </a:lnTo>
                  <a:lnTo>
                    <a:pt x="667" y="420"/>
                  </a:lnTo>
                  <a:lnTo>
                    <a:pt x="673" y="416"/>
                  </a:lnTo>
                  <a:lnTo>
                    <a:pt x="674" y="414"/>
                  </a:lnTo>
                  <a:lnTo>
                    <a:pt x="673" y="413"/>
                  </a:lnTo>
                  <a:lnTo>
                    <a:pt x="671" y="412"/>
                  </a:lnTo>
                  <a:lnTo>
                    <a:pt x="668" y="408"/>
                  </a:lnTo>
                  <a:lnTo>
                    <a:pt x="667" y="407"/>
                  </a:lnTo>
                  <a:lnTo>
                    <a:pt x="666" y="406"/>
                  </a:lnTo>
                  <a:lnTo>
                    <a:pt x="668" y="404"/>
                  </a:lnTo>
                  <a:lnTo>
                    <a:pt x="667" y="402"/>
                  </a:lnTo>
                  <a:lnTo>
                    <a:pt x="662" y="400"/>
                  </a:lnTo>
                  <a:lnTo>
                    <a:pt x="662" y="396"/>
                  </a:lnTo>
                  <a:lnTo>
                    <a:pt x="659" y="395"/>
                  </a:lnTo>
                  <a:lnTo>
                    <a:pt x="657" y="395"/>
                  </a:lnTo>
                  <a:lnTo>
                    <a:pt x="655" y="397"/>
                  </a:lnTo>
                  <a:lnTo>
                    <a:pt x="649" y="397"/>
                  </a:lnTo>
                  <a:lnTo>
                    <a:pt x="648" y="398"/>
                  </a:lnTo>
                  <a:lnTo>
                    <a:pt x="643" y="404"/>
                  </a:lnTo>
                  <a:lnTo>
                    <a:pt x="639" y="414"/>
                  </a:lnTo>
                  <a:lnTo>
                    <a:pt x="637" y="416"/>
                  </a:lnTo>
                  <a:lnTo>
                    <a:pt x="631" y="415"/>
                  </a:lnTo>
                  <a:lnTo>
                    <a:pt x="629" y="418"/>
                  </a:lnTo>
                  <a:lnTo>
                    <a:pt x="625" y="421"/>
                  </a:lnTo>
                  <a:lnTo>
                    <a:pt x="624" y="421"/>
                  </a:lnTo>
                  <a:lnTo>
                    <a:pt x="623" y="422"/>
                  </a:lnTo>
                  <a:lnTo>
                    <a:pt x="624" y="427"/>
                  </a:lnTo>
                  <a:lnTo>
                    <a:pt x="625" y="428"/>
                  </a:lnTo>
                  <a:lnTo>
                    <a:pt x="629" y="430"/>
                  </a:lnTo>
                  <a:lnTo>
                    <a:pt x="635" y="430"/>
                  </a:lnTo>
                  <a:lnTo>
                    <a:pt x="635" y="431"/>
                  </a:lnTo>
                  <a:lnTo>
                    <a:pt x="635" y="432"/>
                  </a:lnTo>
                  <a:lnTo>
                    <a:pt x="635" y="439"/>
                  </a:lnTo>
                  <a:lnTo>
                    <a:pt x="627" y="440"/>
                  </a:lnTo>
                  <a:lnTo>
                    <a:pt x="617" y="442"/>
                  </a:lnTo>
                  <a:lnTo>
                    <a:pt x="613" y="440"/>
                  </a:lnTo>
                  <a:lnTo>
                    <a:pt x="612" y="439"/>
                  </a:lnTo>
                  <a:lnTo>
                    <a:pt x="611" y="439"/>
                  </a:lnTo>
                  <a:lnTo>
                    <a:pt x="609" y="442"/>
                  </a:lnTo>
                  <a:lnTo>
                    <a:pt x="609" y="444"/>
                  </a:lnTo>
                  <a:lnTo>
                    <a:pt x="608" y="446"/>
                  </a:lnTo>
                  <a:lnTo>
                    <a:pt x="606" y="446"/>
                  </a:lnTo>
                  <a:lnTo>
                    <a:pt x="602" y="445"/>
                  </a:lnTo>
                  <a:lnTo>
                    <a:pt x="601" y="445"/>
                  </a:lnTo>
                  <a:lnTo>
                    <a:pt x="600" y="446"/>
                  </a:lnTo>
                  <a:lnTo>
                    <a:pt x="597" y="448"/>
                  </a:lnTo>
                  <a:lnTo>
                    <a:pt x="594" y="450"/>
                  </a:lnTo>
                  <a:lnTo>
                    <a:pt x="593" y="452"/>
                  </a:lnTo>
                  <a:lnTo>
                    <a:pt x="591" y="454"/>
                  </a:lnTo>
                  <a:lnTo>
                    <a:pt x="588" y="455"/>
                  </a:lnTo>
                  <a:lnTo>
                    <a:pt x="588" y="458"/>
                  </a:lnTo>
                  <a:lnTo>
                    <a:pt x="584" y="461"/>
                  </a:lnTo>
                  <a:lnTo>
                    <a:pt x="575" y="463"/>
                  </a:lnTo>
                  <a:lnTo>
                    <a:pt x="572" y="464"/>
                  </a:lnTo>
                  <a:lnTo>
                    <a:pt x="570" y="469"/>
                  </a:lnTo>
                  <a:lnTo>
                    <a:pt x="570" y="473"/>
                  </a:lnTo>
                  <a:lnTo>
                    <a:pt x="571" y="475"/>
                  </a:lnTo>
                  <a:lnTo>
                    <a:pt x="570" y="476"/>
                  </a:lnTo>
                  <a:lnTo>
                    <a:pt x="565" y="476"/>
                  </a:lnTo>
                  <a:lnTo>
                    <a:pt x="560" y="480"/>
                  </a:lnTo>
                  <a:lnTo>
                    <a:pt x="558" y="484"/>
                  </a:lnTo>
                  <a:lnTo>
                    <a:pt x="554" y="484"/>
                  </a:lnTo>
                  <a:lnTo>
                    <a:pt x="551" y="484"/>
                  </a:lnTo>
                  <a:lnTo>
                    <a:pt x="547" y="486"/>
                  </a:lnTo>
                  <a:lnTo>
                    <a:pt x="536" y="486"/>
                  </a:lnTo>
                  <a:lnTo>
                    <a:pt x="534" y="488"/>
                  </a:lnTo>
                  <a:lnTo>
                    <a:pt x="529" y="490"/>
                  </a:lnTo>
                  <a:lnTo>
                    <a:pt x="529" y="491"/>
                  </a:lnTo>
                  <a:lnTo>
                    <a:pt x="528" y="492"/>
                  </a:lnTo>
                  <a:lnTo>
                    <a:pt x="524" y="492"/>
                  </a:lnTo>
                  <a:lnTo>
                    <a:pt x="521" y="494"/>
                  </a:lnTo>
                  <a:lnTo>
                    <a:pt x="511" y="496"/>
                  </a:lnTo>
                  <a:lnTo>
                    <a:pt x="504" y="498"/>
                  </a:lnTo>
                  <a:lnTo>
                    <a:pt x="501" y="499"/>
                  </a:lnTo>
                  <a:lnTo>
                    <a:pt x="501" y="502"/>
                  </a:lnTo>
                  <a:lnTo>
                    <a:pt x="486" y="508"/>
                  </a:lnTo>
                  <a:lnTo>
                    <a:pt x="483" y="509"/>
                  </a:lnTo>
                  <a:lnTo>
                    <a:pt x="471" y="512"/>
                  </a:lnTo>
                  <a:lnTo>
                    <a:pt x="469" y="516"/>
                  </a:lnTo>
                  <a:lnTo>
                    <a:pt x="463" y="517"/>
                  </a:lnTo>
                  <a:lnTo>
                    <a:pt x="455" y="523"/>
                  </a:lnTo>
                  <a:lnTo>
                    <a:pt x="453" y="523"/>
                  </a:lnTo>
                  <a:lnTo>
                    <a:pt x="452" y="524"/>
                  </a:lnTo>
                  <a:lnTo>
                    <a:pt x="450" y="524"/>
                  </a:lnTo>
                  <a:lnTo>
                    <a:pt x="450" y="527"/>
                  </a:lnTo>
                  <a:lnTo>
                    <a:pt x="447" y="526"/>
                  </a:lnTo>
                  <a:lnTo>
                    <a:pt x="445" y="526"/>
                  </a:lnTo>
                  <a:lnTo>
                    <a:pt x="446" y="527"/>
                  </a:lnTo>
                  <a:lnTo>
                    <a:pt x="445" y="528"/>
                  </a:lnTo>
                  <a:lnTo>
                    <a:pt x="443" y="527"/>
                  </a:lnTo>
                  <a:lnTo>
                    <a:pt x="441" y="529"/>
                  </a:lnTo>
                  <a:lnTo>
                    <a:pt x="440" y="529"/>
                  </a:lnTo>
                  <a:lnTo>
                    <a:pt x="440" y="530"/>
                  </a:lnTo>
                  <a:lnTo>
                    <a:pt x="439" y="532"/>
                  </a:lnTo>
                  <a:lnTo>
                    <a:pt x="437" y="532"/>
                  </a:lnTo>
                  <a:lnTo>
                    <a:pt x="437" y="534"/>
                  </a:lnTo>
                  <a:lnTo>
                    <a:pt x="434" y="534"/>
                  </a:lnTo>
                  <a:lnTo>
                    <a:pt x="428" y="536"/>
                  </a:lnTo>
                  <a:lnTo>
                    <a:pt x="427" y="536"/>
                  </a:lnTo>
                  <a:lnTo>
                    <a:pt x="427" y="539"/>
                  </a:lnTo>
                  <a:lnTo>
                    <a:pt x="423" y="539"/>
                  </a:lnTo>
                  <a:lnTo>
                    <a:pt x="421" y="541"/>
                  </a:lnTo>
                  <a:lnTo>
                    <a:pt x="419" y="541"/>
                  </a:lnTo>
                  <a:lnTo>
                    <a:pt x="415" y="540"/>
                  </a:lnTo>
                  <a:lnTo>
                    <a:pt x="411" y="541"/>
                  </a:lnTo>
                  <a:lnTo>
                    <a:pt x="404" y="540"/>
                  </a:lnTo>
                  <a:lnTo>
                    <a:pt x="402" y="541"/>
                  </a:lnTo>
                  <a:lnTo>
                    <a:pt x="401" y="540"/>
                  </a:lnTo>
                  <a:lnTo>
                    <a:pt x="398" y="541"/>
                  </a:lnTo>
                  <a:lnTo>
                    <a:pt x="387" y="540"/>
                  </a:lnTo>
                  <a:lnTo>
                    <a:pt x="384" y="542"/>
                  </a:lnTo>
                  <a:lnTo>
                    <a:pt x="381" y="542"/>
                  </a:lnTo>
                  <a:lnTo>
                    <a:pt x="380" y="544"/>
                  </a:lnTo>
                  <a:lnTo>
                    <a:pt x="379" y="545"/>
                  </a:lnTo>
                  <a:lnTo>
                    <a:pt x="379" y="546"/>
                  </a:lnTo>
                  <a:lnTo>
                    <a:pt x="377" y="546"/>
                  </a:lnTo>
                  <a:lnTo>
                    <a:pt x="365" y="545"/>
                  </a:lnTo>
                  <a:lnTo>
                    <a:pt x="362" y="546"/>
                  </a:lnTo>
                  <a:lnTo>
                    <a:pt x="360" y="544"/>
                  </a:lnTo>
                  <a:lnTo>
                    <a:pt x="351" y="541"/>
                  </a:lnTo>
                  <a:lnTo>
                    <a:pt x="345" y="539"/>
                  </a:lnTo>
                  <a:lnTo>
                    <a:pt x="339" y="538"/>
                  </a:lnTo>
                  <a:lnTo>
                    <a:pt x="337" y="535"/>
                  </a:lnTo>
                  <a:lnTo>
                    <a:pt x="319" y="533"/>
                  </a:lnTo>
                  <a:lnTo>
                    <a:pt x="313" y="534"/>
                  </a:lnTo>
                  <a:lnTo>
                    <a:pt x="296" y="524"/>
                  </a:lnTo>
                  <a:lnTo>
                    <a:pt x="290" y="523"/>
                  </a:lnTo>
                  <a:lnTo>
                    <a:pt x="285" y="522"/>
                  </a:lnTo>
                  <a:lnTo>
                    <a:pt x="278" y="518"/>
                  </a:lnTo>
                  <a:lnTo>
                    <a:pt x="278" y="516"/>
                  </a:lnTo>
                  <a:lnTo>
                    <a:pt x="277" y="515"/>
                  </a:lnTo>
                  <a:lnTo>
                    <a:pt x="276" y="514"/>
                  </a:lnTo>
                  <a:lnTo>
                    <a:pt x="275" y="511"/>
                  </a:lnTo>
                  <a:lnTo>
                    <a:pt x="272" y="511"/>
                  </a:lnTo>
                  <a:lnTo>
                    <a:pt x="264" y="506"/>
                  </a:lnTo>
                  <a:lnTo>
                    <a:pt x="254" y="502"/>
                  </a:lnTo>
                  <a:lnTo>
                    <a:pt x="239" y="499"/>
                  </a:lnTo>
                  <a:lnTo>
                    <a:pt x="234" y="499"/>
                  </a:lnTo>
                  <a:lnTo>
                    <a:pt x="230" y="498"/>
                  </a:lnTo>
                  <a:lnTo>
                    <a:pt x="225" y="499"/>
                  </a:lnTo>
                  <a:lnTo>
                    <a:pt x="222" y="500"/>
                  </a:lnTo>
                  <a:lnTo>
                    <a:pt x="212" y="499"/>
                  </a:lnTo>
                  <a:lnTo>
                    <a:pt x="201" y="497"/>
                  </a:lnTo>
                  <a:lnTo>
                    <a:pt x="199" y="497"/>
                  </a:lnTo>
                  <a:lnTo>
                    <a:pt x="192" y="494"/>
                  </a:lnTo>
                  <a:lnTo>
                    <a:pt x="188" y="496"/>
                  </a:lnTo>
                  <a:lnTo>
                    <a:pt x="183" y="496"/>
                  </a:lnTo>
                  <a:lnTo>
                    <a:pt x="173" y="493"/>
                  </a:lnTo>
                  <a:lnTo>
                    <a:pt x="169" y="493"/>
                  </a:lnTo>
                  <a:lnTo>
                    <a:pt x="163" y="496"/>
                  </a:lnTo>
                  <a:lnTo>
                    <a:pt x="151" y="493"/>
                  </a:lnTo>
                  <a:lnTo>
                    <a:pt x="145" y="493"/>
                  </a:lnTo>
                  <a:lnTo>
                    <a:pt x="141" y="488"/>
                  </a:lnTo>
                  <a:lnTo>
                    <a:pt x="129" y="480"/>
                  </a:lnTo>
                  <a:lnTo>
                    <a:pt x="127" y="476"/>
                  </a:lnTo>
                  <a:lnTo>
                    <a:pt x="121" y="473"/>
                  </a:lnTo>
                  <a:lnTo>
                    <a:pt x="115" y="469"/>
                  </a:lnTo>
                  <a:lnTo>
                    <a:pt x="114" y="468"/>
                  </a:lnTo>
                  <a:lnTo>
                    <a:pt x="110" y="467"/>
                  </a:lnTo>
                  <a:lnTo>
                    <a:pt x="109" y="466"/>
                  </a:lnTo>
                  <a:lnTo>
                    <a:pt x="108" y="466"/>
                  </a:lnTo>
                  <a:lnTo>
                    <a:pt x="104" y="462"/>
                  </a:lnTo>
                  <a:lnTo>
                    <a:pt x="94" y="458"/>
                  </a:lnTo>
                  <a:lnTo>
                    <a:pt x="93" y="456"/>
                  </a:lnTo>
                  <a:lnTo>
                    <a:pt x="78" y="450"/>
                  </a:lnTo>
                  <a:lnTo>
                    <a:pt x="70" y="445"/>
                  </a:lnTo>
                  <a:lnTo>
                    <a:pt x="66" y="445"/>
                  </a:lnTo>
                  <a:lnTo>
                    <a:pt x="57" y="443"/>
                  </a:lnTo>
                  <a:lnTo>
                    <a:pt x="49" y="440"/>
                  </a:lnTo>
                  <a:lnTo>
                    <a:pt x="42" y="439"/>
                  </a:lnTo>
                  <a:lnTo>
                    <a:pt x="34" y="438"/>
                  </a:lnTo>
                  <a:lnTo>
                    <a:pt x="27" y="436"/>
                  </a:lnTo>
                  <a:lnTo>
                    <a:pt x="13" y="431"/>
                  </a:lnTo>
                  <a:lnTo>
                    <a:pt x="8" y="428"/>
                  </a:lnTo>
                  <a:lnTo>
                    <a:pt x="9" y="427"/>
                  </a:lnTo>
                  <a:lnTo>
                    <a:pt x="0" y="416"/>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8" name="Freeform 23"/>
            <p:cNvSpPr>
              <a:spLocks/>
            </p:cNvSpPr>
            <p:nvPr/>
          </p:nvSpPr>
          <p:spPr bwMode="auto">
            <a:xfrm>
              <a:off x="4294" y="2006"/>
              <a:ext cx="312" cy="280"/>
            </a:xfrm>
            <a:custGeom>
              <a:avLst/>
              <a:gdLst>
                <a:gd name="T0" fmla="*/ 1 w 581"/>
                <a:gd name="T1" fmla="*/ 0 h 567"/>
                <a:gd name="T2" fmla="*/ 1 w 581"/>
                <a:gd name="T3" fmla="*/ 1 h 567"/>
                <a:gd name="T4" fmla="*/ 1 w 581"/>
                <a:gd name="T5" fmla="*/ 1 h 567"/>
                <a:gd name="T6" fmla="*/ 1 w 581"/>
                <a:gd name="T7" fmla="*/ 1 h 567"/>
                <a:gd name="T8" fmla="*/ 1 w 581"/>
                <a:gd name="T9" fmla="*/ 1 h 567"/>
                <a:gd name="T10" fmla="*/ 1 w 581"/>
                <a:gd name="T11" fmla="*/ 1 h 567"/>
                <a:gd name="T12" fmla="*/ 1 w 581"/>
                <a:gd name="T13" fmla="*/ 1 h 567"/>
                <a:gd name="T14" fmla="*/ 1 w 581"/>
                <a:gd name="T15" fmla="*/ 1 h 567"/>
                <a:gd name="T16" fmla="*/ 1 w 581"/>
                <a:gd name="T17" fmla="*/ 1 h 567"/>
                <a:gd name="T18" fmla="*/ 1 w 581"/>
                <a:gd name="T19" fmla="*/ 1 h 567"/>
                <a:gd name="T20" fmla="*/ 1 w 581"/>
                <a:gd name="T21" fmla="*/ 0 h 567"/>
                <a:gd name="T22" fmla="*/ 1 w 581"/>
                <a:gd name="T23" fmla="*/ 0 h 567"/>
                <a:gd name="T24" fmla="*/ 1 w 581"/>
                <a:gd name="T25" fmla="*/ 1 h 567"/>
                <a:gd name="T26" fmla="*/ 1 w 581"/>
                <a:gd name="T27" fmla="*/ 1 h 567"/>
                <a:gd name="T28" fmla="*/ 2 w 581"/>
                <a:gd name="T29" fmla="*/ 1 h 567"/>
                <a:gd name="T30" fmla="*/ 2 w 581"/>
                <a:gd name="T31" fmla="*/ 0 h 567"/>
                <a:gd name="T32" fmla="*/ 2 w 581"/>
                <a:gd name="T33" fmla="*/ 0 h 567"/>
                <a:gd name="T34" fmla="*/ 2 w 581"/>
                <a:gd name="T35" fmla="*/ 0 h 567"/>
                <a:gd name="T36" fmla="*/ 2 w 581"/>
                <a:gd name="T37" fmla="*/ 0 h 567"/>
                <a:gd name="T38" fmla="*/ 2 w 581"/>
                <a:gd name="T39" fmla="*/ 0 h 567"/>
                <a:gd name="T40" fmla="*/ 1 w 581"/>
                <a:gd name="T41" fmla="*/ 0 h 567"/>
                <a:gd name="T42" fmla="*/ 1 w 581"/>
                <a:gd name="T43" fmla="*/ 0 h 567"/>
                <a:gd name="T44" fmla="*/ 1 w 581"/>
                <a:gd name="T45" fmla="*/ 0 h 567"/>
                <a:gd name="T46" fmla="*/ 1 w 581"/>
                <a:gd name="T47" fmla="*/ 0 h 567"/>
                <a:gd name="T48" fmla="*/ 1 w 581"/>
                <a:gd name="T49" fmla="*/ 0 h 567"/>
                <a:gd name="T50" fmla="*/ 1 w 581"/>
                <a:gd name="T51" fmla="*/ 0 h 567"/>
                <a:gd name="T52" fmla="*/ 1 w 581"/>
                <a:gd name="T53" fmla="*/ 0 h 567"/>
                <a:gd name="T54" fmla="*/ 1 w 581"/>
                <a:gd name="T55" fmla="*/ 0 h 567"/>
                <a:gd name="T56" fmla="*/ 1 w 581"/>
                <a:gd name="T57" fmla="*/ 0 h 567"/>
                <a:gd name="T58" fmla="*/ 1 w 581"/>
                <a:gd name="T59" fmla="*/ 0 h 567"/>
                <a:gd name="T60" fmla="*/ 1 w 581"/>
                <a:gd name="T61" fmla="*/ 0 h 567"/>
                <a:gd name="T62" fmla="*/ 1 w 581"/>
                <a:gd name="T63" fmla="*/ 0 h 567"/>
                <a:gd name="T64" fmla="*/ 1 w 581"/>
                <a:gd name="T65" fmla="*/ 0 h 567"/>
                <a:gd name="T66" fmla="*/ 1 w 581"/>
                <a:gd name="T67" fmla="*/ 0 h 567"/>
                <a:gd name="T68" fmla="*/ 0 w 581"/>
                <a:gd name="T69" fmla="*/ 0 h 567"/>
                <a:gd name="T70" fmla="*/ 1 w 581"/>
                <a:gd name="T71" fmla="*/ 0 h 567"/>
                <a:gd name="T72" fmla="*/ 1 w 581"/>
                <a:gd name="T73" fmla="*/ 0 h 5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1"/>
                <a:gd name="T112" fmla="*/ 0 h 567"/>
                <a:gd name="T113" fmla="*/ 581 w 581"/>
                <a:gd name="T114" fmla="*/ 567 h 5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1" h="567">
                  <a:moveTo>
                    <a:pt x="49" y="507"/>
                  </a:moveTo>
                  <a:lnTo>
                    <a:pt x="50" y="519"/>
                  </a:lnTo>
                  <a:lnTo>
                    <a:pt x="56" y="519"/>
                  </a:lnTo>
                  <a:lnTo>
                    <a:pt x="59" y="528"/>
                  </a:lnTo>
                  <a:lnTo>
                    <a:pt x="65" y="529"/>
                  </a:lnTo>
                  <a:lnTo>
                    <a:pt x="70" y="529"/>
                  </a:lnTo>
                  <a:lnTo>
                    <a:pt x="72" y="531"/>
                  </a:lnTo>
                  <a:lnTo>
                    <a:pt x="73" y="535"/>
                  </a:lnTo>
                  <a:lnTo>
                    <a:pt x="79" y="535"/>
                  </a:lnTo>
                  <a:lnTo>
                    <a:pt x="83" y="535"/>
                  </a:lnTo>
                  <a:lnTo>
                    <a:pt x="85" y="537"/>
                  </a:lnTo>
                  <a:lnTo>
                    <a:pt x="88" y="541"/>
                  </a:lnTo>
                  <a:lnTo>
                    <a:pt x="100" y="550"/>
                  </a:lnTo>
                  <a:lnTo>
                    <a:pt x="101" y="553"/>
                  </a:lnTo>
                  <a:lnTo>
                    <a:pt x="103" y="556"/>
                  </a:lnTo>
                  <a:lnTo>
                    <a:pt x="140" y="555"/>
                  </a:lnTo>
                  <a:lnTo>
                    <a:pt x="146" y="556"/>
                  </a:lnTo>
                  <a:lnTo>
                    <a:pt x="145" y="550"/>
                  </a:lnTo>
                  <a:lnTo>
                    <a:pt x="155" y="549"/>
                  </a:lnTo>
                  <a:lnTo>
                    <a:pt x="155" y="529"/>
                  </a:lnTo>
                  <a:lnTo>
                    <a:pt x="160" y="520"/>
                  </a:lnTo>
                  <a:lnTo>
                    <a:pt x="168" y="519"/>
                  </a:lnTo>
                  <a:lnTo>
                    <a:pt x="182" y="520"/>
                  </a:lnTo>
                  <a:lnTo>
                    <a:pt x="190" y="525"/>
                  </a:lnTo>
                  <a:lnTo>
                    <a:pt x="198" y="526"/>
                  </a:lnTo>
                  <a:lnTo>
                    <a:pt x="229" y="541"/>
                  </a:lnTo>
                  <a:lnTo>
                    <a:pt x="259" y="541"/>
                  </a:lnTo>
                  <a:lnTo>
                    <a:pt x="263" y="567"/>
                  </a:lnTo>
                  <a:lnTo>
                    <a:pt x="342" y="561"/>
                  </a:lnTo>
                  <a:lnTo>
                    <a:pt x="549" y="547"/>
                  </a:lnTo>
                  <a:lnTo>
                    <a:pt x="581" y="546"/>
                  </a:lnTo>
                  <a:lnTo>
                    <a:pt x="580" y="521"/>
                  </a:lnTo>
                  <a:lnTo>
                    <a:pt x="565" y="331"/>
                  </a:lnTo>
                  <a:lnTo>
                    <a:pt x="562" y="283"/>
                  </a:lnTo>
                  <a:lnTo>
                    <a:pt x="426" y="101"/>
                  </a:lnTo>
                  <a:lnTo>
                    <a:pt x="400" y="67"/>
                  </a:lnTo>
                  <a:lnTo>
                    <a:pt x="392" y="76"/>
                  </a:lnTo>
                  <a:lnTo>
                    <a:pt x="377" y="70"/>
                  </a:lnTo>
                  <a:lnTo>
                    <a:pt x="371" y="67"/>
                  </a:lnTo>
                  <a:lnTo>
                    <a:pt x="361" y="65"/>
                  </a:lnTo>
                  <a:lnTo>
                    <a:pt x="346" y="66"/>
                  </a:lnTo>
                  <a:lnTo>
                    <a:pt x="343" y="1"/>
                  </a:lnTo>
                  <a:lnTo>
                    <a:pt x="337" y="0"/>
                  </a:lnTo>
                  <a:lnTo>
                    <a:pt x="329" y="22"/>
                  </a:lnTo>
                  <a:lnTo>
                    <a:pt x="320" y="67"/>
                  </a:lnTo>
                  <a:lnTo>
                    <a:pt x="329" y="155"/>
                  </a:lnTo>
                  <a:lnTo>
                    <a:pt x="334" y="172"/>
                  </a:lnTo>
                  <a:lnTo>
                    <a:pt x="332" y="178"/>
                  </a:lnTo>
                  <a:lnTo>
                    <a:pt x="322" y="187"/>
                  </a:lnTo>
                  <a:lnTo>
                    <a:pt x="316" y="191"/>
                  </a:lnTo>
                  <a:lnTo>
                    <a:pt x="304" y="204"/>
                  </a:lnTo>
                  <a:lnTo>
                    <a:pt x="298" y="205"/>
                  </a:lnTo>
                  <a:lnTo>
                    <a:pt x="295" y="209"/>
                  </a:lnTo>
                  <a:lnTo>
                    <a:pt x="293" y="243"/>
                  </a:lnTo>
                  <a:lnTo>
                    <a:pt x="295" y="263"/>
                  </a:lnTo>
                  <a:lnTo>
                    <a:pt x="292" y="275"/>
                  </a:lnTo>
                  <a:lnTo>
                    <a:pt x="286" y="292"/>
                  </a:lnTo>
                  <a:lnTo>
                    <a:pt x="276" y="304"/>
                  </a:lnTo>
                  <a:lnTo>
                    <a:pt x="264" y="316"/>
                  </a:lnTo>
                  <a:lnTo>
                    <a:pt x="167" y="390"/>
                  </a:lnTo>
                  <a:lnTo>
                    <a:pt x="162" y="395"/>
                  </a:lnTo>
                  <a:lnTo>
                    <a:pt x="146" y="400"/>
                  </a:lnTo>
                  <a:lnTo>
                    <a:pt x="143" y="402"/>
                  </a:lnTo>
                  <a:lnTo>
                    <a:pt x="137" y="403"/>
                  </a:lnTo>
                  <a:lnTo>
                    <a:pt x="136" y="405"/>
                  </a:lnTo>
                  <a:lnTo>
                    <a:pt x="125" y="412"/>
                  </a:lnTo>
                  <a:lnTo>
                    <a:pt x="122" y="411"/>
                  </a:lnTo>
                  <a:lnTo>
                    <a:pt x="118" y="414"/>
                  </a:lnTo>
                  <a:lnTo>
                    <a:pt x="109" y="415"/>
                  </a:lnTo>
                  <a:lnTo>
                    <a:pt x="0" y="427"/>
                  </a:lnTo>
                  <a:lnTo>
                    <a:pt x="19" y="454"/>
                  </a:lnTo>
                  <a:lnTo>
                    <a:pt x="47" y="461"/>
                  </a:lnTo>
                  <a:lnTo>
                    <a:pt x="48" y="489"/>
                  </a:lnTo>
                  <a:lnTo>
                    <a:pt x="49" y="507"/>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99" name="Freeform 24"/>
            <p:cNvSpPr>
              <a:spLocks/>
            </p:cNvSpPr>
            <p:nvPr/>
          </p:nvSpPr>
          <p:spPr bwMode="auto">
            <a:xfrm>
              <a:off x="4155" y="2286"/>
              <a:ext cx="359" cy="305"/>
            </a:xfrm>
            <a:custGeom>
              <a:avLst/>
              <a:gdLst>
                <a:gd name="T0" fmla="*/ 1 w 672"/>
                <a:gd name="T1" fmla="*/ 0 h 616"/>
                <a:gd name="T2" fmla="*/ 1 w 672"/>
                <a:gd name="T3" fmla="*/ 0 h 616"/>
                <a:gd name="T4" fmla="*/ 1 w 672"/>
                <a:gd name="T5" fmla="*/ 0 h 616"/>
                <a:gd name="T6" fmla="*/ 1 w 672"/>
                <a:gd name="T7" fmla="*/ 0 h 616"/>
                <a:gd name="T8" fmla="*/ 1 w 672"/>
                <a:gd name="T9" fmla="*/ 0 h 616"/>
                <a:gd name="T10" fmla="*/ 1 w 672"/>
                <a:gd name="T11" fmla="*/ 0 h 616"/>
                <a:gd name="T12" fmla="*/ 1 w 672"/>
                <a:gd name="T13" fmla="*/ 0 h 616"/>
                <a:gd name="T14" fmla="*/ 1 w 672"/>
                <a:gd name="T15" fmla="*/ 0 h 616"/>
                <a:gd name="T16" fmla="*/ 1 w 672"/>
                <a:gd name="T17" fmla="*/ 0 h 616"/>
                <a:gd name="T18" fmla="*/ 1 w 672"/>
                <a:gd name="T19" fmla="*/ 0 h 616"/>
                <a:gd name="T20" fmla="*/ 1 w 672"/>
                <a:gd name="T21" fmla="*/ 0 h 616"/>
                <a:gd name="T22" fmla="*/ 1 w 672"/>
                <a:gd name="T23" fmla="*/ 0 h 616"/>
                <a:gd name="T24" fmla="*/ 1 w 672"/>
                <a:gd name="T25" fmla="*/ 0 h 616"/>
                <a:gd name="T26" fmla="*/ 1 w 672"/>
                <a:gd name="T27" fmla="*/ 0 h 616"/>
                <a:gd name="T28" fmla="*/ 1 w 672"/>
                <a:gd name="T29" fmla="*/ 0 h 616"/>
                <a:gd name="T30" fmla="*/ 1 w 672"/>
                <a:gd name="T31" fmla="*/ 0 h 616"/>
                <a:gd name="T32" fmla="*/ 1 w 672"/>
                <a:gd name="T33" fmla="*/ 0 h 616"/>
                <a:gd name="T34" fmla="*/ 1 w 672"/>
                <a:gd name="T35" fmla="*/ 0 h 616"/>
                <a:gd name="T36" fmla="*/ 2 w 672"/>
                <a:gd name="T37" fmla="*/ 0 h 616"/>
                <a:gd name="T38" fmla="*/ 2 w 672"/>
                <a:gd name="T39" fmla="*/ 0 h 616"/>
                <a:gd name="T40" fmla="*/ 2 w 672"/>
                <a:gd name="T41" fmla="*/ 0 h 616"/>
                <a:gd name="T42" fmla="*/ 2 w 672"/>
                <a:gd name="T43" fmla="*/ 0 h 616"/>
                <a:gd name="T44" fmla="*/ 2 w 672"/>
                <a:gd name="T45" fmla="*/ 0 h 616"/>
                <a:gd name="T46" fmla="*/ 2 w 672"/>
                <a:gd name="T47" fmla="*/ 0 h 616"/>
                <a:gd name="T48" fmla="*/ 2 w 672"/>
                <a:gd name="T49" fmla="*/ 0 h 616"/>
                <a:gd name="T50" fmla="*/ 2 w 672"/>
                <a:gd name="T51" fmla="*/ 0 h 616"/>
                <a:gd name="T52" fmla="*/ 2 w 672"/>
                <a:gd name="T53" fmla="*/ 0 h 616"/>
                <a:gd name="T54" fmla="*/ 2 w 672"/>
                <a:gd name="T55" fmla="*/ 0 h 616"/>
                <a:gd name="T56" fmla="*/ 2 w 672"/>
                <a:gd name="T57" fmla="*/ 0 h 616"/>
                <a:gd name="T58" fmla="*/ 2 w 672"/>
                <a:gd name="T59" fmla="*/ 0 h 616"/>
                <a:gd name="T60" fmla="*/ 2 w 672"/>
                <a:gd name="T61" fmla="*/ 0 h 616"/>
                <a:gd name="T62" fmla="*/ 2 w 672"/>
                <a:gd name="T63" fmla="*/ 0 h 616"/>
                <a:gd name="T64" fmla="*/ 2 w 672"/>
                <a:gd name="T65" fmla="*/ 0 h 616"/>
                <a:gd name="T66" fmla="*/ 1 w 672"/>
                <a:gd name="T67" fmla="*/ 0 h 616"/>
                <a:gd name="T68" fmla="*/ 2 w 672"/>
                <a:gd name="T69" fmla="*/ 0 h 616"/>
                <a:gd name="T70" fmla="*/ 2 w 672"/>
                <a:gd name="T71" fmla="*/ 0 h 616"/>
                <a:gd name="T72" fmla="*/ 2 w 672"/>
                <a:gd name="T73" fmla="*/ 1 h 616"/>
                <a:gd name="T74" fmla="*/ 2 w 672"/>
                <a:gd name="T75" fmla="*/ 1 h 616"/>
                <a:gd name="T76" fmla="*/ 1 w 672"/>
                <a:gd name="T77" fmla="*/ 1 h 616"/>
                <a:gd name="T78" fmla="*/ 1 w 672"/>
                <a:gd name="T79" fmla="*/ 1 h 616"/>
                <a:gd name="T80" fmla="*/ 1 w 672"/>
                <a:gd name="T81" fmla="*/ 1 h 616"/>
                <a:gd name="T82" fmla="*/ 1 w 672"/>
                <a:gd name="T83" fmla="*/ 1 h 616"/>
                <a:gd name="T84" fmla="*/ 1 w 672"/>
                <a:gd name="T85" fmla="*/ 0 h 616"/>
                <a:gd name="T86" fmla="*/ 1 w 672"/>
                <a:gd name="T87" fmla="*/ 0 h 616"/>
                <a:gd name="T88" fmla="*/ 1 w 672"/>
                <a:gd name="T89" fmla="*/ 0 h 616"/>
                <a:gd name="T90" fmla="*/ 1 w 672"/>
                <a:gd name="T91" fmla="*/ 0 h 616"/>
                <a:gd name="T92" fmla="*/ 1 w 672"/>
                <a:gd name="T93" fmla="*/ 0 h 616"/>
                <a:gd name="T94" fmla="*/ 1 w 672"/>
                <a:gd name="T95" fmla="*/ 0 h 616"/>
                <a:gd name="T96" fmla="*/ 1 w 672"/>
                <a:gd name="T97" fmla="*/ 0 h 616"/>
                <a:gd name="T98" fmla="*/ 1 w 672"/>
                <a:gd name="T99" fmla="*/ 0 h 616"/>
                <a:gd name="T100" fmla="*/ 1 w 672"/>
                <a:gd name="T101" fmla="*/ 0 h 616"/>
                <a:gd name="T102" fmla="*/ 1 w 672"/>
                <a:gd name="T103" fmla="*/ 0 h 616"/>
                <a:gd name="T104" fmla="*/ 1 w 672"/>
                <a:gd name="T105" fmla="*/ 0 h 616"/>
                <a:gd name="T106" fmla="*/ 1 w 672"/>
                <a:gd name="T107" fmla="*/ 0 h 616"/>
                <a:gd name="T108" fmla="*/ 1 w 672"/>
                <a:gd name="T109" fmla="*/ 0 h 616"/>
                <a:gd name="T110" fmla="*/ 1 w 672"/>
                <a:gd name="T111" fmla="*/ 0 h 616"/>
                <a:gd name="T112" fmla="*/ 1 w 672"/>
                <a:gd name="T113" fmla="*/ 0 h 6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2"/>
                <a:gd name="T172" fmla="*/ 0 h 616"/>
                <a:gd name="T173" fmla="*/ 672 w 672"/>
                <a:gd name="T174" fmla="*/ 616 h 6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2" h="616">
                  <a:moveTo>
                    <a:pt x="0" y="291"/>
                  </a:moveTo>
                  <a:lnTo>
                    <a:pt x="16" y="244"/>
                  </a:lnTo>
                  <a:lnTo>
                    <a:pt x="48" y="160"/>
                  </a:lnTo>
                  <a:lnTo>
                    <a:pt x="54" y="154"/>
                  </a:lnTo>
                  <a:lnTo>
                    <a:pt x="68" y="144"/>
                  </a:lnTo>
                  <a:lnTo>
                    <a:pt x="75" y="143"/>
                  </a:lnTo>
                  <a:lnTo>
                    <a:pt x="73" y="141"/>
                  </a:lnTo>
                  <a:lnTo>
                    <a:pt x="80" y="136"/>
                  </a:lnTo>
                  <a:lnTo>
                    <a:pt x="85" y="133"/>
                  </a:lnTo>
                  <a:lnTo>
                    <a:pt x="85" y="126"/>
                  </a:lnTo>
                  <a:lnTo>
                    <a:pt x="102" y="82"/>
                  </a:lnTo>
                  <a:lnTo>
                    <a:pt x="105" y="82"/>
                  </a:lnTo>
                  <a:lnTo>
                    <a:pt x="109" y="79"/>
                  </a:lnTo>
                  <a:lnTo>
                    <a:pt x="109" y="77"/>
                  </a:lnTo>
                  <a:lnTo>
                    <a:pt x="113" y="72"/>
                  </a:lnTo>
                  <a:lnTo>
                    <a:pt x="114" y="71"/>
                  </a:lnTo>
                  <a:lnTo>
                    <a:pt x="120" y="63"/>
                  </a:lnTo>
                  <a:lnTo>
                    <a:pt x="123" y="22"/>
                  </a:lnTo>
                  <a:lnTo>
                    <a:pt x="133" y="5"/>
                  </a:lnTo>
                  <a:lnTo>
                    <a:pt x="138" y="4"/>
                  </a:lnTo>
                  <a:lnTo>
                    <a:pt x="140" y="5"/>
                  </a:lnTo>
                  <a:lnTo>
                    <a:pt x="157" y="5"/>
                  </a:lnTo>
                  <a:lnTo>
                    <a:pt x="163" y="7"/>
                  </a:lnTo>
                  <a:lnTo>
                    <a:pt x="173" y="21"/>
                  </a:lnTo>
                  <a:lnTo>
                    <a:pt x="181" y="25"/>
                  </a:lnTo>
                  <a:lnTo>
                    <a:pt x="182" y="34"/>
                  </a:lnTo>
                  <a:lnTo>
                    <a:pt x="180" y="46"/>
                  </a:lnTo>
                  <a:lnTo>
                    <a:pt x="181" y="60"/>
                  </a:lnTo>
                  <a:lnTo>
                    <a:pt x="183" y="65"/>
                  </a:lnTo>
                  <a:lnTo>
                    <a:pt x="189" y="85"/>
                  </a:lnTo>
                  <a:lnTo>
                    <a:pt x="193" y="89"/>
                  </a:lnTo>
                  <a:lnTo>
                    <a:pt x="210" y="89"/>
                  </a:lnTo>
                  <a:lnTo>
                    <a:pt x="218" y="93"/>
                  </a:lnTo>
                  <a:lnTo>
                    <a:pt x="229" y="107"/>
                  </a:lnTo>
                  <a:lnTo>
                    <a:pt x="234" y="108"/>
                  </a:lnTo>
                  <a:lnTo>
                    <a:pt x="242" y="109"/>
                  </a:lnTo>
                  <a:lnTo>
                    <a:pt x="245" y="107"/>
                  </a:lnTo>
                  <a:lnTo>
                    <a:pt x="269" y="76"/>
                  </a:lnTo>
                  <a:lnTo>
                    <a:pt x="296" y="45"/>
                  </a:lnTo>
                  <a:lnTo>
                    <a:pt x="297" y="39"/>
                  </a:lnTo>
                  <a:lnTo>
                    <a:pt x="300" y="37"/>
                  </a:lnTo>
                  <a:lnTo>
                    <a:pt x="303" y="35"/>
                  </a:lnTo>
                  <a:lnTo>
                    <a:pt x="308" y="31"/>
                  </a:lnTo>
                  <a:lnTo>
                    <a:pt x="318" y="25"/>
                  </a:lnTo>
                  <a:lnTo>
                    <a:pt x="324" y="23"/>
                  </a:lnTo>
                  <a:lnTo>
                    <a:pt x="326" y="19"/>
                  </a:lnTo>
                  <a:lnTo>
                    <a:pt x="336" y="19"/>
                  </a:lnTo>
                  <a:lnTo>
                    <a:pt x="338" y="21"/>
                  </a:lnTo>
                  <a:lnTo>
                    <a:pt x="342" y="18"/>
                  </a:lnTo>
                  <a:lnTo>
                    <a:pt x="345" y="4"/>
                  </a:lnTo>
                  <a:lnTo>
                    <a:pt x="348" y="5"/>
                  </a:lnTo>
                  <a:lnTo>
                    <a:pt x="360" y="0"/>
                  </a:lnTo>
                  <a:lnTo>
                    <a:pt x="361" y="3"/>
                  </a:lnTo>
                  <a:lnTo>
                    <a:pt x="362" y="7"/>
                  </a:lnTo>
                  <a:lnTo>
                    <a:pt x="365" y="9"/>
                  </a:lnTo>
                  <a:lnTo>
                    <a:pt x="367" y="9"/>
                  </a:lnTo>
                  <a:lnTo>
                    <a:pt x="371" y="6"/>
                  </a:lnTo>
                  <a:lnTo>
                    <a:pt x="378" y="11"/>
                  </a:lnTo>
                  <a:lnTo>
                    <a:pt x="379" y="13"/>
                  </a:lnTo>
                  <a:lnTo>
                    <a:pt x="384" y="15"/>
                  </a:lnTo>
                  <a:lnTo>
                    <a:pt x="390" y="11"/>
                  </a:lnTo>
                  <a:lnTo>
                    <a:pt x="393" y="12"/>
                  </a:lnTo>
                  <a:lnTo>
                    <a:pt x="395" y="15"/>
                  </a:lnTo>
                  <a:lnTo>
                    <a:pt x="397" y="24"/>
                  </a:lnTo>
                  <a:lnTo>
                    <a:pt x="401" y="39"/>
                  </a:lnTo>
                  <a:lnTo>
                    <a:pt x="404" y="40"/>
                  </a:lnTo>
                  <a:lnTo>
                    <a:pt x="415" y="40"/>
                  </a:lnTo>
                  <a:lnTo>
                    <a:pt x="420" y="43"/>
                  </a:lnTo>
                  <a:lnTo>
                    <a:pt x="427" y="55"/>
                  </a:lnTo>
                  <a:lnTo>
                    <a:pt x="426" y="61"/>
                  </a:lnTo>
                  <a:lnTo>
                    <a:pt x="421" y="70"/>
                  </a:lnTo>
                  <a:lnTo>
                    <a:pt x="422" y="78"/>
                  </a:lnTo>
                  <a:lnTo>
                    <a:pt x="426" y="81"/>
                  </a:lnTo>
                  <a:lnTo>
                    <a:pt x="444" y="82"/>
                  </a:lnTo>
                  <a:lnTo>
                    <a:pt x="452" y="85"/>
                  </a:lnTo>
                  <a:lnTo>
                    <a:pt x="452" y="90"/>
                  </a:lnTo>
                  <a:lnTo>
                    <a:pt x="456" y="91"/>
                  </a:lnTo>
                  <a:lnTo>
                    <a:pt x="469" y="91"/>
                  </a:lnTo>
                  <a:lnTo>
                    <a:pt x="470" y="97"/>
                  </a:lnTo>
                  <a:lnTo>
                    <a:pt x="475" y="99"/>
                  </a:lnTo>
                  <a:lnTo>
                    <a:pt x="475" y="103"/>
                  </a:lnTo>
                  <a:lnTo>
                    <a:pt x="473" y="103"/>
                  </a:lnTo>
                  <a:lnTo>
                    <a:pt x="470" y="111"/>
                  </a:lnTo>
                  <a:lnTo>
                    <a:pt x="468" y="112"/>
                  </a:lnTo>
                  <a:lnTo>
                    <a:pt x="467" y="115"/>
                  </a:lnTo>
                  <a:lnTo>
                    <a:pt x="470" y="114"/>
                  </a:lnTo>
                  <a:lnTo>
                    <a:pt x="493" y="124"/>
                  </a:lnTo>
                  <a:lnTo>
                    <a:pt x="537" y="163"/>
                  </a:lnTo>
                  <a:lnTo>
                    <a:pt x="565" y="180"/>
                  </a:lnTo>
                  <a:lnTo>
                    <a:pt x="595" y="196"/>
                  </a:lnTo>
                  <a:lnTo>
                    <a:pt x="619" y="216"/>
                  </a:lnTo>
                  <a:lnTo>
                    <a:pt x="639" y="241"/>
                  </a:lnTo>
                  <a:lnTo>
                    <a:pt x="656" y="246"/>
                  </a:lnTo>
                  <a:lnTo>
                    <a:pt x="672" y="253"/>
                  </a:lnTo>
                  <a:lnTo>
                    <a:pt x="665" y="286"/>
                  </a:lnTo>
                  <a:lnTo>
                    <a:pt x="648" y="318"/>
                  </a:lnTo>
                  <a:lnTo>
                    <a:pt x="443" y="336"/>
                  </a:lnTo>
                  <a:lnTo>
                    <a:pt x="423" y="361"/>
                  </a:lnTo>
                  <a:lnTo>
                    <a:pt x="411" y="382"/>
                  </a:lnTo>
                  <a:lnTo>
                    <a:pt x="373" y="450"/>
                  </a:lnTo>
                  <a:lnTo>
                    <a:pt x="363" y="455"/>
                  </a:lnTo>
                  <a:lnTo>
                    <a:pt x="361" y="459"/>
                  </a:lnTo>
                  <a:lnTo>
                    <a:pt x="360" y="461"/>
                  </a:lnTo>
                  <a:lnTo>
                    <a:pt x="361" y="465"/>
                  </a:lnTo>
                  <a:lnTo>
                    <a:pt x="367" y="466"/>
                  </a:lnTo>
                  <a:lnTo>
                    <a:pt x="367" y="485"/>
                  </a:lnTo>
                  <a:lnTo>
                    <a:pt x="362" y="498"/>
                  </a:lnTo>
                  <a:lnTo>
                    <a:pt x="367" y="503"/>
                  </a:lnTo>
                  <a:lnTo>
                    <a:pt x="383" y="508"/>
                  </a:lnTo>
                  <a:lnTo>
                    <a:pt x="383" y="533"/>
                  </a:lnTo>
                  <a:lnTo>
                    <a:pt x="377" y="540"/>
                  </a:lnTo>
                  <a:lnTo>
                    <a:pt x="369" y="546"/>
                  </a:lnTo>
                  <a:lnTo>
                    <a:pt x="372" y="571"/>
                  </a:lnTo>
                  <a:lnTo>
                    <a:pt x="369" y="579"/>
                  </a:lnTo>
                  <a:lnTo>
                    <a:pt x="374" y="595"/>
                  </a:lnTo>
                  <a:lnTo>
                    <a:pt x="361" y="616"/>
                  </a:lnTo>
                  <a:lnTo>
                    <a:pt x="356" y="612"/>
                  </a:lnTo>
                  <a:lnTo>
                    <a:pt x="355" y="610"/>
                  </a:lnTo>
                  <a:lnTo>
                    <a:pt x="356" y="611"/>
                  </a:lnTo>
                  <a:lnTo>
                    <a:pt x="353" y="607"/>
                  </a:lnTo>
                  <a:lnTo>
                    <a:pt x="303" y="565"/>
                  </a:lnTo>
                  <a:lnTo>
                    <a:pt x="282" y="545"/>
                  </a:lnTo>
                  <a:lnTo>
                    <a:pt x="283" y="545"/>
                  </a:lnTo>
                  <a:lnTo>
                    <a:pt x="279" y="541"/>
                  </a:lnTo>
                  <a:lnTo>
                    <a:pt x="281" y="543"/>
                  </a:lnTo>
                  <a:lnTo>
                    <a:pt x="275" y="539"/>
                  </a:lnTo>
                  <a:lnTo>
                    <a:pt x="263" y="526"/>
                  </a:lnTo>
                  <a:lnTo>
                    <a:pt x="261" y="521"/>
                  </a:lnTo>
                  <a:lnTo>
                    <a:pt x="260" y="519"/>
                  </a:lnTo>
                  <a:lnTo>
                    <a:pt x="254" y="520"/>
                  </a:lnTo>
                  <a:lnTo>
                    <a:pt x="236" y="499"/>
                  </a:lnTo>
                  <a:lnTo>
                    <a:pt x="237" y="501"/>
                  </a:lnTo>
                  <a:lnTo>
                    <a:pt x="239" y="498"/>
                  </a:lnTo>
                  <a:lnTo>
                    <a:pt x="233" y="495"/>
                  </a:lnTo>
                  <a:lnTo>
                    <a:pt x="230" y="491"/>
                  </a:lnTo>
                  <a:lnTo>
                    <a:pt x="228" y="491"/>
                  </a:lnTo>
                  <a:lnTo>
                    <a:pt x="228" y="490"/>
                  </a:lnTo>
                  <a:lnTo>
                    <a:pt x="222" y="487"/>
                  </a:lnTo>
                  <a:lnTo>
                    <a:pt x="217" y="484"/>
                  </a:lnTo>
                  <a:lnTo>
                    <a:pt x="216" y="484"/>
                  </a:lnTo>
                  <a:lnTo>
                    <a:pt x="219" y="487"/>
                  </a:lnTo>
                  <a:lnTo>
                    <a:pt x="213" y="483"/>
                  </a:lnTo>
                  <a:lnTo>
                    <a:pt x="211" y="481"/>
                  </a:lnTo>
                  <a:lnTo>
                    <a:pt x="207" y="477"/>
                  </a:lnTo>
                  <a:lnTo>
                    <a:pt x="204" y="474"/>
                  </a:lnTo>
                  <a:lnTo>
                    <a:pt x="182" y="455"/>
                  </a:lnTo>
                  <a:lnTo>
                    <a:pt x="177" y="450"/>
                  </a:lnTo>
                  <a:lnTo>
                    <a:pt x="175" y="448"/>
                  </a:lnTo>
                  <a:lnTo>
                    <a:pt x="153" y="432"/>
                  </a:lnTo>
                  <a:lnTo>
                    <a:pt x="150" y="429"/>
                  </a:lnTo>
                  <a:lnTo>
                    <a:pt x="140" y="421"/>
                  </a:lnTo>
                  <a:lnTo>
                    <a:pt x="123" y="408"/>
                  </a:lnTo>
                  <a:lnTo>
                    <a:pt x="108" y="399"/>
                  </a:lnTo>
                  <a:lnTo>
                    <a:pt x="105" y="396"/>
                  </a:lnTo>
                  <a:lnTo>
                    <a:pt x="103" y="395"/>
                  </a:lnTo>
                  <a:lnTo>
                    <a:pt x="90" y="385"/>
                  </a:lnTo>
                  <a:lnTo>
                    <a:pt x="84" y="382"/>
                  </a:lnTo>
                  <a:lnTo>
                    <a:pt x="73" y="375"/>
                  </a:lnTo>
                  <a:lnTo>
                    <a:pt x="69" y="372"/>
                  </a:lnTo>
                  <a:lnTo>
                    <a:pt x="65" y="370"/>
                  </a:lnTo>
                  <a:lnTo>
                    <a:pt x="55" y="365"/>
                  </a:lnTo>
                  <a:lnTo>
                    <a:pt x="47" y="361"/>
                  </a:lnTo>
                  <a:lnTo>
                    <a:pt x="43" y="361"/>
                  </a:lnTo>
                  <a:lnTo>
                    <a:pt x="41" y="359"/>
                  </a:lnTo>
                  <a:lnTo>
                    <a:pt x="39" y="357"/>
                  </a:lnTo>
                  <a:lnTo>
                    <a:pt x="37" y="354"/>
                  </a:lnTo>
                  <a:lnTo>
                    <a:pt x="27" y="354"/>
                  </a:lnTo>
                  <a:lnTo>
                    <a:pt x="22" y="355"/>
                  </a:lnTo>
                  <a:lnTo>
                    <a:pt x="12" y="351"/>
                  </a:lnTo>
                  <a:lnTo>
                    <a:pt x="10" y="348"/>
                  </a:lnTo>
                  <a:lnTo>
                    <a:pt x="12" y="318"/>
                  </a:lnTo>
                  <a:lnTo>
                    <a:pt x="0" y="291"/>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0" name="Freeform 25"/>
            <p:cNvSpPr>
              <a:spLocks/>
            </p:cNvSpPr>
            <p:nvPr/>
          </p:nvSpPr>
          <p:spPr bwMode="auto">
            <a:xfrm>
              <a:off x="4594" y="1927"/>
              <a:ext cx="206" cy="349"/>
            </a:xfrm>
            <a:custGeom>
              <a:avLst/>
              <a:gdLst>
                <a:gd name="T0" fmla="*/ 1 w 383"/>
                <a:gd name="T1" fmla="*/ 1 h 706"/>
                <a:gd name="T2" fmla="*/ 1 w 383"/>
                <a:gd name="T3" fmla="*/ 1 h 706"/>
                <a:gd name="T4" fmla="*/ 1 w 383"/>
                <a:gd name="T5" fmla="*/ 1 h 706"/>
                <a:gd name="T6" fmla="*/ 1 w 383"/>
                <a:gd name="T7" fmla="*/ 1 h 706"/>
                <a:gd name="T8" fmla="*/ 1 w 383"/>
                <a:gd name="T9" fmla="*/ 1 h 706"/>
                <a:gd name="T10" fmla="*/ 1 w 383"/>
                <a:gd name="T11" fmla="*/ 1 h 706"/>
                <a:gd name="T12" fmla="*/ 1 w 383"/>
                <a:gd name="T13" fmla="*/ 1 h 706"/>
                <a:gd name="T14" fmla="*/ 1 w 383"/>
                <a:gd name="T15" fmla="*/ 1 h 706"/>
                <a:gd name="T16" fmla="*/ 1 w 383"/>
                <a:gd name="T17" fmla="*/ 1 h 706"/>
                <a:gd name="T18" fmla="*/ 1 w 383"/>
                <a:gd name="T19" fmla="*/ 1 h 706"/>
                <a:gd name="T20" fmla="*/ 1 w 383"/>
                <a:gd name="T21" fmla="*/ 1 h 706"/>
                <a:gd name="T22" fmla="*/ 1 w 383"/>
                <a:gd name="T23" fmla="*/ 1 h 706"/>
                <a:gd name="T24" fmla="*/ 1 w 383"/>
                <a:gd name="T25" fmla="*/ 1 h 706"/>
                <a:gd name="T26" fmla="*/ 1 w 383"/>
                <a:gd name="T27" fmla="*/ 0 h 706"/>
                <a:gd name="T28" fmla="*/ 1 w 383"/>
                <a:gd name="T29" fmla="*/ 1 h 706"/>
                <a:gd name="T30" fmla="*/ 1 w 383"/>
                <a:gd name="T31" fmla="*/ 1 h 706"/>
                <a:gd name="T32" fmla="*/ 1 w 383"/>
                <a:gd name="T33" fmla="*/ 1 h 706"/>
                <a:gd name="T34" fmla="*/ 1 w 383"/>
                <a:gd name="T35" fmla="*/ 1 h 706"/>
                <a:gd name="T36" fmla="*/ 1 w 383"/>
                <a:gd name="T37" fmla="*/ 1 h 706"/>
                <a:gd name="T38" fmla="*/ 1 w 383"/>
                <a:gd name="T39" fmla="*/ 1 h 706"/>
                <a:gd name="T40" fmla="*/ 1 w 383"/>
                <a:gd name="T41" fmla="*/ 1 h 706"/>
                <a:gd name="T42" fmla="*/ 1 w 383"/>
                <a:gd name="T43" fmla="*/ 1 h 706"/>
                <a:gd name="T44" fmla="*/ 1 w 383"/>
                <a:gd name="T45" fmla="*/ 1 h 706"/>
                <a:gd name="T46" fmla="*/ 1 w 383"/>
                <a:gd name="T47" fmla="*/ 1 h 706"/>
                <a:gd name="T48" fmla="*/ 1 w 383"/>
                <a:gd name="T49" fmla="*/ 1 h 706"/>
                <a:gd name="T50" fmla="*/ 1 w 383"/>
                <a:gd name="T51" fmla="*/ 1 h 706"/>
                <a:gd name="T52" fmla="*/ 1 w 383"/>
                <a:gd name="T53" fmla="*/ 1 h 706"/>
                <a:gd name="T54" fmla="*/ 1 w 383"/>
                <a:gd name="T55" fmla="*/ 0 h 706"/>
                <a:gd name="T56" fmla="*/ 1 w 383"/>
                <a:gd name="T57" fmla="*/ 0 h 706"/>
                <a:gd name="T58" fmla="*/ 1 w 383"/>
                <a:gd name="T59" fmla="*/ 0 h 706"/>
                <a:gd name="T60" fmla="*/ 1 w 383"/>
                <a:gd name="T61" fmla="*/ 0 h 706"/>
                <a:gd name="T62" fmla="*/ 1 w 383"/>
                <a:gd name="T63" fmla="*/ 0 h 706"/>
                <a:gd name="T64" fmla="*/ 1 w 383"/>
                <a:gd name="T65" fmla="*/ 0 h 706"/>
                <a:gd name="T66" fmla="*/ 1 w 383"/>
                <a:gd name="T67" fmla="*/ 0 h 706"/>
                <a:gd name="T68" fmla="*/ 1 w 383"/>
                <a:gd name="T69" fmla="*/ 0 h 706"/>
                <a:gd name="T70" fmla="*/ 1 w 383"/>
                <a:gd name="T71" fmla="*/ 0 h 706"/>
                <a:gd name="T72" fmla="*/ 1 w 383"/>
                <a:gd name="T73" fmla="*/ 0 h 706"/>
                <a:gd name="T74" fmla="*/ 1 w 383"/>
                <a:gd name="T75" fmla="*/ 0 h 706"/>
                <a:gd name="T76" fmla="*/ 1 w 383"/>
                <a:gd name="T77" fmla="*/ 0 h 706"/>
                <a:gd name="T78" fmla="*/ 1 w 383"/>
                <a:gd name="T79" fmla="*/ 0 h 706"/>
                <a:gd name="T80" fmla="*/ 1 w 383"/>
                <a:gd name="T81" fmla="*/ 0 h 706"/>
                <a:gd name="T82" fmla="*/ 1 w 383"/>
                <a:gd name="T83" fmla="*/ 0 h 706"/>
                <a:gd name="T84" fmla="*/ 1 w 383"/>
                <a:gd name="T85" fmla="*/ 0 h 706"/>
                <a:gd name="T86" fmla="*/ 1 w 383"/>
                <a:gd name="T87" fmla="*/ 0 h 706"/>
                <a:gd name="T88" fmla="*/ 1 w 383"/>
                <a:gd name="T89" fmla="*/ 0 h 706"/>
                <a:gd name="T90" fmla="*/ 1 w 383"/>
                <a:gd name="T91" fmla="*/ 0 h 706"/>
                <a:gd name="T92" fmla="*/ 2 w 383"/>
                <a:gd name="T93" fmla="*/ 0 h 706"/>
                <a:gd name="T94" fmla="*/ 2 w 383"/>
                <a:gd name="T95" fmla="*/ 0 h 706"/>
                <a:gd name="T96" fmla="*/ 2 w 383"/>
                <a:gd name="T97" fmla="*/ 0 h 706"/>
                <a:gd name="T98" fmla="*/ 2 w 383"/>
                <a:gd name="T99" fmla="*/ 0 h 706"/>
                <a:gd name="T100" fmla="*/ 2 w 383"/>
                <a:gd name="T101" fmla="*/ 0 h 706"/>
                <a:gd name="T102" fmla="*/ 2 w 383"/>
                <a:gd name="T103" fmla="*/ 0 h 706"/>
                <a:gd name="T104" fmla="*/ 2 w 383"/>
                <a:gd name="T105" fmla="*/ 0 h 706"/>
                <a:gd name="T106" fmla="*/ 2 w 383"/>
                <a:gd name="T107" fmla="*/ 0 h 706"/>
                <a:gd name="T108" fmla="*/ 1 w 383"/>
                <a:gd name="T109" fmla="*/ 0 h 706"/>
                <a:gd name="T110" fmla="*/ 1 w 383"/>
                <a:gd name="T111" fmla="*/ 0 h 706"/>
                <a:gd name="T112" fmla="*/ 1 w 383"/>
                <a:gd name="T113" fmla="*/ 0 h 706"/>
                <a:gd name="T114" fmla="*/ 1 w 383"/>
                <a:gd name="T115" fmla="*/ 0 h 706"/>
                <a:gd name="T116" fmla="*/ 1 w 383"/>
                <a:gd name="T117" fmla="*/ 0 h 7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3"/>
                <a:gd name="T178" fmla="*/ 0 h 706"/>
                <a:gd name="T179" fmla="*/ 383 w 383"/>
                <a:gd name="T180" fmla="*/ 706 h 7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3" h="706">
                  <a:moveTo>
                    <a:pt x="0" y="457"/>
                  </a:moveTo>
                  <a:lnTo>
                    <a:pt x="3" y="505"/>
                  </a:lnTo>
                  <a:lnTo>
                    <a:pt x="18" y="695"/>
                  </a:lnTo>
                  <a:lnTo>
                    <a:pt x="20" y="694"/>
                  </a:lnTo>
                  <a:lnTo>
                    <a:pt x="21" y="691"/>
                  </a:lnTo>
                  <a:lnTo>
                    <a:pt x="25" y="690"/>
                  </a:lnTo>
                  <a:lnTo>
                    <a:pt x="27" y="688"/>
                  </a:lnTo>
                  <a:lnTo>
                    <a:pt x="36" y="684"/>
                  </a:lnTo>
                  <a:lnTo>
                    <a:pt x="38" y="683"/>
                  </a:lnTo>
                  <a:lnTo>
                    <a:pt x="43" y="688"/>
                  </a:lnTo>
                  <a:lnTo>
                    <a:pt x="47" y="691"/>
                  </a:lnTo>
                  <a:lnTo>
                    <a:pt x="48" y="691"/>
                  </a:lnTo>
                  <a:lnTo>
                    <a:pt x="49" y="691"/>
                  </a:lnTo>
                  <a:lnTo>
                    <a:pt x="54" y="691"/>
                  </a:lnTo>
                  <a:lnTo>
                    <a:pt x="59" y="697"/>
                  </a:lnTo>
                  <a:lnTo>
                    <a:pt x="65" y="700"/>
                  </a:lnTo>
                  <a:lnTo>
                    <a:pt x="72" y="706"/>
                  </a:lnTo>
                  <a:lnTo>
                    <a:pt x="71" y="696"/>
                  </a:lnTo>
                  <a:lnTo>
                    <a:pt x="72" y="693"/>
                  </a:lnTo>
                  <a:lnTo>
                    <a:pt x="77" y="691"/>
                  </a:lnTo>
                  <a:lnTo>
                    <a:pt x="78" y="687"/>
                  </a:lnTo>
                  <a:lnTo>
                    <a:pt x="81" y="684"/>
                  </a:lnTo>
                  <a:lnTo>
                    <a:pt x="81" y="682"/>
                  </a:lnTo>
                  <a:lnTo>
                    <a:pt x="84" y="679"/>
                  </a:lnTo>
                  <a:lnTo>
                    <a:pt x="85" y="675"/>
                  </a:lnTo>
                  <a:lnTo>
                    <a:pt x="87" y="672"/>
                  </a:lnTo>
                  <a:lnTo>
                    <a:pt x="95" y="669"/>
                  </a:lnTo>
                  <a:lnTo>
                    <a:pt x="95" y="666"/>
                  </a:lnTo>
                  <a:lnTo>
                    <a:pt x="96" y="661"/>
                  </a:lnTo>
                  <a:lnTo>
                    <a:pt x="99" y="654"/>
                  </a:lnTo>
                  <a:lnTo>
                    <a:pt x="101" y="648"/>
                  </a:lnTo>
                  <a:lnTo>
                    <a:pt x="104" y="640"/>
                  </a:lnTo>
                  <a:lnTo>
                    <a:pt x="107" y="639"/>
                  </a:lnTo>
                  <a:lnTo>
                    <a:pt x="108" y="636"/>
                  </a:lnTo>
                  <a:lnTo>
                    <a:pt x="109" y="624"/>
                  </a:lnTo>
                  <a:lnTo>
                    <a:pt x="116" y="613"/>
                  </a:lnTo>
                  <a:lnTo>
                    <a:pt x="116" y="611"/>
                  </a:lnTo>
                  <a:lnTo>
                    <a:pt x="119" y="604"/>
                  </a:lnTo>
                  <a:lnTo>
                    <a:pt x="121" y="593"/>
                  </a:lnTo>
                  <a:lnTo>
                    <a:pt x="127" y="587"/>
                  </a:lnTo>
                  <a:lnTo>
                    <a:pt x="131" y="587"/>
                  </a:lnTo>
                  <a:lnTo>
                    <a:pt x="132" y="589"/>
                  </a:lnTo>
                  <a:lnTo>
                    <a:pt x="133" y="589"/>
                  </a:lnTo>
                  <a:lnTo>
                    <a:pt x="140" y="586"/>
                  </a:lnTo>
                  <a:lnTo>
                    <a:pt x="144" y="587"/>
                  </a:lnTo>
                  <a:lnTo>
                    <a:pt x="152" y="586"/>
                  </a:lnTo>
                  <a:lnTo>
                    <a:pt x="156" y="586"/>
                  </a:lnTo>
                  <a:lnTo>
                    <a:pt x="159" y="586"/>
                  </a:lnTo>
                  <a:lnTo>
                    <a:pt x="164" y="580"/>
                  </a:lnTo>
                  <a:lnTo>
                    <a:pt x="164" y="577"/>
                  </a:lnTo>
                  <a:lnTo>
                    <a:pt x="170" y="567"/>
                  </a:lnTo>
                  <a:lnTo>
                    <a:pt x="169" y="564"/>
                  </a:lnTo>
                  <a:lnTo>
                    <a:pt x="171" y="562"/>
                  </a:lnTo>
                  <a:lnTo>
                    <a:pt x="173" y="558"/>
                  </a:lnTo>
                  <a:lnTo>
                    <a:pt x="174" y="553"/>
                  </a:lnTo>
                  <a:lnTo>
                    <a:pt x="176" y="550"/>
                  </a:lnTo>
                  <a:lnTo>
                    <a:pt x="181" y="547"/>
                  </a:lnTo>
                  <a:lnTo>
                    <a:pt x="182" y="544"/>
                  </a:lnTo>
                  <a:lnTo>
                    <a:pt x="183" y="543"/>
                  </a:lnTo>
                  <a:lnTo>
                    <a:pt x="185" y="541"/>
                  </a:lnTo>
                  <a:lnTo>
                    <a:pt x="183" y="539"/>
                  </a:lnTo>
                  <a:lnTo>
                    <a:pt x="185" y="535"/>
                  </a:lnTo>
                  <a:lnTo>
                    <a:pt x="185" y="532"/>
                  </a:lnTo>
                  <a:lnTo>
                    <a:pt x="188" y="526"/>
                  </a:lnTo>
                  <a:lnTo>
                    <a:pt x="187" y="525"/>
                  </a:lnTo>
                  <a:lnTo>
                    <a:pt x="188" y="522"/>
                  </a:lnTo>
                  <a:lnTo>
                    <a:pt x="192" y="520"/>
                  </a:lnTo>
                  <a:lnTo>
                    <a:pt x="193" y="514"/>
                  </a:lnTo>
                  <a:lnTo>
                    <a:pt x="197" y="514"/>
                  </a:lnTo>
                  <a:lnTo>
                    <a:pt x="198" y="515"/>
                  </a:lnTo>
                  <a:lnTo>
                    <a:pt x="199" y="521"/>
                  </a:lnTo>
                  <a:lnTo>
                    <a:pt x="200" y="522"/>
                  </a:lnTo>
                  <a:lnTo>
                    <a:pt x="204" y="527"/>
                  </a:lnTo>
                  <a:lnTo>
                    <a:pt x="204" y="531"/>
                  </a:lnTo>
                  <a:lnTo>
                    <a:pt x="205" y="535"/>
                  </a:lnTo>
                  <a:lnTo>
                    <a:pt x="204" y="540"/>
                  </a:lnTo>
                  <a:lnTo>
                    <a:pt x="204" y="543"/>
                  </a:lnTo>
                  <a:lnTo>
                    <a:pt x="205" y="545"/>
                  </a:lnTo>
                  <a:lnTo>
                    <a:pt x="204" y="555"/>
                  </a:lnTo>
                  <a:lnTo>
                    <a:pt x="201" y="558"/>
                  </a:lnTo>
                  <a:lnTo>
                    <a:pt x="199" y="563"/>
                  </a:lnTo>
                  <a:lnTo>
                    <a:pt x="200" y="564"/>
                  </a:lnTo>
                  <a:lnTo>
                    <a:pt x="199" y="567"/>
                  </a:lnTo>
                  <a:lnTo>
                    <a:pt x="200" y="570"/>
                  </a:lnTo>
                  <a:lnTo>
                    <a:pt x="199" y="571"/>
                  </a:lnTo>
                  <a:lnTo>
                    <a:pt x="194" y="575"/>
                  </a:lnTo>
                  <a:lnTo>
                    <a:pt x="194" y="576"/>
                  </a:lnTo>
                  <a:lnTo>
                    <a:pt x="195" y="579"/>
                  </a:lnTo>
                  <a:lnTo>
                    <a:pt x="195" y="582"/>
                  </a:lnTo>
                  <a:lnTo>
                    <a:pt x="199" y="583"/>
                  </a:lnTo>
                  <a:lnTo>
                    <a:pt x="213" y="588"/>
                  </a:lnTo>
                  <a:lnTo>
                    <a:pt x="219" y="589"/>
                  </a:lnTo>
                  <a:lnTo>
                    <a:pt x="221" y="591"/>
                  </a:lnTo>
                  <a:lnTo>
                    <a:pt x="219" y="595"/>
                  </a:lnTo>
                  <a:lnTo>
                    <a:pt x="221" y="597"/>
                  </a:lnTo>
                  <a:lnTo>
                    <a:pt x="222" y="599"/>
                  </a:lnTo>
                  <a:lnTo>
                    <a:pt x="224" y="599"/>
                  </a:lnTo>
                  <a:lnTo>
                    <a:pt x="225" y="599"/>
                  </a:lnTo>
                  <a:lnTo>
                    <a:pt x="228" y="601"/>
                  </a:lnTo>
                  <a:lnTo>
                    <a:pt x="228" y="604"/>
                  </a:lnTo>
                  <a:lnTo>
                    <a:pt x="231" y="605"/>
                  </a:lnTo>
                  <a:lnTo>
                    <a:pt x="231" y="610"/>
                  </a:lnTo>
                  <a:lnTo>
                    <a:pt x="230" y="615"/>
                  </a:lnTo>
                  <a:lnTo>
                    <a:pt x="229" y="613"/>
                  </a:lnTo>
                  <a:lnTo>
                    <a:pt x="228" y="615"/>
                  </a:lnTo>
                  <a:lnTo>
                    <a:pt x="229" y="618"/>
                  </a:lnTo>
                  <a:lnTo>
                    <a:pt x="230" y="619"/>
                  </a:lnTo>
                  <a:lnTo>
                    <a:pt x="231" y="618"/>
                  </a:lnTo>
                  <a:lnTo>
                    <a:pt x="233" y="618"/>
                  </a:lnTo>
                  <a:lnTo>
                    <a:pt x="233" y="624"/>
                  </a:lnTo>
                  <a:lnTo>
                    <a:pt x="231" y="628"/>
                  </a:lnTo>
                  <a:lnTo>
                    <a:pt x="231" y="630"/>
                  </a:lnTo>
                  <a:lnTo>
                    <a:pt x="235" y="631"/>
                  </a:lnTo>
                  <a:lnTo>
                    <a:pt x="235" y="630"/>
                  </a:lnTo>
                  <a:lnTo>
                    <a:pt x="236" y="630"/>
                  </a:lnTo>
                  <a:lnTo>
                    <a:pt x="236" y="629"/>
                  </a:lnTo>
                  <a:lnTo>
                    <a:pt x="237" y="627"/>
                  </a:lnTo>
                  <a:lnTo>
                    <a:pt x="237" y="631"/>
                  </a:lnTo>
                  <a:lnTo>
                    <a:pt x="239" y="633"/>
                  </a:lnTo>
                  <a:lnTo>
                    <a:pt x="240" y="636"/>
                  </a:lnTo>
                  <a:lnTo>
                    <a:pt x="241" y="636"/>
                  </a:lnTo>
                  <a:lnTo>
                    <a:pt x="241" y="629"/>
                  </a:lnTo>
                  <a:lnTo>
                    <a:pt x="242" y="615"/>
                  </a:lnTo>
                  <a:lnTo>
                    <a:pt x="243" y="607"/>
                  </a:lnTo>
                  <a:lnTo>
                    <a:pt x="246" y="605"/>
                  </a:lnTo>
                  <a:lnTo>
                    <a:pt x="246" y="601"/>
                  </a:lnTo>
                  <a:lnTo>
                    <a:pt x="252" y="592"/>
                  </a:lnTo>
                  <a:lnTo>
                    <a:pt x="252" y="586"/>
                  </a:lnTo>
                  <a:lnTo>
                    <a:pt x="252" y="585"/>
                  </a:lnTo>
                  <a:lnTo>
                    <a:pt x="252" y="574"/>
                  </a:lnTo>
                  <a:lnTo>
                    <a:pt x="254" y="568"/>
                  </a:lnTo>
                  <a:lnTo>
                    <a:pt x="253" y="556"/>
                  </a:lnTo>
                  <a:lnTo>
                    <a:pt x="254" y="543"/>
                  </a:lnTo>
                  <a:lnTo>
                    <a:pt x="257" y="537"/>
                  </a:lnTo>
                  <a:lnTo>
                    <a:pt x="260" y="533"/>
                  </a:lnTo>
                  <a:lnTo>
                    <a:pt x="263" y="528"/>
                  </a:lnTo>
                  <a:lnTo>
                    <a:pt x="264" y="522"/>
                  </a:lnTo>
                  <a:lnTo>
                    <a:pt x="265" y="513"/>
                  </a:lnTo>
                  <a:lnTo>
                    <a:pt x="267" y="508"/>
                  </a:lnTo>
                  <a:lnTo>
                    <a:pt x="267" y="493"/>
                  </a:lnTo>
                  <a:lnTo>
                    <a:pt x="270" y="484"/>
                  </a:lnTo>
                  <a:lnTo>
                    <a:pt x="270" y="481"/>
                  </a:lnTo>
                  <a:lnTo>
                    <a:pt x="272" y="475"/>
                  </a:lnTo>
                  <a:lnTo>
                    <a:pt x="273" y="473"/>
                  </a:lnTo>
                  <a:lnTo>
                    <a:pt x="275" y="468"/>
                  </a:lnTo>
                  <a:lnTo>
                    <a:pt x="276" y="463"/>
                  </a:lnTo>
                  <a:lnTo>
                    <a:pt x="276" y="456"/>
                  </a:lnTo>
                  <a:lnTo>
                    <a:pt x="278" y="439"/>
                  </a:lnTo>
                  <a:lnTo>
                    <a:pt x="289" y="424"/>
                  </a:lnTo>
                  <a:lnTo>
                    <a:pt x="290" y="421"/>
                  </a:lnTo>
                  <a:lnTo>
                    <a:pt x="289" y="420"/>
                  </a:lnTo>
                  <a:lnTo>
                    <a:pt x="287" y="424"/>
                  </a:lnTo>
                  <a:lnTo>
                    <a:pt x="284" y="425"/>
                  </a:lnTo>
                  <a:lnTo>
                    <a:pt x="282" y="421"/>
                  </a:lnTo>
                  <a:lnTo>
                    <a:pt x="281" y="421"/>
                  </a:lnTo>
                  <a:lnTo>
                    <a:pt x="278" y="424"/>
                  </a:lnTo>
                  <a:lnTo>
                    <a:pt x="275" y="424"/>
                  </a:lnTo>
                  <a:lnTo>
                    <a:pt x="263" y="437"/>
                  </a:lnTo>
                  <a:lnTo>
                    <a:pt x="258" y="442"/>
                  </a:lnTo>
                  <a:lnTo>
                    <a:pt x="254" y="441"/>
                  </a:lnTo>
                  <a:lnTo>
                    <a:pt x="254" y="439"/>
                  </a:lnTo>
                  <a:lnTo>
                    <a:pt x="254" y="436"/>
                  </a:lnTo>
                  <a:lnTo>
                    <a:pt x="257" y="431"/>
                  </a:lnTo>
                  <a:lnTo>
                    <a:pt x="255" y="430"/>
                  </a:lnTo>
                  <a:lnTo>
                    <a:pt x="254" y="430"/>
                  </a:lnTo>
                  <a:lnTo>
                    <a:pt x="254" y="429"/>
                  </a:lnTo>
                  <a:lnTo>
                    <a:pt x="255" y="426"/>
                  </a:lnTo>
                  <a:lnTo>
                    <a:pt x="255" y="420"/>
                  </a:lnTo>
                  <a:lnTo>
                    <a:pt x="254" y="420"/>
                  </a:lnTo>
                  <a:lnTo>
                    <a:pt x="257" y="415"/>
                  </a:lnTo>
                  <a:lnTo>
                    <a:pt x="259" y="413"/>
                  </a:lnTo>
                  <a:lnTo>
                    <a:pt x="263" y="412"/>
                  </a:lnTo>
                  <a:lnTo>
                    <a:pt x="266" y="408"/>
                  </a:lnTo>
                  <a:lnTo>
                    <a:pt x="269" y="411"/>
                  </a:lnTo>
                  <a:lnTo>
                    <a:pt x="272" y="411"/>
                  </a:lnTo>
                  <a:lnTo>
                    <a:pt x="277" y="409"/>
                  </a:lnTo>
                  <a:lnTo>
                    <a:pt x="282" y="402"/>
                  </a:lnTo>
                  <a:lnTo>
                    <a:pt x="289" y="396"/>
                  </a:lnTo>
                  <a:lnTo>
                    <a:pt x="289" y="395"/>
                  </a:lnTo>
                  <a:lnTo>
                    <a:pt x="294" y="376"/>
                  </a:lnTo>
                  <a:lnTo>
                    <a:pt x="293" y="372"/>
                  </a:lnTo>
                  <a:lnTo>
                    <a:pt x="289" y="370"/>
                  </a:lnTo>
                  <a:lnTo>
                    <a:pt x="287" y="365"/>
                  </a:lnTo>
                  <a:lnTo>
                    <a:pt x="287" y="366"/>
                  </a:lnTo>
                  <a:lnTo>
                    <a:pt x="288" y="370"/>
                  </a:lnTo>
                  <a:lnTo>
                    <a:pt x="285" y="371"/>
                  </a:lnTo>
                  <a:lnTo>
                    <a:pt x="285" y="373"/>
                  </a:lnTo>
                  <a:lnTo>
                    <a:pt x="282" y="373"/>
                  </a:lnTo>
                  <a:lnTo>
                    <a:pt x="279" y="375"/>
                  </a:lnTo>
                  <a:lnTo>
                    <a:pt x="273" y="376"/>
                  </a:lnTo>
                  <a:lnTo>
                    <a:pt x="271" y="377"/>
                  </a:lnTo>
                  <a:lnTo>
                    <a:pt x="270" y="377"/>
                  </a:lnTo>
                  <a:lnTo>
                    <a:pt x="265" y="382"/>
                  </a:lnTo>
                  <a:lnTo>
                    <a:pt x="261" y="382"/>
                  </a:lnTo>
                  <a:lnTo>
                    <a:pt x="259" y="384"/>
                  </a:lnTo>
                  <a:lnTo>
                    <a:pt x="253" y="383"/>
                  </a:lnTo>
                  <a:lnTo>
                    <a:pt x="252" y="382"/>
                  </a:lnTo>
                  <a:lnTo>
                    <a:pt x="249" y="381"/>
                  </a:lnTo>
                  <a:lnTo>
                    <a:pt x="247" y="383"/>
                  </a:lnTo>
                  <a:lnTo>
                    <a:pt x="245" y="382"/>
                  </a:lnTo>
                  <a:lnTo>
                    <a:pt x="245" y="379"/>
                  </a:lnTo>
                  <a:lnTo>
                    <a:pt x="248" y="372"/>
                  </a:lnTo>
                  <a:lnTo>
                    <a:pt x="251" y="371"/>
                  </a:lnTo>
                  <a:lnTo>
                    <a:pt x="253" y="358"/>
                  </a:lnTo>
                  <a:lnTo>
                    <a:pt x="257" y="352"/>
                  </a:lnTo>
                  <a:lnTo>
                    <a:pt x="263" y="339"/>
                  </a:lnTo>
                  <a:lnTo>
                    <a:pt x="265" y="335"/>
                  </a:lnTo>
                  <a:lnTo>
                    <a:pt x="267" y="336"/>
                  </a:lnTo>
                  <a:lnTo>
                    <a:pt x="273" y="335"/>
                  </a:lnTo>
                  <a:lnTo>
                    <a:pt x="278" y="334"/>
                  </a:lnTo>
                  <a:lnTo>
                    <a:pt x="279" y="339"/>
                  </a:lnTo>
                  <a:lnTo>
                    <a:pt x="281" y="339"/>
                  </a:lnTo>
                  <a:lnTo>
                    <a:pt x="281" y="331"/>
                  </a:lnTo>
                  <a:lnTo>
                    <a:pt x="284" y="327"/>
                  </a:lnTo>
                  <a:lnTo>
                    <a:pt x="287" y="318"/>
                  </a:lnTo>
                  <a:lnTo>
                    <a:pt x="284" y="310"/>
                  </a:lnTo>
                  <a:lnTo>
                    <a:pt x="282" y="310"/>
                  </a:lnTo>
                  <a:lnTo>
                    <a:pt x="279" y="305"/>
                  </a:lnTo>
                  <a:lnTo>
                    <a:pt x="277" y="295"/>
                  </a:lnTo>
                  <a:lnTo>
                    <a:pt x="276" y="276"/>
                  </a:lnTo>
                  <a:lnTo>
                    <a:pt x="282" y="257"/>
                  </a:lnTo>
                  <a:lnTo>
                    <a:pt x="287" y="249"/>
                  </a:lnTo>
                  <a:lnTo>
                    <a:pt x="288" y="247"/>
                  </a:lnTo>
                  <a:lnTo>
                    <a:pt x="289" y="245"/>
                  </a:lnTo>
                  <a:lnTo>
                    <a:pt x="290" y="245"/>
                  </a:lnTo>
                  <a:lnTo>
                    <a:pt x="293" y="237"/>
                  </a:lnTo>
                  <a:lnTo>
                    <a:pt x="303" y="214"/>
                  </a:lnTo>
                  <a:lnTo>
                    <a:pt x="308" y="209"/>
                  </a:lnTo>
                  <a:lnTo>
                    <a:pt x="309" y="209"/>
                  </a:lnTo>
                  <a:lnTo>
                    <a:pt x="308" y="207"/>
                  </a:lnTo>
                  <a:lnTo>
                    <a:pt x="324" y="191"/>
                  </a:lnTo>
                  <a:lnTo>
                    <a:pt x="325" y="191"/>
                  </a:lnTo>
                  <a:lnTo>
                    <a:pt x="341" y="173"/>
                  </a:lnTo>
                  <a:lnTo>
                    <a:pt x="343" y="167"/>
                  </a:lnTo>
                  <a:lnTo>
                    <a:pt x="349" y="161"/>
                  </a:lnTo>
                  <a:lnTo>
                    <a:pt x="350" y="157"/>
                  </a:lnTo>
                  <a:lnTo>
                    <a:pt x="357" y="147"/>
                  </a:lnTo>
                  <a:lnTo>
                    <a:pt x="361" y="143"/>
                  </a:lnTo>
                  <a:lnTo>
                    <a:pt x="365" y="137"/>
                  </a:lnTo>
                  <a:lnTo>
                    <a:pt x="365" y="131"/>
                  </a:lnTo>
                  <a:lnTo>
                    <a:pt x="367" y="126"/>
                  </a:lnTo>
                  <a:lnTo>
                    <a:pt x="368" y="125"/>
                  </a:lnTo>
                  <a:lnTo>
                    <a:pt x="371" y="108"/>
                  </a:lnTo>
                  <a:lnTo>
                    <a:pt x="372" y="103"/>
                  </a:lnTo>
                  <a:lnTo>
                    <a:pt x="374" y="101"/>
                  </a:lnTo>
                  <a:lnTo>
                    <a:pt x="377" y="101"/>
                  </a:lnTo>
                  <a:lnTo>
                    <a:pt x="379" y="101"/>
                  </a:lnTo>
                  <a:lnTo>
                    <a:pt x="378" y="97"/>
                  </a:lnTo>
                  <a:lnTo>
                    <a:pt x="380" y="88"/>
                  </a:lnTo>
                  <a:lnTo>
                    <a:pt x="383" y="79"/>
                  </a:lnTo>
                  <a:lnTo>
                    <a:pt x="374" y="79"/>
                  </a:lnTo>
                  <a:lnTo>
                    <a:pt x="373" y="78"/>
                  </a:lnTo>
                  <a:lnTo>
                    <a:pt x="371" y="73"/>
                  </a:lnTo>
                  <a:lnTo>
                    <a:pt x="371" y="63"/>
                  </a:lnTo>
                  <a:lnTo>
                    <a:pt x="367" y="55"/>
                  </a:lnTo>
                  <a:lnTo>
                    <a:pt x="367" y="51"/>
                  </a:lnTo>
                  <a:lnTo>
                    <a:pt x="369" y="45"/>
                  </a:lnTo>
                  <a:lnTo>
                    <a:pt x="369" y="41"/>
                  </a:lnTo>
                  <a:lnTo>
                    <a:pt x="368" y="34"/>
                  </a:lnTo>
                  <a:lnTo>
                    <a:pt x="366" y="30"/>
                  </a:lnTo>
                  <a:lnTo>
                    <a:pt x="363" y="29"/>
                  </a:lnTo>
                  <a:lnTo>
                    <a:pt x="362" y="29"/>
                  </a:lnTo>
                  <a:lnTo>
                    <a:pt x="359" y="29"/>
                  </a:lnTo>
                  <a:lnTo>
                    <a:pt x="357" y="27"/>
                  </a:lnTo>
                  <a:lnTo>
                    <a:pt x="355" y="29"/>
                  </a:lnTo>
                  <a:lnTo>
                    <a:pt x="351" y="28"/>
                  </a:lnTo>
                  <a:lnTo>
                    <a:pt x="349" y="25"/>
                  </a:lnTo>
                  <a:lnTo>
                    <a:pt x="349" y="24"/>
                  </a:lnTo>
                  <a:lnTo>
                    <a:pt x="348" y="22"/>
                  </a:lnTo>
                  <a:lnTo>
                    <a:pt x="345" y="21"/>
                  </a:lnTo>
                  <a:lnTo>
                    <a:pt x="344" y="19"/>
                  </a:lnTo>
                  <a:lnTo>
                    <a:pt x="342" y="17"/>
                  </a:lnTo>
                  <a:lnTo>
                    <a:pt x="333" y="6"/>
                  </a:lnTo>
                  <a:lnTo>
                    <a:pt x="331" y="5"/>
                  </a:lnTo>
                  <a:lnTo>
                    <a:pt x="314" y="0"/>
                  </a:lnTo>
                  <a:lnTo>
                    <a:pt x="313" y="0"/>
                  </a:lnTo>
                  <a:lnTo>
                    <a:pt x="308" y="5"/>
                  </a:lnTo>
                  <a:lnTo>
                    <a:pt x="297" y="11"/>
                  </a:lnTo>
                  <a:lnTo>
                    <a:pt x="290" y="15"/>
                  </a:lnTo>
                  <a:lnTo>
                    <a:pt x="284" y="15"/>
                  </a:lnTo>
                  <a:lnTo>
                    <a:pt x="278" y="13"/>
                  </a:lnTo>
                  <a:lnTo>
                    <a:pt x="275" y="11"/>
                  </a:lnTo>
                  <a:lnTo>
                    <a:pt x="273" y="11"/>
                  </a:lnTo>
                  <a:lnTo>
                    <a:pt x="270" y="16"/>
                  </a:lnTo>
                  <a:lnTo>
                    <a:pt x="265" y="21"/>
                  </a:lnTo>
                  <a:lnTo>
                    <a:pt x="265" y="19"/>
                  </a:lnTo>
                  <a:lnTo>
                    <a:pt x="264" y="21"/>
                  </a:lnTo>
                  <a:lnTo>
                    <a:pt x="261" y="23"/>
                  </a:lnTo>
                  <a:lnTo>
                    <a:pt x="257" y="24"/>
                  </a:lnTo>
                  <a:lnTo>
                    <a:pt x="253" y="27"/>
                  </a:lnTo>
                  <a:lnTo>
                    <a:pt x="252" y="27"/>
                  </a:lnTo>
                  <a:lnTo>
                    <a:pt x="247" y="27"/>
                  </a:lnTo>
                  <a:lnTo>
                    <a:pt x="253" y="91"/>
                  </a:lnTo>
                  <a:lnTo>
                    <a:pt x="240" y="149"/>
                  </a:lnTo>
                  <a:lnTo>
                    <a:pt x="191" y="211"/>
                  </a:lnTo>
                  <a:lnTo>
                    <a:pt x="0" y="457"/>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1" name="Freeform 26"/>
            <p:cNvSpPr>
              <a:spLocks/>
            </p:cNvSpPr>
            <p:nvPr/>
          </p:nvSpPr>
          <p:spPr bwMode="auto">
            <a:xfrm>
              <a:off x="4145" y="2207"/>
              <a:ext cx="294" cy="131"/>
            </a:xfrm>
            <a:custGeom>
              <a:avLst/>
              <a:gdLst>
                <a:gd name="T0" fmla="*/ 0 w 548"/>
                <a:gd name="T1" fmla="*/ 0 h 263"/>
                <a:gd name="T2" fmla="*/ 1 w 548"/>
                <a:gd name="T3" fmla="*/ 0 h 263"/>
                <a:gd name="T4" fmla="*/ 1 w 548"/>
                <a:gd name="T5" fmla="*/ 0 h 263"/>
                <a:gd name="T6" fmla="*/ 1 w 548"/>
                <a:gd name="T7" fmla="*/ 0 h 263"/>
                <a:gd name="T8" fmla="*/ 1 w 548"/>
                <a:gd name="T9" fmla="*/ 0 h 263"/>
                <a:gd name="T10" fmla="*/ 1 w 548"/>
                <a:gd name="T11" fmla="*/ 0 h 263"/>
                <a:gd name="T12" fmla="*/ 1 w 548"/>
                <a:gd name="T13" fmla="*/ 0 h 263"/>
                <a:gd name="T14" fmla="*/ 1 w 548"/>
                <a:gd name="T15" fmla="*/ 0 h 263"/>
                <a:gd name="T16" fmla="*/ 1 w 548"/>
                <a:gd name="T17" fmla="*/ 0 h 263"/>
                <a:gd name="T18" fmla="*/ 1 w 548"/>
                <a:gd name="T19" fmla="*/ 0 h 263"/>
                <a:gd name="T20" fmla="*/ 1 w 548"/>
                <a:gd name="T21" fmla="*/ 0 h 263"/>
                <a:gd name="T22" fmla="*/ 1 w 548"/>
                <a:gd name="T23" fmla="*/ 0 h 263"/>
                <a:gd name="T24" fmla="*/ 1 w 548"/>
                <a:gd name="T25" fmla="*/ 0 h 263"/>
                <a:gd name="T26" fmla="*/ 1 w 548"/>
                <a:gd name="T27" fmla="*/ 0 h 263"/>
                <a:gd name="T28" fmla="*/ 1 w 548"/>
                <a:gd name="T29" fmla="*/ 0 h 263"/>
                <a:gd name="T30" fmla="*/ 1 w 548"/>
                <a:gd name="T31" fmla="*/ 0 h 263"/>
                <a:gd name="T32" fmla="*/ 1 w 548"/>
                <a:gd name="T33" fmla="*/ 0 h 263"/>
                <a:gd name="T34" fmla="*/ 1 w 548"/>
                <a:gd name="T35" fmla="*/ 0 h 263"/>
                <a:gd name="T36" fmla="*/ 1 w 548"/>
                <a:gd name="T37" fmla="*/ 0 h 263"/>
                <a:gd name="T38" fmla="*/ 1 w 548"/>
                <a:gd name="T39" fmla="*/ 0 h 263"/>
                <a:gd name="T40" fmla="*/ 1 w 548"/>
                <a:gd name="T41" fmla="*/ 0 h 263"/>
                <a:gd name="T42" fmla="*/ 1 w 548"/>
                <a:gd name="T43" fmla="*/ 0 h 263"/>
                <a:gd name="T44" fmla="*/ 2 w 548"/>
                <a:gd name="T45" fmla="*/ 0 h 263"/>
                <a:gd name="T46" fmla="*/ 2 w 548"/>
                <a:gd name="T47" fmla="*/ 0 h 263"/>
                <a:gd name="T48" fmla="*/ 2 w 548"/>
                <a:gd name="T49" fmla="*/ 0 h 263"/>
                <a:gd name="T50" fmla="*/ 2 w 548"/>
                <a:gd name="T51" fmla="*/ 0 h 263"/>
                <a:gd name="T52" fmla="*/ 2 w 548"/>
                <a:gd name="T53" fmla="*/ 0 h 263"/>
                <a:gd name="T54" fmla="*/ 2 w 548"/>
                <a:gd name="T55" fmla="*/ 0 h 263"/>
                <a:gd name="T56" fmla="*/ 2 w 548"/>
                <a:gd name="T57" fmla="*/ 0 h 263"/>
                <a:gd name="T58" fmla="*/ 2 w 548"/>
                <a:gd name="T59" fmla="*/ 0 h 263"/>
                <a:gd name="T60" fmla="*/ 2 w 548"/>
                <a:gd name="T61" fmla="*/ 0 h 263"/>
                <a:gd name="T62" fmla="*/ 2 w 548"/>
                <a:gd name="T63" fmla="*/ 0 h 263"/>
                <a:gd name="T64" fmla="*/ 2 w 548"/>
                <a:gd name="T65" fmla="*/ 0 h 263"/>
                <a:gd name="T66" fmla="*/ 2 w 548"/>
                <a:gd name="T67" fmla="*/ 0 h 263"/>
                <a:gd name="T68" fmla="*/ 2 w 548"/>
                <a:gd name="T69" fmla="*/ 0 h 263"/>
                <a:gd name="T70" fmla="*/ 2 w 548"/>
                <a:gd name="T71" fmla="*/ 0 h 263"/>
                <a:gd name="T72" fmla="*/ 2 w 548"/>
                <a:gd name="T73" fmla="*/ 0 h 263"/>
                <a:gd name="T74" fmla="*/ 2 w 548"/>
                <a:gd name="T75" fmla="*/ 0 h 263"/>
                <a:gd name="T76" fmla="*/ 2 w 548"/>
                <a:gd name="T77" fmla="*/ 0 h 263"/>
                <a:gd name="T78" fmla="*/ 2 w 548"/>
                <a:gd name="T79" fmla="*/ 0 h 263"/>
                <a:gd name="T80" fmla="*/ 2 w 548"/>
                <a:gd name="T81" fmla="*/ 0 h 263"/>
                <a:gd name="T82" fmla="*/ 2 w 548"/>
                <a:gd name="T83" fmla="*/ 0 h 263"/>
                <a:gd name="T84" fmla="*/ 1 w 548"/>
                <a:gd name="T85" fmla="*/ 0 h 263"/>
                <a:gd name="T86" fmla="*/ 1 w 548"/>
                <a:gd name="T87" fmla="*/ 0 h 263"/>
                <a:gd name="T88" fmla="*/ 1 w 548"/>
                <a:gd name="T89" fmla="*/ 0 h 263"/>
                <a:gd name="T90" fmla="*/ 1 w 548"/>
                <a:gd name="T91" fmla="*/ 0 h 263"/>
                <a:gd name="T92" fmla="*/ 1 w 548"/>
                <a:gd name="T93" fmla="*/ 0 h 263"/>
                <a:gd name="T94" fmla="*/ 1 w 548"/>
                <a:gd name="T95" fmla="*/ 0 h 263"/>
                <a:gd name="T96" fmla="*/ 1 w 548"/>
                <a:gd name="T97" fmla="*/ 0 h 263"/>
                <a:gd name="T98" fmla="*/ 1 w 548"/>
                <a:gd name="T99" fmla="*/ 0 h 263"/>
                <a:gd name="T100" fmla="*/ 1 w 548"/>
                <a:gd name="T101" fmla="*/ 0 h 263"/>
                <a:gd name="T102" fmla="*/ 1 w 548"/>
                <a:gd name="T103" fmla="*/ 0 h 263"/>
                <a:gd name="T104" fmla="*/ 1 w 548"/>
                <a:gd name="T105" fmla="*/ 0 h 263"/>
                <a:gd name="T106" fmla="*/ 1 w 548"/>
                <a:gd name="T107" fmla="*/ 0 h 263"/>
                <a:gd name="T108" fmla="*/ 1 w 548"/>
                <a:gd name="T109" fmla="*/ 0 h 263"/>
                <a:gd name="T110" fmla="*/ 1 w 548"/>
                <a:gd name="T111" fmla="*/ 0 h 2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8"/>
                <a:gd name="T169" fmla="*/ 0 h 263"/>
                <a:gd name="T170" fmla="*/ 548 w 548"/>
                <a:gd name="T171" fmla="*/ 263 h 2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8" h="263">
                  <a:moveTo>
                    <a:pt x="2" y="93"/>
                  </a:moveTo>
                  <a:lnTo>
                    <a:pt x="0" y="113"/>
                  </a:lnTo>
                  <a:lnTo>
                    <a:pt x="0" y="117"/>
                  </a:lnTo>
                  <a:lnTo>
                    <a:pt x="3" y="124"/>
                  </a:lnTo>
                  <a:lnTo>
                    <a:pt x="4" y="130"/>
                  </a:lnTo>
                  <a:lnTo>
                    <a:pt x="6" y="135"/>
                  </a:lnTo>
                  <a:lnTo>
                    <a:pt x="9" y="136"/>
                  </a:lnTo>
                  <a:lnTo>
                    <a:pt x="4" y="143"/>
                  </a:lnTo>
                  <a:lnTo>
                    <a:pt x="6" y="162"/>
                  </a:lnTo>
                  <a:lnTo>
                    <a:pt x="9" y="165"/>
                  </a:lnTo>
                  <a:lnTo>
                    <a:pt x="12" y="165"/>
                  </a:lnTo>
                  <a:lnTo>
                    <a:pt x="12" y="167"/>
                  </a:lnTo>
                  <a:lnTo>
                    <a:pt x="17" y="164"/>
                  </a:lnTo>
                  <a:lnTo>
                    <a:pt x="20" y="165"/>
                  </a:lnTo>
                  <a:lnTo>
                    <a:pt x="27" y="179"/>
                  </a:lnTo>
                  <a:lnTo>
                    <a:pt x="33" y="182"/>
                  </a:lnTo>
                  <a:lnTo>
                    <a:pt x="39" y="190"/>
                  </a:lnTo>
                  <a:lnTo>
                    <a:pt x="45" y="195"/>
                  </a:lnTo>
                  <a:lnTo>
                    <a:pt x="50" y="194"/>
                  </a:lnTo>
                  <a:lnTo>
                    <a:pt x="52" y="197"/>
                  </a:lnTo>
                  <a:lnTo>
                    <a:pt x="58" y="200"/>
                  </a:lnTo>
                  <a:lnTo>
                    <a:pt x="62" y="208"/>
                  </a:lnTo>
                  <a:lnTo>
                    <a:pt x="64" y="209"/>
                  </a:lnTo>
                  <a:lnTo>
                    <a:pt x="68" y="218"/>
                  </a:lnTo>
                  <a:lnTo>
                    <a:pt x="70" y="221"/>
                  </a:lnTo>
                  <a:lnTo>
                    <a:pt x="76" y="225"/>
                  </a:lnTo>
                  <a:lnTo>
                    <a:pt x="79" y="256"/>
                  </a:lnTo>
                  <a:lnTo>
                    <a:pt x="85" y="262"/>
                  </a:lnTo>
                  <a:lnTo>
                    <a:pt x="87" y="263"/>
                  </a:lnTo>
                  <a:lnTo>
                    <a:pt x="104" y="219"/>
                  </a:lnTo>
                  <a:lnTo>
                    <a:pt x="107" y="219"/>
                  </a:lnTo>
                  <a:lnTo>
                    <a:pt x="111" y="216"/>
                  </a:lnTo>
                  <a:lnTo>
                    <a:pt x="111" y="214"/>
                  </a:lnTo>
                  <a:lnTo>
                    <a:pt x="115" y="209"/>
                  </a:lnTo>
                  <a:lnTo>
                    <a:pt x="116" y="208"/>
                  </a:lnTo>
                  <a:lnTo>
                    <a:pt x="122" y="200"/>
                  </a:lnTo>
                  <a:lnTo>
                    <a:pt x="125" y="159"/>
                  </a:lnTo>
                  <a:lnTo>
                    <a:pt x="135" y="142"/>
                  </a:lnTo>
                  <a:lnTo>
                    <a:pt x="140" y="141"/>
                  </a:lnTo>
                  <a:lnTo>
                    <a:pt x="142" y="142"/>
                  </a:lnTo>
                  <a:lnTo>
                    <a:pt x="159" y="142"/>
                  </a:lnTo>
                  <a:lnTo>
                    <a:pt x="165" y="144"/>
                  </a:lnTo>
                  <a:lnTo>
                    <a:pt x="175" y="158"/>
                  </a:lnTo>
                  <a:lnTo>
                    <a:pt x="183" y="162"/>
                  </a:lnTo>
                  <a:lnTo>
                    <a:pt x="184" y="171"/>
                  </a:lnTo>
                  <a:lnTo>
                    <a:pt x="182" y="183"/>
                  </a:lnTo>
                  <a:lnTo>
                    <a:pt x="183" y="197"/>
                  </a:lnTo>
                  <a:lnTo>
                    <a:pt x="185" y="202"/>
                  </a:lnTo>
                  <a:lnTo>
                    <a:pt x="191" y="222"/>
                  </a:lnTo>
                  <a:lnTo>
                    <a:pt x="195" y="226"/>
                  </a:lnTo>
                  <a:lnTo>
                    <a:pt x="212" y="226"/>
                  </a:lnTo>
                  <a:lnTo>
                    <a:pt x="220" y="230"/>
                  </a:lnTo>
                  <a:lnTo>
                    <a:pt x="231" y="244"/>
                  </a:lnTo>
                  <a:lnTo>
                    <a:pt x="236" y="245"/>
                  </a:lnTo>
                  <a:lnTo>
                    <a:pt x="244" y="246"/>
                  </a:lnTo>
                  <a:lnTo>
                    <a:pt x="247" y="244"/>
                  </a:lnTo>
                  <a:lnTo>
                    <a:pt x="271" y="213"/>
                  </a:lnTo>
                  <a:lnTo>
                    <a:pt x="298" y="182"/>
                  </a:lnTo>
                  <a:lnTo>
                    <a:pt x="299" y="176"/>
                  </a:lnTo>
                  <a:lnTo>
                    <a:pt x="302" y="174"/>
                  </a:lnTo>
                  <a:lnTo>
                    <a:pt x="305" y="172"/>
                  </a:lnTo>
                  <a:lnTo>
                    <a:pt x="310" y="168"/>
                  </a:lnTo>
                  <a:lnTo>
                    <a:pt x="320" y="162"/>
                  </a:lnTo>
                  <a:lnTo>
                    <a:pt x="326" y="160"/>
                  </a:lnTo>
                  <a:lnTo>
                    <a:pt x="328" y="156"/>
                  </a:lnTo>
                  <a:lnTo>
                    <a:pt x="338" y="156"/>
                  </a:lnTo>
                  <a:lnTo>
                    <a:pt x="340" y="158"/>
                  </a:lnTo>
                  <a:lnTo>
                    <a:pt x="344" y="155"/>
                  </a:lnTo>
                  <a:lnTo>
                    <a:pt x="347" y="141"/>
                  </a:lnTo>
                  <a:lnTo>
                    <a:pt x="350" y="142"/>
                  </a:lnTo>
                  <a:lnTo>
                    <a:pt x="362" y="137"/>
                  </a:lnTo>
                  <a:lnTo>
                    <a:pt x="363" y="140"/>
                  </a:lnTo>
                  <a:lnTo>
                    <a:pt x="364" y="144"/>
                  </a:lnTo>
                  <a:lnTo>
                    <a:pt x="367" y="146"/>
                  </a:lnTo>
                  <a:lnTo>
                    <a:pt x="369" y="146"/>
                  </a:lnTo>
                  <a:lnTo>
                    <a:pt x="373" y="143"/>
                  </a:lnTo>
                  <a:lnTo>
                    <a:pt x="380" y="148"/>
                  </a:lnTo>
                  <a:lnTo>
                    <a:pt x="381" y="150"/>
                  </a:lnTo>
                  <a:lnTo>
                    <a:pt x="386" y="152"/>
                  </a:lnTo>
                  <a:lnTo>
                    <a:pt x="392" y="148"/>
                  </a:lnTo>
                  <a:lnTo>
                    <a:pt x="395" y="149"/>
                  </a:lnTo>
                  <a:lnTo>
                    <a:pt x="397" y="152"/>
                  </a:lnTo>
                  <a:lnTo>
                    <a:pt x="399" y="161"/>
                  </a:lnTo>
                  <a:lnTo>
                    <a:pt x="403" y="176"/>
                  </a:lnTo>
                  <a:lnTo>
                    <a:pt x="406" y="177"/>
                  </a:lnTo>
                  <a:lnTo>
                    <a:pt x="417" y="177"/>
                  </a:lnTo>
                  <a:lnTo>
                    <a:pt x="422" y="180"/>
                  </a:lnTo>
                  <a:lnTo>
                    <a:pt x="429" y="192"/>
                  </a:lnTo>
                  <a:lnTo>
                    <a:pt x="428" y="198"/>
                  </a:lnTo>
                  <a:lnTo>
                    <a:pt x="423" y="207"/>
                  </a:lnTo>
                  <a:lnTo>
                    <a:pt x="424" y="215"/>
                  </a:lnTo>
                  <a:lnTo>
                    <a:pt x="428" y="218"/>
                  </a:lnTo>
                  <a:lnTo>
                    <a:pt x="446" y="219"/>
                  </a:lnTo>
                  <a:lnTo>
                    <a:pt x="454" y="222"/>
                  </a:lnTo>
                  <a:lnTo>
                    <a:pt x="454" y="227"/>
                  </a:lnTo>
                  <a:lnTo>
                    <a:pt x="458" y="228"/>
                  </a:lnTo>
                  <a:lnTo>
                    <a:pt x="471" y="228"/>
                  </a:lnTo>
                  <a:lnTo>
                    <a:pt x="472" y="234"/>
                  </a:lnTo>
                  <a:lnTo>
                    <a:pt x="477" y="236"/>
                  </a:lnTo>
                  <a:lnTo>
                    <a:pt x="477" y="240"/>
                  </a:lnTo>
                  <a:lnTo>
                    <a:pt x="475" y="240"/>
                  </a:lnTo>
                  <a:lnTo>
                    <a:pt x="472" y="246"/>
                  </a:lnTo>
                  <a:lnTo>
                    <a:pt x="548" y="240"/>
                  </a:lnTo>
                  <a:lnTo>
                    <a:pt x="543" y="140"/>
                  </a:lnTo>
                  <a:lnTo>
                    <a:pt x="542" y="140"/>
                  </a:lnTo>
                  <a:lnTo>
                    <a:pt x="538" y="114"/>
                  </a:lnTo>
                  <a:lnTo>
                    <a:pt x="508" y="114"/>
                  </a:lnTo>
                  <a:lnTo>
                    <a:pt x="477" y="99"/>
                  </a:lnTo>
                  <a:lnTo>
                    <a:pt x="469" y="98"/>
                  </a:lnTo>
                  <a:lnTo>
                    <a:pt x="461" y="93"/>
                  </a:lnTo>
                  <a:lnTo>
                    <a:pt x="447" y="92"/>
                  </a:lnTo>
                  <a:lnTo>
                    <a:pt x="439" y="93"/>
                  </a:lnTo>
                  <a:lnTo>
                    <a:pt x="434" y="102"/>
                  </a:lnTo>
                  <a:lnTo>
                    <a:pt x="434" y="122"/>
                  </a:lnTo>
                  <a:lnTo>
                    <a:pt x="424" y="123"/>
                  </a:lnTo>
                  <a:lnTo>
                    <a:pt x="425" y="129"/>
                  </a:lnTo>
                  <a:lnTo>
                    <a:pt x="419" y="128"/>
                  </a:lnTo>
                  <a:lnTo>
                    <a:pt x="382" y="129"/>
                  </a:lnTo>
                  <a:lnTo>
                    <a:pt x="380" y="126"/>
                  </a:lnTo>
                  <a:lnTo>
                    <a:pt x="379" y="123"/>
                  </a:lnTo>
                  <a:lnTo>
                    <a:pt x="367" y="114"/>
                  </a:lnTo>
                  <a:lnTo>
                    <a:pt x="364" y="110"/>
                  </a:lnTo>
                  <a:lnTo>
                    <a:pt x="362" y="108"/>
                  </a:lnTo>
                  <a:lnTo>
                    <a:pt x="358" y="108"/>
                  </a:lnTo>
                  <a:lnTo>
                    <a:pt x="352" y="108"/>
                  </a:lnTo>
                  <a:lnTo>
                    <a:pt x="351" y="104"/>
                  </a:lnTo>
                  <a:lnTo>
                    <a:pt x="349" y="102"/>
                  </a:lnTo>
                  <a:lnTo>
                    <a:pt x="344" y="102"/>
                  </a:lnTo>
                  <a:lnTo>
                    <a:pt x="338" y="101"/>
                  </a:lnTo>
                  <a:lnTo>
                    <a:pt x="335" y="92"/>
                  </a:lnTo>
                  <a:lnTo>
                    <a:pt x="329" y="92"/>
                  </a:lnTo>
                  <a:lnTo>
                    <a:pt x="328" y="80"/>
                  </a:lnTo>
                  <a:lnTo>
                    <a:pt x="327" y="62"/>
                  </a:lnTo>
                  <a:lnTo>
                    <a:pt x="326" y="34"/>
                  </a:lnTo>
                  <a:lnTo>
                    <a:pt x="298" y="27"/>
                  </a:lnTo>
                  <a:lnTo>
                    <a:pt x="279" y="0"/>
                  </a:lnTo>
                  <a:lnTo>
                    <a:pt x="279" y="2"/>
                  </a:lnTo>
                  <a:lnTo>
                    <a:pt x="277" y="2"/>
                  </a:lnTo>
                  <a:lnTo>
                    <a:pt x="259" y="9"/>
                  </a:lnTo>
                  <a:lnTo>
                    <a:pt x="249" y="11"/>
                  </a:lnTo>
                  <a:lnTo>
                    <a:pt x="243" y="10"/>
                  </a:lnTo>
                  <a:lnTo>
                    <a:pt x="238" y="12"/>
                  </a:lnTo>
                  <a:lnTo>
                    <a:pt x="239" y="16"/>
                  </a:lnTo>
                  <a:lnTo>
                    <a:pt x="238" y="17"/>
                  </a:lnTo>
                  <a:lnTo>
                    <a:pt x="237" y="21"/>
                  </a:lnTo>
                  <a:lnTo>
                    <a:pt x="226" y="30"/>
                  </a:lnTo>
                  <a:lnTo>
                    <a:pt x="212" y="38"/>
                  </a:lnTo>
                  <a:lnTo>
                    <a:pt x="200" y="42"/>
                  </a:lnTo>
                  <a:lnTo>
                    <a:pt x="193" y="45"/>
                  </a:lnTo>
                  <a:lnTo>
                    <a:pt x="175" y="45"/>
                  </a:lnTo>
                  <a:lnTo>
                    <a:pt x="173" y="45"/>
                  </a:lnTo>
                  <a:lnTo>
                    <a:pt x="172" y="44"/>
                  </a:lnTo>
                  <a:lnTo>
                    <a:pt x="167" y="45"/>
                  </a:lnTo>
                  <a:lnTo>
                    <a:pt x="166" y="45"/>
                  </a:lnTo>
                  <a:lnTo>
                    <a:pt x="163" y="44"/>
                  </a:lnTo>
                  <a:lnTo>
                    <a:pt x="142" y="45"/>
                  </a:lnTo>
                  <a:lnTo>
                    <a:pt x="121" y="45"/>
                  </a:lnTo>
                  <a:lnTo>
                    <a:pt x="119" y="46"/>
                  </a:lnTo>
                  <a:lnTo>
                    <a:pt x="118" y="46"/>
                  </a:lnTo>
                  <a:lnTo>
                    <a:pt x="107" y="47"/>
                  </a:lnTo>
                  <a:lnTo>
                    <a:pt x="86" y="54"/>
                  </a:lnTo>
                  <a:lnTo>
                    <a:pt x="62" y="66"/>
                  </a:lnTo>
                  <a:lnTo>
                    <a:pt x="57" y="68"/>
                  </a:lnTo>
                  <a:lnTo>
                    <a:pt x="45" y="74"/>
                  </a:lnTo>
                  <a:lnTo>
                    <a:pt x="45" y="75"/>
                  </a:lnTo>
                  <a:lnTo>
                    <a:pt x="44" y="74"/>
                  </a:lnTo>
                  <a:lnTo>
                    <a:pt x="3" y="92"/>
                  </a:lnTo>
                  <a:lnTo>
                    <a:pt x="2" y="9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2" name="Freeform 27"/>
            <p:cNvSpPr>
              <a:spLocks/>
            </p:cNvSpPr>
            <p:nvPr/>
          </p:nvSpPr>
          <p:spPr bwMode="auto">
            <a:xfrm>
              <a:off x="3738" y="1876"/>
              <a:ext cx="455" cy="473"/>
            </a:xfrm>
            <a:custGeom>
              <a:avLst/>
              <a:gdLst>
                <a:gd name="T0" fmla="*/ 1 w 851"/>
                <a:gd name="T1" fmla="*/ 0 h 954"/>
                <a:gd name="T2" fmla="*/ 1 w 851"/>
                <a:gd name="T3" fmla="*/ 0 h 954"/>
                <a:gd name="T4" fmla="*/ 1 w 851"/>
                <a:gd name="T5" fmla="*/ 0 h 954"/>
                <a:gd name="T6" fmla="*/ 1 w 851"/>
                <a:gd name="T7" fmla="*/ 0 h 954"/>
                <a:gd name="T8" fmla="*/ 1 w 851"/>
                <a:gd name="T9" fmla="*/ 0 h 954"/>
                <a:gd name="T10" fmla="*/ 1 w 851"/>
                <a:gd name="T11" fmla="*/ 0 h 954"/>
                <a:gd name="T12" fmla="*/ 1 w 851"/>
                <a:gd name="T13" fmla="*/ 0 h 954"/>
                <a:gd name="T14" fmla="*/ 1 w 851"/>
                <a:gd name="T15" fmla="*/ 0 h 954"/>
                <a:gd name="T16" fmla="*/ 1 w 851"/>
                <a:gd name="T17" fmla="*/ 0 h 954"/>
                <a:gd name="T18" fmla="*/ 1 w 851"/>
                <a:gd name="T19" fmla="*/ 0 h 954"/>
                <a:gd name="T20" fmla="*/ 1 w 851"/>
                <a:gd name="T21" fmla="*/ 0 h 954"/>
                <a:gd name="T22" fmla="*/ 1 w 851"/>
                <a:gd name="T23" fmla="*/ 0 h 954"/>
                <a:gd name="T24" fmla="*/ 1 w 851"/>
                <a:gd name="T25" fmla="*/ 0 h 954"/>
                <a:gd name="T26" fmla="*/ 1 w 851"/>
                <a:gd name="T27" fmla="*/ 0 h 954"/>
                <a:gd name="T28" fmla="*/ 1 w 851"/>
                <a:gd name="T29" fmla="*/ 0 h 954"/>
                <a:gd name="T30" fmla="*/ 1 w 851"/>
                <a:gd name="T31" fmla="*/ 0 h 954"/>
                <a:gd name="T32" fmla="*/ 1 w 851"/>
                <a:gd name="T33" fmla="*/ 0 h 954"/>
                <a:gd name="T34" fmla="*/ 1 w 851"/>
                <a:gd name="T35" fmla="*/ 0 h 954"/>
                <a:gd name="T36" fmla="*/ 1 w 851"/>
                <a:gd name="T37" fmla="*/ 0 h 954"/>
                <a:gd name="T38" fmla="*/ 1 w 851"/>
                <a:gd name="T39" fmla="*/ 1 h 954"/>
                <a:gd name="T40" fmla="*/ 1 w 851"/>
                <a:gd name="T41" fmla="*/ 1 h 954"/>
                <a:gd name="T42" fmla="*/ 1 w 851"/>
                <a:gd name="T43" fmla="*/ 1 h 954"/>
                <a:gd name="T44" fmla="*/ 1 w 851"/>
                <a:gd name="T45" fmla="*/ 1 h 954"/>
                <a:gd name="T46" fmla="*/ 1 w 851"/>
                <a:gd name="T47" fmla="*/ 1 h 954"/>
                <a:gd name="T48" fmla="*/ 1 w 851"/>
                <a:gd name="T49" fmla="*/ 1 h 954"/>
                <a:gd name="T50" fmla="*/ 1 w 851"/>
                <a:gd name="T51" fmla="*/ 1 h 954"/>
                <a:gd name="T52" fmla="*/ 1 w 851"/>
                <a:gd name="T53" fmla="*/ 1 h 954"/>
                <a:gd name="T54" fmla="*/ 1 w 851"/>
                <a:gd name="T55" fmla="*/ 1 h 954"/>
                <a:gd name="T56" fmla="*/ 1 w 851"/>
                <a:gd name="T57" fmla="*/ 1 h 954"/>
                <a:gd name="T58" fmla="*/ 2 w 851"/>
                <a:gd name="T59" fmla="*/ 1 h 954"/>
                <a:gd name="T60" fmla="*/ 2 w 851"/>
                <a:gd name="T61" fmla="*/ 1 h 954"/>
                <a:gd name="T62" fmla="*/ 2 w 851"/>
                <a:gd name="T63" fmla="*/ 1 h 954"/>
                <a:gd name="T64" fmla="*/ 2 w 851"/>
                <a:gd name="T65" fmla="*/ 1 h 954"/>
                <a:gd name="T66" fmla="*/ 2 w 851"/>
                <a:gd name="T67" fmla="*/ 1 h 954"/>
                <a:gd name="T68" fmla="*/ 2 w 851"/>
                <a:gd name="T69" fmla="*/ 1 h 954"/>
                <a:gd name="T70" fmla="*/ 2 w 851"/>
                <a:gd name="T71" fmla="*/ 1 h 954"/>
                <a:gd name="T72" fmla="*/ 2 w 851"/>
                <a:gd name="T73" fmla="*/ 1 h 954"/>
                <a:gd name="T74" fmla="*/ 3 w 851"/>
                <a:gd name="T75" fmla="*/ 1 h 954"/>
                <a:gd name="T76" fmla="*/ 3 w 851"/>
                <a:gd name="T77" fmla="*/ 1 h 954"/>
                <a:gd name="T78" fmla="*/ 3 w 851"/>
                <a:gd name="T79" fmla="*/ 1 h 954"/>
                <a:gd name="T80" fmla="*/ 3 w 851"/>
                <a:gd name="T81" fmla="*/ 1 h 954"/>
                <a:gd name="T82" fmla="*/ 3 w 851"/>
                <a:gd name="T83" fmla="*/ 1 h 954"/>
                <a:gd name="T84" fmla="*/ 3 w 851"/>
                <a:gd name="T85" fmla="*/ 1 h 954"/>
                <a:gd name="T86" fmla="*/ 3 w 851"/>
                <a:gd name="T87" fmla="*/ 1 h 954"/>
                <a:gd name="T88" fmla="*/ 3 w 851"/>
                <a:gd name="T89" fmla="*/ 1 h 954"/>
                <a:gd name="T90" fmla="*/ 2 w 851"/>
                <a:gd name="T91" fmla="*/ 1 h 954"/>
                <a:gd name="T92" fmla="*/ 2 w 851"/>
                <a:gd name="T93" fmla="*/ 1 h 954"/>
                <a:gd name="T94" fmla="*/ 2 w 851"/>
                <a:gd name="T95" fmla="*/ 1 h 954"/>
                <a:gd name="T96" fmla="*/ 2 w 851"/>
                <a:gd name="T97" fmla="*/ 1 h 954"/>
                <a:gd name="T98" fmla="*/ 2 w 851"/>
                <a:gd name="T99" fmla="*/ 1 h 954"/>
                <a:gd name="T100" fmla="*/ 2 w 851"/>
                <a:gd name="T101" fmla="*/ 1 h 954"/>
                <a:gd name="T102" fmla="*/ 2 w 851"/>
                <a:gd name="T103" fmla="*/ 0 h 954"/>
                <a:gd name="T104" fmla="*/ 1 w 851"/>
                <a:gd name="T105" fmla="*/ 0 h 954"/>
                <a:gd name="T106" fmla="*/ 1 w 851"/>
                <a:gd name="T107" fmla="*/ 0 h 954"/>
                <a:gd name="T108" fmla="*/ 1 w 851"/>
                <a:gd name="T109" fmla="*/ 0 h 954"/>
                <a:gd name="T110" fmla="*/ 1 w 851"/>
                <a:gd name="T111" fmla="*/ 0 h 954"/>
                <a:gd name="T112" fmla="*/ 1 w 851"/>
                <a:gd name="T113" fmla="*/ 0 h 954"/>
                <a:gd name="T114" fmla="*/ 1 w 851"/>
                <a:gd name="T115" fmla="*/ 0 h 954"/>
                <a:gd name="T116" fmla="*/ 1 w 851"/>
                <a:gd name="T117" fmla="*/ 0 h 9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1"/>
                <a:gd name="T178" fmla="*/ 0 h 954"/>
                <a:gd name="T179" fmla="*/ 851 w 851"/>
                <a:gd name="T180" fmla="*/ 954 h 9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1" h="954">
                  <a:moveTo>
                    <a:pt x="0" y="84"/>
                  </a:moveTo>
                  <a:lnTo>
                    <a:pt x="25" y="89"/>
                  </a:lnTo>
                  <a:lnTo>
                    <a:pt x="30" y="92"/>
                  </a:lnTo>
                  <a:lnTo>
                    <a:pt x="31" y="95"/>
                  </a:lnTo>
                  <a:lnTo>
                    <a:pt x="30" y="97"/>
                  </a:lnTo>
                  <a:lnTo>
                    <a:pt x="29" y="107"/>
                  </a:lnTo>
                  <a:lnTo>
                    <a:pt x="30" y="110"/>
                  </a:lnTo>
                  <a:lnTo>
                    <a:pt x="35" y="114"/>
                  </a:lnTo>
                  <a:lnTo>
                    <a:pt x="35" y="122"/>
                  </a:lnTo>
                  <a:lnTo>
                    <a:pt x="33" y="127"/>
                  </a:lnTo>
                  <a:lnTo>
                    <a:pt x="26" y="132"/>
                  </a:lnTo>
                  <a:lnTo>
                    <a:pt x="18" y="141"/>
                  </a:lnTo>
                  <a:lnTo>
                    <a:pt x="12" y="153"/>
                  </a:lnTo>
                  <a:lnTo>
                    <a:pt x="15" y="157"/>
                  </a:lnTo>
                  <a:lnTo>
                    <a:pt x="15" y="162"/>
                  </a:lnTo>
                  <a:lnTo>
                    <a:pt x="18" y="167"/>
                  </a:lnTo>
                  <a:lnTo>
                    <a:pt x="25" y="171"/>
                  </a:lnTo>
                  <a:lnTo>
                    <a:pt x="26" y="177"/>
                  </a:lnTo>
                  <a:lnTo>
                    <a:pt x="25" y="181"/>
                  </a:lnTo>
                  <a:lnTo>
                    <a:pt x="21" y="183"/>
                  </a:lnTo>
                  <a:lnTo>
                    <a:pt x="25" y="185"/>
                  </a:lnTo>
                  <a:lnTo>
                    <a:pt x="30" y="189"/>
                  </a:lnTo>
                  <a:lnTo>
                    <a:pt x="32" y="193"/>
                  </a:lnTo>
                  <a:lnTo>
                    <a:pt x="26" y="204"/>
                  </a:lnTo>
                  <a:lnTo>
                    <a:pt x="25" y="207"/>
                  </a:lnTo>
                  <a:lnTo>
                    <a:pt x="27" y="212"/>
                  </a:lnTo>
                  <a:lnTo>
                    <a:pt x="44" y="233"/>
                  </a:lnTo>
                  <a:lnTo>
                    <a:pt x="55" y="228"/>
                  </a:lnTo>
                  <a:lnTo>
                    <a:pt x="59" y="225"/>
                  </a:lnTo>
                  <a:lnTo>
                    <a:pt x="61" y="224"/>
                  </a:lnTo>
                  <a:lnTo>
                    <a:pt x="66" y="225"/>
                  </a:lnTo>
                  <a:lnTo>
                    <a:pt x="63" y="234"/>
                  </a:lnTo>
                  <a:lnTo>
                    <a:pt x="63" y="237"/>
                  </a:lnTo>
                  <a:lnTo>
                    <a:pt x="69" y="239"/>
                  </a:lnTo>
                  <a:lnTo>
                    <a:pt x="74" y="239"/>
                  </a:lnTo>
                  <a:lnTo>
                    <a:pt x="75" y="240"/>
                  </a:lnTo>
                  <a:lnTo>
                    <a:pt x="77" y="242"/>
                  </a:lnTo>
                  <a:lnTo>
                    <a:pt x="83" y="246"/>
                  </a:lnTo>
                  <a:lnTo>
                    <a:pt x="83" y="253"/>
                  </a:lnTo>
                  <a:lnTo>
                    <a:pt x="77" y="264"/>
                  </a:lnTo>
                  <a:lnTo>
                    <a:pt x="71" y="271"/>
                  </a:lnTo>
                  <a:lnTo>
                    <a:pt x="69" y="281"/>
                  </a:lnTo>
                  <a:lnTo>
                    <a:pt x="71" y="296"/>
                  </a:lnTo>
                  <a:lnTo>
                    <a:pt x="68" y="297"/>
                  </a:lnTo>
                  <a:lnTo>
                    <a:pt x="63" y="297"/>
                  </a:lnTo>
                  <a:lnTo>
                    <a:pt x="60" y="295"/>
                  </a:lnTo>
                  <a:lnTo>
                    <a:pt x="55" y="291"/>
                  </a:lnTo>
                  <a:lnTo>
                    <a:pt x="50" y="290"/>
                  </a:lnTo>
                  <a:lnTo>
                    <a:pt x="49" y="289"/>
                  </a:lnTo>
                  <a:lnTo>
                    <a:pt x="45" y="288"/>
                  </a:lnTo>
                  <a:lnTo>
                    <a:pt x="41" y="289"/>
                  </a:lnTo>
                  <a:lnTo>
                    <a:pt x="38" y="291"/>
                  </a:lnTo>
                  <a:lnTo>
                    <a:pt x="32" y="307"/>
                  </a:lnTo>
                  <a:lnTo>
                    <a:pt x="30" y="309"/>
                  </a:lnTo>
                  <a:lnTo>
                    <a:pt x="20" y="309"/>
                  </a:lnTo>
                  <a:lnTo>
                    <a:pt x="14" y="313"/>
                  </a:lnTo>
                  <a:lnTo>
                    <a:pt x="12" y="315"/>
                  </a:lnTo>
                  <a:lnTo>
                    <a:pt x="12" y="318"/>
                  </a:lnTo>
                  <a:lnTo>
                    <a:pt x="14" y="319"/>
                  </a:lnTo>
                  <a:lnTo>
                    <a:pt x="20" y="320"/>
                  </a:lnTo>
                  <a:lnTo>
                    <a:pt x="24" y="319"/>
                  </a:lnTo>
                  <a:lnTo>
                    <a:pt x="33" y="314"/>
                  </a:lnTo>
                  <a:lnTo>
                    <a:pt x="33" y="319"/>
                  </a:lnTo>
                  <a:lnTo>
                    <a:pt x="29" y="326"/>
                  </a:lnTo>
                  <a:lnTo>
                    <a:pt x="20" y="335"/>
                  </a:lnTo>
                  <a:lnTo>
                    <a:pt x="20" y="338"/>
                  </a:lnTo>
                  <a:lnTo>
                    <a:pt x="17" y="344"/>
                  </a:lnTo>
                  <a:lnTo>
                    <a:pt x="20" y="384"/>
                  </a:lnTo>
                  <a:lnTo>
                    <a:pt x="24" y="385"/>
                  </a:lnTo>
                  <a:lnTo>
                    <a:pt x="27" y="384"/>
                  </a:lnTo>
                  <a:lnTo>
                    <a:pt x="32" y="384"/>
                  </a:lnTo>
                  <a:lnTo>
                    <a:pt x="33" y="383"/>
                  </a:lnTo>
                  <a:lnTo>
                    <a:pt x="45" y="377"/>
                  </a:lnTo>
                  <a:lnTo>
                    <a:pt x="54" y="371"/>
                  </a:lnTo>
                  <a:lnTo>
                    <a:pt x="67" y="355"/>
                  </a:lnTo>
                  <a:lnTo>
                    <a:pt x="86" y="338"/>
                  </a:lnTo>
                  <a:lnTo>
                    <a:pt x="90" y="332"/>
                  </a:lnTo>
                  <a:lnTo>
                    <a:pt x="97" y="329"/>
                  </a:lnTo>
                  <a:lnTo>
                    <a:pt x="98" y="330"/>
                  </a:lnTo>
                  <a:lnTo>
                    <a:pt x="102" y="327"/>
                  </a:lnTo>
                  <a:lnTo>
                    <a:pt x="108" y="335"/>
                  </a:lnTo>
                  <a:lnTo>
                    <a:pt x="115" y="347"/>
                  </a:lnTo>
                  <a:lnTo>
                    <a:pt x="119" y="342"/>
                  </a:lnTo>
                  <a:lnTo>
                    <a:pt x="124" y="330"/>
                  </a:lnTo>
                  <a:lnTo>
                    <a:pt x="119" y="324"/>
                  </a:lnTo>
                  <a:lnTo>
                    <a:pt x="118" y="319"/>
                  </a:lnTo>
                  <a:lnTo>
                    <a:pt x="120" y="317"/>
                  </a:lnTo>
                  <a:lnTo>
                    <a:pt x="132" y="317"/>
                  </a:lnTo>
                  <a:lnTo>
                    <a:pt x="136" y="313"/>
                  </a:lnTo>
                  <a:lnTo>
                    <a:pt x="134" y="303"/>
                  </a:lnTo>
                  <a:lnTo>
                    <a:pt x="136" y="305"/>
                  </a:lnTo>
                  <a:lnTo>
                    <a:pt x="140" y="303"/>
                  </a:lnTo>
                  <a:lnTo>
                    <a:pt x="149" y="303"/>
                  </a:lnTo>
                  <a:lnTo>
                    <a:pt x="152" y="301"/>
                  </a:lnTo>
                  <a:lnTo>
                    <a:pt x="156" y="301"/>
                  </a:lnTo>
                  <a:lnTo>
                    <a:pt x="161" y="312"/>
                  </a:lnTo>
                  <a:lnTo>
                    <a:pt x="157" y="329"/>
                  </a:lnTo>
                  <a:lnTo>
                    <a:pt x="160" y="333"/>
                  </a:lnTo>
                  <a:lnTo>
                    <a:pt x="163" y="337"/>
                  </a:lnTo>
                  <a:lnTo>
                    <a:pt x="167" y="343"/>
                  </a:lnTo>
                  <a:lnTo>
                    <a:pt x="170" y="344"/>
                  </a:lnTo>
                  <a:lnTo>
                    <a:pt x="175" y="344"/>
                  </a:lnTo>
                  <a:lnTo>
                    <a:pt x="179" y="348"/>
                  </a:lnTo>
                  <a:lnTo>
                    <a:pt x="188" y="354"/>
                  </a:lnTo>
                  <a:lnTo>
                    <a:pt x="188" y="363"/>
                  </a:lnTo>
                  <a:lnTo>
                    <a:pt x="184" y="366"/>
                  </a:lnTo>
                  <a:lnTo>
                    <a:pt x="175" y="371"/>
                  </a:lnTo>
                  <a:lnTo>
                    <a:pt x="169" y="377"/>
                  </a:lnTo>
                  <a:lnTo>
                    <a:pt x="167" y="374"/>
                  </a:lnTo>
                  <a:lnTo>
                    <a:pt x="166" y="371"/>
                  </a:lnTo>
                  <a:lnTo>
                    <a:pt x="163" y="369"/>
                  </a:lnTo>
                  <a:lnTo>
                    <a:pt x="160" y="372"/>
                  </a:lnTo>
                  <a:lnTo>
                    <a:pt x="154" y="377"/>
                  </a:lnTo>
                  <a:lnTo>
                    <a:pt x="150" y="422"/>
                  </a:lnTo>
                  <a:lnTo>
                    <a:pt x="157" y="427"/>
                  </a:lnTo>
                  <a:lnTo>
                    <a:pt x="161" y="431"/>
                  </a:lnTo>
                  <a:lnTo>
                    <a:pt x="163" y="433"/>
                  </a:lnTo>
                  <a:lnTo>
                    <a:pt x="170" y="432"/>
                  </a:lnTo>
                  <a:lnTo>
                    <a:pt x="170" y="437"/>
                  </a:lnTo>
                  <a:lnTo>
                    <a:pt x="175" y="445"/>
                  </a:lnTo>
                  <a:lnTo>
                    <a:pt x="178" y="445"/>
                  </a:lnTo>
                  <a:lnTo>
                    <a:pt x="181" y="444"/>
                  </a:lnTo>
                  <a:lnTo>
                    <a:pt x="184" y="441"/>
                  </a:lnTo>
                  <a:lnTo>
                    <a:pt x="188" y="437"/>
                  </a:lnTo>
                  <a:lnTo>
                    <a:pt x="194" y="433"/>
                  </a:lnTo>
                  <a:lnTo>
                    <a:pt x="197" y="428"/>
                  </a:lnTo>
                  <a:lnTo>
                    <a:pt x="199" y="421"/>
                  </a:lnTo>
                  <a:lnTo>
                    <a:pt x="204" y="419"/>
                  </a:lnTo>
                  <a:lnTo>
                    <a:pt x="205" y="420"/>
                  </a:lnTo>
                  <a:lnTo>
                    <a:pt x="208" y="421"/>
                  </a:lnTo>
                  <a:lnTo>
                    <a:pt x="210" y="420"/>
                  </a:lnTo>
                  <a:lnTo>
                    <a:pt x="212" y="420"/>
                  </a:lnTo>
                  <a:lnTo>
                    <a:pt x="216" y="421"/>
                  </a:lnTo>
                  <a:lnTo>
                    <a:pt x="218" y="427"/>
                  </a:lnTo>
                  <a:lnTo>
                    <a:pt x="221" y="429"/>
                  </a:lnTo>
                  <a:lnTo>
                    <a:pt x="245" y="440"/>
                  </a:lnTo>
                  <a:lnTo>
                    <a:pt x="250" y="441"/>
                  </a:lnTo>
                  <a:lnTo>
                    <a:pt x="252" y="440"/>
                  </a:lnTo>
                  <a:lnTo>
                    <a:pt x="251" y="449"/>
                  </a:lnTo>
                  <a:lnTo>
                    <a:pt x="248" y="449"/>
                  </a:lnTo>
                  <a:lnTo>
                    <a:pt x="246" y="450"/>
                  </a:lnTo>
                  <a:lnTo>
                    <a:pt x="244" y="456"/>
                  </a:lnTo>
                  <a:lnTo>
                    <a:pt x="240" y="457"/>
                  </a:lnTo>
                  <a:lnTo>
                    <a:pt x="235" y="463"/>
                  </a:lnTo>
                  <a:lnTo>
                    <a:pt x="233" y="468"/>
                  </a:lnTo>
                  <a:lnTo>
                    <a:pt x="230" y="468"/>
                  </a:lnTo>
                  <a:lnTo>
                    <a:pt x="226" y="473"/>
                  </a:lnTo>
                  <a:lnTo>
                    <a:pt x="226" y="476"/>
                  </a:lnTo>
                  <a:lnTo>
                    <a:pt x="220" y="489"/>
                  </a:lnTo>
                  <a:lnTo>
                    <a:pt x="216" y="504"/>
                  </a:lnTo>
                  <a:lnTo>
                    <a:pt x="214" y="511"/>
                  </a:lnTo>
                  <a:lnTo>
                    <a:pt x="206" y="523"/>
                  </a:lnTo>
                  <a:lnTo>
                    <a:pt x="206" y="528"/>
                  </a:lnTo>
                  <a:lnTo>
                    <a:pt x="205" y="530"/>
                  </a:lnTo>
                  <a:lnTo>
                    <a:pt x="202" y="531"/>
                  </a:lnTo>
                  <a:lnTo>
                    <a:pt x="198" y="539"/>
                  </a:lnTo>
                  <a:lnTo>
                    <a:pt x="197" y="542"/>
                  </a:lnTo>
                  <a:lnTo>
                    <a:pt x="197" y="545"/>
                  </a:lnTo>
                  <a:lnTo>
                    <a:pt x="200" y="547"/>
                  </a:lnTo>
                  <a:lnTo>
                    <a:pt x="205" y="552"/>
                  </a:lnTo>
                  <a:lnTo>
                    <a:pt x="205" y="555"/>
                  </a:lnTo>
                  <a:lnTo>
                    <a:pt x="200" y="561"/>
                  </a:lnTo>
                  <a:lnTo>
                    <a:pt x="200" y="564"/>
                  </a:lnTo>
                  <a:lnTo>
                    <a:pt x="202" y="566"/>
                  </a:lnTo>
                  <a:lnTo>
                    <a:pt x="204" y="569"/>
                  </a:lnTo>
                  <a:lnTo>
                    <a:pt x="212" y="573"/>
                  </a:lnTo>
                  <a:lnTo>
                    <a:pt x="215" y="573"/>
                  </a:lnTo>
                  <a:lnTo>
                    <a:pt x="216" y="575"/>
                  </a:lnTo>
                  <a:lnTo>
                    <a:pt x="221" y="578"/>
                  </a:lnTo>
                  <a:lnTo>
                    <a:pt x="228" y="579"/>
                  </a:lnTo>
                  <a:lnTo>
                    <a:pt x="232" y="579"/>
                  </a:lnTo>
                  <a:lnTo>
                    <a:pt x="238" y="584"/>
                  </a:lnTo>
                  <a:lnTo>
                    <a:pt x="246" y="584"/>
                  </a:lnTo>
                  <a:lnTo>
                    <a:pt x="254" y="585"/>
                  </a:lnTo>
                  <a:lnTo>
                    <a:pt x="260" y="588"/>
                  </a:lnTo>
                  <a:lnTo>
                    <a:pt x="262" y="589"/>
                  </a:lnTo>
                  <a:lnTo>
                    <a:pt x="264" y="590"/>
                  </a:lnTo>
                  <a:lnTo>
                    <a:pt x="262" y="597"/>
                  </a:lnTo>
                  <a:lnTo>
                    <a:pt x="258" y="602"/>
                  </a:lnTo>
                  <a:lnTo>
                    <a:pt x="251" y="607"/>
                  </a:lnTo>
                  <a:lnTo>
                    <a:pt x="235" y="609"/>
                  </a:lnTo>
                  <a:lnTo>
                    <a:pt x="232" y="608"/>
                  </a:lnTo>
                  <a:lnTo>
                    <a:pt x="228" y="612"/>
                  </a:lnTo>
                  <a:lnTo>
                    <a:pt x="220" y="613"/>
                  </a:lnTo>
                  <a:lnTo>
                    <a:pt x="218" y="611"/>
                  </a:lnTo>
                  <a:lnTo>
                    <a:pt x="216" y="613"/>
                  </a:lnTo>
                  <a:lnTo>
                    <a:pt x="215" y="618"/>
                  </a:lnTo>
                  <a:lnTo>
                    <a:pt x="212" y="650"/>
                  </a:lnTo>
                  <a:lnTo>
                    <a:pt x="210" y="655"/>
                  </a:lnTo>
                  <a:lnTo>
                    <a:pt x="206" y="656"/>
                  </a:lnTo>
                  <a:lnTo>
                    <a:pt x="202" y="660"/>
                  </a:lnTo>
                  <a:lnTo>
                    <a:pt x="198" y="668"/>
                  </a:lnTo>
                  <a:lnTo>
                    <a:pt x="196" y="669"/>
                  </a:lnTo>
                  <a:lnTo>
                    <a:pt x="194" y="672"/>
                  </a:lnTo>
                  <a:lnTo>
                    <a:pt x="192" y="675"/>
                  </a:lnTo>
                  <a:lnTo>
                    <a:pt x="193" y="689"/>
                  </a:lnTo>
                  <a:lnTo>
                    <a:pt x="198" y="693"/>
                  </a:lnTo>
                  <a:lnTo>
                    <a:pt x="203" y="695"/>
                  </a:lnTo>
                  <a:lnTo>
                    <a:pt x="210" y="696"/>
                  </a:lnTo>
                  <a:lnTo>
                    <a:pt x="212" y="698"/>
                  </a:lnTo>
                  <a:lnTo>
                    <a:pt x="217" y="697"/>
                  </a:lnTo>
                  <a:lnTo>
                    <a:pt x="224" y="699"/>
                  </a:lnTo>
                  <a:lnTo>
                    <a:pt x="229" y="704"/>
                  </a:lnTo>
                  <a:lnTo>
                    <a:pt x="229" y="707"/>
                  </a:lnTo>
                  <a:lnTo>
                    <a:pt x="228" y="713"/>
                  </a:lnTo>
                  <a:lnTo>
                    <a:pt x="228" y="717"/>
                  </a:lnTo>
                  <a:lnTo>
                    <a:pt x="232" y="722"/>
                  </a:lnTo>
                  <a:lnTo>
                    <a:pt x="235" y="735"/>
                  </a:lnTo>
                  <a:lnTo>
                    <a:pt x="245" y="735"/>
                  </a:lnTo>
                  <a:lnTo>
                    <a:pt x="247" y="733"/>
                  </a:lnTo>
                  <a:lnTo>
                    <a:pt x="248" y="733"/>
                  </a:lnTo>
                  <a:lnTo>
                    <a:pt x="251" y="731"/>
                  </a:lnTo>
                  <a:lnTo>
                    <a:pt x="253" y="732"/>
                  </a:lnTo>
                  <a:lnTo>
                    <a:pt x="258" y="732"/>
                  </a:lnTo>
                  <a:lnTo>
                    <a:pt x="264" y="729"/>
                  </a:lnTo>
                  <a:lnTo>
                    <a:pt x="271" y="725"/>
                  </a:lnTo>
                  <a:lnTo>
                    <a:pt x="277" y="725"/>
                  </a:lnTo>
                  <a:lnTo>
                    <a:pt x="280" y="728"/>
                  </a:lnTo>
                  <a:lnTo>
                    <a:pt x="284" y="738"/>
                  </a:lnTo>
                  <a:lnTo>
                    <a:pt x="286" y="740"/>
                  </a:lnTo>
                  <a:lnTo>
                    <a:pt x="289" y="744"/>
                  </a:lnTo>
                  <a:lnTo>
                    <a:pt x="293" y="743"/>
                  </a:lnTo>
                  <a:lnTo>
                    <a:pt x="295" y="738"/>
                  </a:lnTo>
                  <a:lnTo>
                    <a:pt x="298" y="734"/>
                  </a:lnTo>
                  <a:lnTo>
                    <a:pt x="302" y="731"/>
                  </a:lnTo>
                  <a:lnTo>
                    <a:pt x="306" y="731"/>
                  </a:lnTo>
                  <a:lnTo>
                    <a:pt x="308" y="728"/>
                  </a:lnTo>
                  <a:lnTo>
                    <a:pt x="311" y="722"/>
                  </a:lnTo>
                  <a:lnTo>
                    <a:pt x="319" y="707"/>
                  </a:lnTo>
                  <a:lnTo>
                    <a:pt x="320" y="702"/>
                  </a:lnTo>
                  <a:lnTo>
                    <a:pt x="317" y="696"/>
                  </a:lnTo>
                  <a:lnTo>
                    <a:pt x="317" y="685"/>
                  </a:lnTo>
                  <a:lnTo>
                    <a:pt x="324" y="685"/>
                  </a:lnTo>
                  <a:lnTo>
                    <a:pt x="326" y="686"/>
                  </a:lnTo>
                  <a:lnTo>
                    <a:pt x="335" y="692"/>
                  </a:lnTo>
                  <a:lnTo>
                    <a:pt x="338" y="692"/>
                  </a:lnTo>
                  <a:lnTo>
                    <a:pt x="348" y="697"/>
                  </a:lnTo>
                  <a:lnTo>
                    <a:pt x="354" y="701"/>
                  </a:lnTo>
                  <a:lnTo>
                    <a:pt x="361" y="704"/>
                  </a:lnTo>
                  <a:lnTo>
                    <a:pt x="365" y="705"/>
                  </a:lnTo>
                  <a:lnTo>
                    <a:pt x="376" y="710"/>
                  </a:lnTo>
                  <a:lnTo>
                    <a:pt x="378" y="714"/>
                  </a:lnTo>
                  <a:lnTo>
                    <a:pt x="383" y="725"/>
                  </a:lnTo>
                  <a:lnTo>
                    <a:pt x="383" y="727"/>
                  </a:lnTo>
                  <a:lnTo>
                    <a:pt x="384" y="728"/>
                  </a:lnTo>
                  <a:lnTo>
                    <a:pt x="386" y="733"/>
                  </a:lnTo>
                  <a:lnTo>
                    <a:pt x="386" y="743"/>
                  </a:lnTo>
                  <a:lnTo>
                    <a:pt x="388" y="746"/>
                  </a:lnTo>
                  <a:lnTo>
                    <a:pt x="391" y="750"/>
                  </a:lnTo>
                  <a:lnTo>
                    <a:pt x="402" y="753"/>
                  </a:lnTo>
                  <a:lnTo>
                    <a:pt x="403" y="756"/>
                  </a:lnTo>
                  <a:lnTo>
                    <a:pt x="403" y="762"/>
                  </a:lnTo>
                  <a:lnTo>
                    <a:pt x="402" y="764"/>
                  </a:lnTo>
                  <a:lnTo>
                    <a:pt x="402" y="765"/>
                  </a:lnTo>
                  <a:lnTo>
                    <a:pt x="404" y="767"/>
                  </a:lnTo>
                  <a:lnTo>
                    <a:pt x="408" y="774"/>
                  </a:lnTo>
                  <a:lnTo>
                    <a:pt x="414" y="775"/>
                  </a:lnTo>
                  <a:lnTo>
                    <a:pt x="422" y="774"/>
                  </a:lnTo>
                  <a:lnTo>
                    <a:pt x="432" y="775"/>
                  </a:lnTo>
                  <a:lnTo>
                    <a:pt x="446" y="774"/>
                  </a:lnTo>
                  <a:lnTo>
                    <a:pt x="452" y="774"/>
                  </a:lnTo>
                  <a:lnTo>
                    <a:pt x="462" y="783"/>
                  </a:lnTo>
                  <a:lnTo>
                    <a:pt x="468" y="795"/>
                  </a:lnTo>
                  <a:lnTo>
                    <a:pt x="470" y="807"/>
                  </a:lnTo>
                  <a:lnTo>
                    <a:pt x="470" y="822"/>
                  </a:lnTo>
                  <a:lnTo>
                    <a:pt x="464" y="831"/>
                  </a:lnTo>
                  <a:lnTo>
                    <a:pt x="454" y="842"/>
                  </a:lnTo>
                  <a:lnTo>
                    <a:pt x="454" y="846"/>
                  </a:lnTo>
                  <a:lnTo>
                    <a:pt x="462" y="875"/>
                  </a:lnTo>
                  <a:lnTo>
                    <a:pt x="468" y="887"/>
                  </a:lnTo>
                  <a:lnTo>
                    <a:pt x="476" y="890"/>
                  </a:lnTo>
                  <a:lnTo>
                    <a:pt x="486" y="890"/>
                  </a:lnTo>
                  <a:lnTo>
                    <a:pt x="494" y="894"/>
                  </a:lnTo>
                  <a:lnTo>
                    <a:pt x="508" y="891"/>
                  </a:lnTo>
                  <a:lnTo>
                    <a:pt x="523" y="881"/>
                  </a:lnTo>
                  <a:lnTo>
                    <a:pt x="528" y="872"/>
                  </a:lnTo>
                  <a:lnTo>
                    <a:pt x="542" y="870"/>
                  </a:lnTo>
                  <a:lnTo>
                    <a:pt x="565" y="857"/>
                  </a:lnTo>
                  <a:lnTo>
                    <a:pt x="566" y="851"/>
                  </a:lnTo>
                  <a:lnTo>
                    <a:pt x="568" y="855"/>
                  </a:lnTo>
                  <a:lnTo>
                    <a:pt x="574" y="854"/>
                  </a:lnTo>
                  <a:lnTo>
                    <a:pt x="581" y="860"/>
                  </a:lnTo>
                  <a:lnTo>
                    <a:pt x="589" y="864"/>
                  </a:lnTo>
                  <a:lnTo>
                    <a:pt x="588" y="872"/>
                  </a:lnTo>
                  <a:lnTo>
                    <a:pt x="584" y="872"/>
                  </a:lnTo>
                  <a:lnTo>
                    <a:pt x="580" y="875"/>
                  </a:lnTo>
                  <a:lnTo>
                    <a:pt x="577" y="875"/>
                  </a:lnTo>
                  <a:lnTo>
                    <a:pt x="576" y="877"/>
                  </a:lnTo>
                  <a:lnTo>
                    <a:pt x="574" y="877"/>
                  </a:lnTo>
                  <a:lnTo>
                    <a:pt x="571" y="878"/>
                  </a:lnTo>
                  <a:lnTo>
                    <a:pt x="575" y="882"/>
                  </a:lnTo>
                  <a:lnTo>
                    <a:pt x="576" y="885"/>
                  </a:lnTo>
                  <a:lnTo>
                    <a:pt x="581" y="890"/>
                  </a:lnTo>
                  <a:lnTo>
                    <a:pt x="589" y="905"/>
                  </a:lnTo>
                  <a:lnTo>
                    <a:pt x="600" y="918"/>
                  </a:lnTo>
                  <a:lnTo>
                    <a:pt x="623" y="929"/>
                  </a:lnTo>
                  <a:lnTo>
                    <a:pt x="625" y="931"/>
                  </a:lnTo>
                  <a:lnTo>
                    <a:pt x="628" y="932"/>
                  </a:lnTo>
                  <a:lnTo>
                    <a:pt x="631" y="931"/>
                  </a:lnTo>
                  <a:lnTo>
                    <a:pt x="632" y="949"/>
                  </a:lnTo>
                  <a:lnTo>
                    <a:pt x="649" y="953"/>
                  </a:lnTo>
                  <a:lnTo>
                    <a:pt x="661" y="951"/>
                  </a:lnTo>
                  <a:lnTo>
                    <a:pt x="672" y="949"/>
                  </a:lnTo>
                  <a:lnTo>
                    <a:pt x="688" y="951"/>
                  </a:lnTo>
                  <a:lnTo>
                    <a:pt x="697" y="949"/>
                  </a:lnTo>
                  <a:lnTo>
                    <a:pt x="727" y="951"/>
                  </a:lnTo>
                  <a:lnTo>
                    <a:pt x="775" y="954"/>
                  </a:lnTo>
                  <a:lnTo>
                    <a:pt x="803" y="953"/>
                  </a:lnTo>
                  <a:lnTo>
                    <a:pt x="814" y="954"/>
                  </a:lnTo>
                  <a:lnTo>
                    <a:pt x="820" y="948"/>
                  </a:lnTo>
                  <a:lnTo>
                    <a:pt x="834" y="938"/>
                  </a:lnTo>
                  <a:lnTo>
                    <a:pt x="841" y="937"/>
                  </a:lnTo>
                  <a:lnTo>
                    <a:pt x="839" y="935"/>
                  </a:lnTo>
                  <a:lnTo>
                    <a:pt x="846" y="930"/>
                  </a:lnTo>
                  <a:lnTo>
                    <a:pt x="851" y="927"/>
                  </a:lnTo>
                  <a:lnTo>
                    <a:pt x="851" y="920"/>
                  </a:lnTo>
                  <a:lnTo>
                    <a:pt x="849" y="919"/>
                  </a:lnTo>
                  <a:lnTo>
                    <a:pt x="843" y="913"/>
                  </a:lnTo>
                  <a:lnTo>
                    <a:pt x="840" y="882"/>
                  </a:lnTo>
                  <a:lnTo>
                    <a:pt x="834" y="878"/>
                  </a:lnTo>
                  <a:lnTo>
                    <a:pt x="832" y="875"/>
                  </a:lnTo>
                  <a:lnTo>
                    <a:pt x="828" y="866"/>
                  </a:lnTo>
                  <a:lnTo>
                    <a:pt x="826" y="865"/>
                  </a:lnTo>
                  <a:lnTo>
                    <a:pt x="822" y="857"/>
                  </a:lnTo>
                  <a:lnTo>
                    <a:pt x="816" y="854"/>
                  </a:lnTo>
                  <a:lnTo>
                    <a:pt x="814" y="851"/>
                  </a:lnTo>
                  <a:lnTo>
                    <a:pt x="809" y="852"/>
                  </a:lnTo>
                  <a:lnTo>
                    <a:pt x="803" y="847"/>
                  </a:lnTo>
                  <a:lnTo>
                    <a:pt x="797" y="839"/>
                  </a:lnTo>
                  <a:lnTo>
                    <a:pt x="791" y="836"/>
                  </a:lnTo>
                  <a:lnTo>
                    <a:pt x="784" y="822"/>
                  </a:lnTo>
                  <a:lnTo>
                    <a:pt x="781" y="821"/>
                  </a:lnTo>
                  <a:lnTo>
                    <a:pt x="776" y="824"/>
                  </a:lnTo>
                  <a:lnTo>
                    <a:pt x="776" y="822"/>
                  </a:lnTo>
                  <a:lnTo>
                    <a:pt x="773" y="822"/>
                  </a:lnTo>
                  <a:lnTo>
                    <a:pt x="770" y="819"/>
                  </a:lnTo>
                  <a:lnTo>
                    <a:pt x="768" y="800"/>
                  </a:lnTo>
                  <a:lnTo>
                    <a:pt x="773" y="793"/>
                  </a:lnTo>
                  <a:lnTo>
                    <a:pt x="770" y="792"/>
                  </a:lnTo>
                  <a:lnTo>
                    <a:pt x="768" y="787"/>
                  </a:lnTo>
                  <a:lnTo>
                    <a:pt x="767" y="781"/>
                  </a:lnTo>
                  <a:lnTo>
                    <a:pt x="764" y="774"/>
                  </a:lnTo>
                  <a:lnTo>
                    <a:pt x="764" y="770"/>
                  </a:lnTo>
                  <a:lnTo>
                    <a:pt x="766" y="750"/>
                  </a:lnTo>
                  <a:lnTo>
                    <a:pt x="761" y="755"/>
                  </a:lnTo>
                  <a:lnTo>
                    <a:pt x="758" y="755"/>
                  </a:lnTo>
                  <a:lnTo>
                    <a:pt x="750" y="757"/>
                  </a:lnTo>
                  <a:lnTo>
                    <a:pt x="737" y="759"/>
                  </a:lnTo>
                  <a:lnTo>
                    <a:pt x="725" y="761"/>
                  </a:lnTo>
                  <a:lnTo>
                    <a:pt x="721" y="762"/>
                  </a:lnTo>
                  <a:lnTo>
                    <a:pt x="710" y="762"/>
                  </a:lnTo>
                  <a:lnTo>
                    <a:pt x="708" y="763"/>
                  </a:lnTo>
                  <a:lnTo>
                    <a:pt x="709" y="764"/>
                  </a:lnTo>
                  <a:lnTo>
                    <a:pt x="707" y="769"/>
                  </a:lnTo>
                  <a:lnTo>
                    <a:pt x="703" y="768"/>
                  </a:lnTo>
                  <a:lnTo>
                    <a:pt x="704" y="764"/>
                  </a:lnTo>
                  <a:lnTo>
                    <a:pt x="704" y="762"/>
                  </a:lnTo>
                  <a:lnTo>
                    <a:pt x="691" y="762"/>
                  </a:lnTo>
                  <a:lnTo>
                    <a:pt x="685" y="759"/>
                  </a:lnTo>
                  <a:lnTo>
                    <a:pt x="677" y="751"/>
                  </a:lnTo>
                  <a:lnTo>
                    <a:pt x="661" y="738"/>
                  </a:lnTo>
                  <a:lnTo>
                    <a:pt x="660" y="735"/>
                  </a:lnTo>
                  <a:lnTo>
                    <a:pt x="655" y="728"/>
                  </a:lnTo>
                  <a:lnTo>
                    <a:pt x="648" y="722"/>
                  </a:lnTo>
                  <a:lnTo>
                    <a:pt x="637" y="707"/>
                  </a:lnTo>
                  <a:lnTo>
                    <a:pt x="631" y="702"/>
                  </a:lnTo>
                  <a:lnTo>
                    <a:pt x="624" y="698"/>
                  </a:lnTo>
                  <a:lnTo>
                    <a:pt x="616" y="697"/>
                  </a:lnTo>
                  <a:lnTo>
                    <a:pt x="613" y="698"/>
                  </a:lnTo>
                  <a:lnTo>
                    <a:pt x="614" y="696"/>
                  </a:lnTo>
                  <a:lnTo>
                    <a:pt x="604" y="692"/>
                  </a:lnTo>
                  <a:lnTo>
                    <a:pt x="598" y="686"/>
                  </a:lnTo>
                  <a:lnTo>
                    <a:pt x="596" y="681"/>
                  </a:lnTo>
                  <a:lnTo>
                    <a:pt x="594" y="679"/>
                  </a:lnTo>
                  <a:lnTo>
                    <a:pt x="594" y="677"/>
                  </a:lnTo>
                  <a:lnTo>
                    <a:pt x="593" y="674"/>
                  </a:lnTo>
                  <a:lnTo>
                    <a:pt x="590" y="674"/>
                  </a:lnTo>
                  <a:lnTo>
                    <a:pt x="588" y="675"/>
                  </a:lnTo>
                  <a:lnTo>
                    <a:pt x="580" y="666"/>
                  </a:lnTo>
                  <a:lnTo>
                    <a:pt x="574" y="666"/>
                  </a:lnTo>
                  <a:lnTo>
                    <a:pt x="569" y="667"/>
                  </a:lnTo>
                  <a:lnTo>
                    <a:pt x="562" y="667"/>
                  </a:lnTo>
                  <a:lnTo>
                    <a:pt x="558" y="666"/>
                  </a:lnTo>
                  <a:lnTo>
                    <a:pt x="556" y="666"/>
                  </a:lnTo>
                  <a:lnTo>
                    <a:pt x="550" y="667"/>
                  </a:lnTo>
                  <a:lnTo>
                    <a:pt x="550" y="665"/>
                  </a:lnTo>
                  <a:lnTo>
                    <a:pt x="545" y="666"/>
                  </a:lnTo>
                  <a:lnTo>
                    <a:pt x="540" y="666"/>
                  </a:lnTo>
                  <a:lnTo>
                    <a:pt x="534" y="667"/>
                  </a:lnTo>
                  <a:lnTo>
                    <a:pt x="517" y="665"/>
                  </a:lnTo>
                  <a:lnTo>
                    <a:pt x="497" y="660"/>
                  </a:lnTo>
                  <a:lnTo>
                    <a:pt x="474" y="650"/>
                  </a:lnTo>
                  <a:lnTo>
                    <a:pt x="472" y="649"/>
                  </a:lnTo>
                  <a:lnTo>
                    <a:pt x="457" y="645"/>
                  </a:lnTo>
                  <a:lnTo>
                    <a:pt x="454" y="643"/>
                  </a:lnTo>
                  <a:lnTo>
                    <a:pt x="450" y="631"/>
                  </a:lnTo>
                  <a:lnTo>
                    <a:pt x="439" y="627"/>
                  </a:lnTo>
                  <a:lnTo>
                    <a:pt x="436" y="625"/>
                  </a:lnTo>
                  <a:lnTo>
                    <a:pt x="431" y="618"/>
                  </a:lnTo>
                  <a:lnTo>
                    <a:pt x="428" y="614"/>
                  </a:lnTo>
                  <a:lnTo>
                    <a:pt x="430" y="609"/>
                  </a:lnTo>
                  <a:lnTo>
                    <a:pt x="431" y="605"/>
                  </a:lnTo>
                  <a:lnTo>
                    <a:pt x="424" y="597"/>
                  </a:lnTo>
                  <a:lnTo>
                    <a:pt x="422" y="594"/>
                  </a:lnTo>
                  <a:lnTo>
                    <a:pt x="420" y="590"/>
                  </a:lnTo>
                  <a:lnTo>
                    <a:pt x="415" y="587"/>
                  </a:lnTo>
                  <a:lnTo>
                    <a:pt x="412" y="581"/>
                  </a:lnTo>
                  <a:lnTo>
                    <a:pt x="404" y="575"/>
                  </a:lnTo>
                  <a:lnTo>
                    <a:pt x="391" y="565"/>
                  </a:lnTo>
                  <a:lnTo>
                    <a:pt x="377" y="552"/>
                  </a:lnTo>
                  <a:lnTo>
                    <a:pt x="372" y="537"/>
                  </a:lnTo>
                  <a:lnTo>
                    <a:pt x="374" y="530"/>
                  </a:lnTo>
                  <a:lnTo>
                    <a:pt x="377" y="511"/>
                  </a:lnTo>
                  <a:lnTo>
                    <a:pt x="372" y="501"/>
                  </a:lnTo>
                  <a:lnTo>
                    <a:pt x="370" y="492"/>
                  </a:lnTo>
                  <a:lnTo>
                    <a:pt x="366" y="486"/>
                  </a:lnTo>
                  <a:lnTo>
                    <a:pt x="361" y="481"/>
                  </a:lnTo>
                  <a:lnTo>
                    <a:pt x="362" y="480"/>
                  </a:lnTo>
                  <a:lnTo>
                    <a:pt x="358" y="474"/>
                  </a:lnTo>
                  <a:lnTo>
                    <a:pt x="349" y="457"/>
                  </a:lnTo>
                  <a:lnTo>
                    <a:pt x="349" y="453"/>
                  </a:lnTo>
                  <a:lnTo>
                    <a:pt x="344" y="450"/>
                  </a:lnTo>
                  <a:lnTo>
                    <a:pt x="338" y="438"/>
                  </a:lnTo>
                  <a:lnTo>
                    <a:pt x="294" y="367"/>
                  </a:lnTo>
                  <a:lnTo>
                    <a:pt x="290" y="367"/>
                  </a:lnTo>
                  <a:lnTo>
                    <a:pt x="283" y="362"/>
                  </a:lnTo>
                  <a:lnTo>
                    <a:pt x="254" y="331"/>
                  </a:lnTo>
                  <a:lnTo>
                    <a:pt x="252" y="331"/>
                  </a:lnTo>
                  <a:lnTo>
                    <a:pt x="251" y="321"/>
                  </a:lnTo>
                  <a:lnTo>
                    <a:pt x="248" y="319"/>
                  </a:lnTo>
                  <a:lnTo>
                    <a:pt x="244" y="317"/>
                  </a:lnTo>
                  <a:lnTo>
                    <a:pt x="247" y="314"/>
                  </a:lnTo>
                  <a:lnTo>
                    <a:pt x="242" y="306"/>
                  </a:lnTo>
                  <a:lnTo>
                    <a:pt x="221" y="243"/>
                  </a:lnTo>
                  <a:lnTo>
                    <a:pt x="217" y="210"/>
                  </a:lnTo>
                  <a:lnTo>
                    <a:pt x="220" y="199"/>
                  </a:lnTo>
                  <a:lnTo>
                    <a:pt x="220" y="194"/>
                  </a:lnTo>
                  <a:lnTo>
                    <a:pt x="228" y="171"/>
                  </a:lnTo>
                  <a:lnTo>
                    <a:pt x="229" y="158"/>
                  </a:lnTo>
                  <a:lnTo>
                    <a:pt x="228" y="155"/>
                  </a:lnTo>
                  <a:lnTo>
                    <a:pt x="224" y="153"/>
                  </a:lnTo>
                  <a:lnTo>
                    <a:pt x="211" y="143"/>
                  </a:lnTo>
                  <a:lnTo>
                    <a:pt x="199" y="133"/>
                  </a:lnTo>
                  <a:lnTo>
                    <a:pt x="190" y="125"/>
                  </a:lnTo>
                  <a:lnTo>
                    <a:pt x="175" y="105"/>
                  </a:lnTo>
                  <a:lnTo>
                    <a:pt x="138" y="41"/>
                  </a:lnTo>
                  <a:lnTo>
                    <a:pt x="128" y="42"/>
                  </a:lnTo>
                  <a:lnTo>
                    <a:pt x="120" y="36"/>
                  </a:lnTo>
                  <a:lnTo>
                    <a:pt x="106" y="24"/>
                  </a:lnTo>
                  <a:lnTo>
                    <a:pt x="100" y="17"/>
                  </a:lnTo>
                  <a:lnTo>
                    <a:pt x="95" y="14"/>
                  </a:lnTo>
                  <a:lnTo>
                    <a:pt x="90" y="6"/>
                  </a:lnTo>
                  <a:lnTo>
                    <a:pt x="87" y="3"/>
                  </a:lnTo>
                  <a:lnTo>
                    <a:pt x="80" y="2"/>
                  </a:lnTo>
                  <a:lnTo>
                    <a:pt x="78" y="0"/>
                  </a:lnTo>
                  <a:lnTo>
                    <a:pt x="75" y="0"/>
                  </a:lnTo>
                  <a:lnTo>
                    <a:pt x="68" y="6"/>
                  </a:lnTo>
                  <a:lnTo>
                    <a:pt x="67" y="11"/>
                  </a:lnTo>
                  <a:lnTo>
                    <a:pt x="59" y="9"/>
                  </a:lnTo>
                  <a:lnTo>
                    <a:pt x="54" y="8"/>
                  </a:lnTo>
                  <a:lnTo>
                    <a:pt x="45" y="8"/>
                  </a:lnTo>
                  <a:lnTo>
                    <a:pt x="41" y="11"/>
                  </a:lnTo>
                  <a:lnTo>
                    <a:pt x="41" y="8"/>
                  </a:lnTo>
                  <a:lnTo>
                    <a:pt x="36" y="9"/>
                  </a:lnTo>
                  <a:lnTo>
                    <a:pt x="37" y="7"/>
                  </a:lnTo>
                  <a:lnTo>
                    <a:pt x="26" y="7"/>
                  </a:lnTo>
                  <a:lnTo>
                    <a:pt x="25" y="9"/>
                  </a:lnTo>
                  <a:lnTo>
                    <a:pt x="21" y="9"/>
                  </a:lnTo>
                  <a:lnTo>
                    <a:pt x="12" y="27"/>
                  </a:lnTo>
                  <a:lnTo>
                    <a:pt x="27" y="37"/>
                  </a:lnTo>
                  <a:lnTo>
                    <a:pt x="29" y="44"/>
                  </a:lnTo>
                  <a:lnTo>
                    <a:pt x="15" y="55"/>
                  </a:lnTo>
                  <a:lnTo>
                    <a:pt x="17" y="66"/>
                  </a:lnTo>
                  <a:lnTo>
                    <a:pt x="11" y="83"/>
                  </a:lnTo>
                  <a:lnTo>
                    <a:pt x="0" y="84"/>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3" name="Freeform 28"/>
            <p:cNvSpPr>
              <a:spLocks/>
            </p:cNvSpPr>
            <p:nvPr/>
          </p:nvSpPr>
          <p:spPr bwMode="auto">
            <a:xfrm>
              <a:off x="4472" y="1927"/>
              <a:ext cx="258" cy="220"/>
            </a:xfrm>
            <a:custGeom>
              <a:avLst/>
              <a:gdLst>
                <a:gd name="T0" fmla="*/ 1 w 481"/>
                <a:gd name="T1" fmla="*/ 0 h 444"/>
                <a:gd name="T2" fmla="*/ 1 w 481"/>
                <a:gd name="T3" fmla="*/ 0 h 444"/>
                <a:gd name="T4" fmla="*/ 1 w 481"/>
                <a:gd name="T5" fmla="*/ 0 h 444"/>
                <a:gd name="T6" fmla="*/ 1 w 481"/>
                <a:gd name="T7" fmla="*/ 0 h 444"/>
                <a:gd name="T8" fmla="*/ 1 w 481"/>
                <a:gd name="T9" fmla="*/ 0 h 444"/>
                <a:gd name="T10" fmla="*/ 1 w 481"/>
                <a:gd name="T11" fmla="*/ 0 h 444"/>
                <a:gd name="T12" fmla="*/ 1 w 481"/>
                <a:gd name="T13" fmla="*/ 0 h 444"/>
                <a:gd name="T14" fmla="*/ 1 w 481"/>
                <a:gd name="T15" fmla="*/ 0 h 444"/>
                <a:gd name="T16" fmla="*/ 1 w 481"/>
                <a:gd name="T17" fmla="*/ 0 h 444"/>
                <a:gd name="T18" fmla="*/ 1 w 481"/>
                <a:gd name="T19" fmla="*/ 0 h 444"/>
                <a:gd name="T20" fmla="*/ 1 w 481"/>
                <a:gd name="T21" fmla="*/ 0 h 444"/>
                <a:gd name="T22" fmla="*/ 1 w 481"/>
                <a:gd name="T23" fmla="*/ 0 h 444"/>
                <a:gd name="T24" fmla="*/ 1 w 481"/>
                <a:gd name="T25" fmla="*/ 0 h 444"/>
                <a:gd name="T26" fmla="*/ 1 w 481"/>
                <a:gd name="T27" fmla="*/ 0 h 444"/>
                <a:gd name="T28" fmla="*/ 1 w 481"/>
                <a:gd name="T29" fmla="*/ 0 h 444"/>
                <a:gd name="T30" fmla="*/ 1 w 481"/>
                <a:gd name="T31" fmla="*/ 0 h 444"/>
                <a:gd name="T32" fmla="*/ 1 w 481"/>
                <a:gd name="T33" fmla="*/ 0 h 444"/>
                <a:gd name="T34" fmla="*/ 1 w 481"/>
                <a:gd name="T35" fmla="*/ 0 h 444"/>
                <a:gd name="T36" fmla="*/ 1 w 481"/>
                <a:gd name="T37" fmla="*/ 0 h 444"/>
                <a:gd name="T38" fmla="*/ 1 w 481"/>
                <a:gd name="T39" fmla="*/ 0 h 444"/>
                <a:gd name="T40" fmla="*/ 1 w 481"/>
                <a:gd name="T41" fmla="*/ 0 h 444"/>
                <a:gd name="T42" fmla="*/ 1 w 481"/>
                <a:gd name="T43" fmla="*/ 0 h 444"/>
                <a:gd name="T44" fmla="*/ 2 w 481"/>
                <a:gd name="T45" fmla="*/ 0 h 444"/>
                <a:gd name="T46" fmla="*/ 2 w 481"/>
                <a:gd name="T47" fmla="*/ 0 h 444"/>
                <a:gd name="T48" fmla="*/ 2 w 481"/>
                <a:gd name="T49" fmla="*/ 0 h 444"/>
                <a:gd name="T50" fmla="*/ 2 w 481"/>
                <a:gd name="T51" fmla="*/ 0 h 444"/>
                <a:gd name="T52" fmla="*/ 2 w 481"/>
                <a:gd name="T53" fmla="*/ 0 h 444"/>
                <a:gd name="T54" fmla="*/ 2 w 481"/>
                <a:gd name="T55" fmla="*/ 0 h 444"/>
                <a:gd name="T56" fmla="*/ 2 w 481"/>
                <a:gd name="T57" fmla="*/ 0 h 444"/>
                <a:gd name="T58" fmla="*/ 2 w 481"/>
                <a:gd name="T59" fmla="*/ 0 h 444"/>
                <a:gd name="T60" fmla="*/ 1 w 481"/>
                <a:gd name="T61" fmla="*/ 0 h 444"/>
                <a:gd name="T62" fmla="*/ 1 w 481"/>
                <a:gd name="T63" fmla="*/ 0 h 444"/>
                <a:gd name="T64" fmla="*/ 1 w 481"/>
                <a:gd name="T65" fmla="*/ 0 h 444"/>
                <a:gd name="T66" fmla="*/ 1 w 481"/>
                <a:gd name="T67" fmla="*/ 0 h 444"/>
                <a:gd name="T68" fmla="*/ 1 w 481"/>
                <a:gd name="T69" fmla="*/ 0 h 4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1"/>
                <a:gd name="T106" fmla="*/ 0 h 444"/>
                <a:gd name="T107" fmla="*/ 481 w 481"/>
                <a:gd name="T108" fmla="*/ 444 h 4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1" h="444">
                  <a:moveTo>
                    <a:pt x="0" y="149"/>
                  </a:moveTo>
                  <a:lnTo>
                    <a:pt x="3" y="140"/>
                  </a:lnTo>
                  <a:lnTo>
                    <a:pt x="7" y="135"/>
                  </a:lnTo>
                  <a:lnTo>
                    <a:pt x="25" y="123"/>
                  </a:lnTo>
                  <a:lnTo>
                    <a:pt x="32" y="117"/>
                  </a:lnTo>
                  <a:lnTo>
                    <a:pt x="44" y="107"/>
                  </a:lnTo>
                  <a:lnTo>
                    <a:pt x="51" y="106"/>
                  </a:lnTo>
                  <a:lnTo>
                    <a:pt x="56" y="104"/>
                  </a:lnTo>
                  <a:lnTo>
                    <a:pt x="58" y="104"/>
                  </a:lnTo>
                  <a:lnTo>
                    <a:pt x="66" y="99"/>
                  </a:lnTo>
                  <a:lnTo>
                    <a:pt x="74" y="92"/>
                  </a:lnTo>
                  <a:lnTo>
                    <a:pt x="90" y="84"/>
                  </a:lnTo>
                  <a:lnTo>
                    <a:pt x="97" y="83"/>
                  </a:lnTo>
                  <a:lnTo>
                    <a:pt x="117" y="77"/>
                  </a:lnTo>
                  <a:lnTo>
                    <a:pt x="122" y="77"/>
                  </a:lnTo>
                  <a:lnTo>
                    <a:pt x="134" y="74"/>
                  </a:lnTo>
                  <a:lnTo>
                    <a:pt x="153" y="70"/>
                  </a:lnTo>
                  <a:lnTo>
                    <a:pt x="169" y="68"/>
                  </a:lnTo>
                  <a:lnTo>
                    <a:pt x="174" y="66"/>
                  </a:lnTo>
                  <a:lnTo>
                    <a:pt x="182" y="64"/>
                  </a:lnTo>
                  <a:lnTo>
                    <a:pt x="188" y="63"/>
                  </a:lnTo>
                  <a:lnTo>
                    <a:pt x="211" y="58"/>
                  </a:lnTo>
                  <a:lnTo>
                    <a:pt x="223" y="54"/>
                  </a:lnTo>
                  <a:lnTo>
                    <a:pt x="233" y="53"/>
                  </a:lnTo>
                  <a:lnTo>
                    <a:pt x="242" y="50"/>
                  </a:lnTo>
                  <a:lnTo>
                    <a:pt x="252" y="48"/>
                  </a:lnTo>
                  <a:lnTo>
                    <a:pt x="254" y="45"/>
                  </a:lnTo>
                  <a:lnTo>
                    <a:pt x="264" y="42"/>
                  </a:lnTo>
                  <a:lnTo>
                    <a:pt x="267" y="41"/>
                  </a:lnTo>
                  <a:lnTo>
                    <a:pt x="272" y="39"/>
                  </a:lnTo>
                  <a:lnTo>
                    <a:pt x="285" y="27"/>
                  </a:lnTo>
                  <a:lnTo>
                    <a:pt x="288" y="23"/>
                  </a:lnTo>
                  <a:lnTo>
                    <a:pt x="289" y="21"/>
                  </a:lnTo>
                  <a:lnTo>
                    <a:pt x="291" y="20"/>
                  </a:lnTo>
                  <a:lnTo>
                    <a:pt x="297" y="20"/>
                  </a:lnTo>
                  <a:lnTo>
                    <a:pt x="305" y="18"/>
                  </a:lnTo>
                  <a:lnTo>
                    <a:pt x="312" y="15"/>
                  </a:lnTo>
                  <a:lnTo>
                    <a:pt x="315" y="14"/>
                  </a:lnTo>
                  <a:lnTo>
                    <a:pt x="323" y="14"/>
                  </a:lnTo>
                  <a:lnTo>
                    <a:pt x="326" y="12"/>
                  </a:lnTo>
                  <a:lnTo>
                    <a:pt x="330" y="12"/>
                  </a:lnTo>
                  <a:lnTo>
                    <a:pt x="331" y="14"/>
                  </a:lnTo>
                  <a:lnTo>
                    <a:pt x="341" y="16"/>
                  </a:lnTo>
                  <a:lnTo>
                    <a:pt x="342" y="15"/>
                  </a:lnTo>
                  <a:lnTo>
                    <a:pt x="345" y="14"/>
                  </a:lnTo>
                  <a:lnTo>
                    <a:pt x="347" y="14"/>
                  </a:lnTo>
                  <a:lnTo>
                    <a:pt x="349" y="12"/>
                  </a:lnTo>
                  <a:lnTo>
                    <a:pt x="359" y="4"/>
                  </a:lnTo>
                  <a:lnTo>
                    <a:pt x="365" y="0"/>
                  </a:lnTo>
                  <a:lnTo>
                    <a:pt x="369" y="0"/>
                  </a:lnTo>
                  <a:lnTo>
                    <a:pt x="383" y="2"/>
                  </a:lnTo>
                  <a:lnTo>
                    <a:pt x="393" y="0"/>
                  </a:lnTo>
                  <a:lnTo>
                    <a:pt x="415" y="5"/>
                  </a:lnTo>
                  <a:lnTo>
                    <a:pt x="423" y="8"/>
                  </a:lnTo>
                  <a:lnTo>
                    <a:pt x="443" y="10"/>
                  </a:lnTo>
                  <a:lnTo>
                    <a:pt x="469" y="14"/>
                  </a:lnTo>
                  <a:lnTo>
                    <a:pt x="475" y="14"/>
                  </a:lnTo>
                  <a:lnTo>
                    <a:pt x="481" y="78"/>
                  </a:lnTo>
                  <a:lnTo>
                    <a:pt x="468" y="136"/>
                  </a:lnTo>
                  <a:lnTo>
                    <a:pt x="419" y="198"/>
                  </a:lnTo>
                  <a:lnTo>
                    <a:pt x="228" y="444"/>
                  </a:lnTo>
                  <a:lnTo>
                    <a:pt x="92" y="262"/>
                  </a:lnTo>
                  <a:lnTo>
                    <a:pt x="66" y="228"/>
                  </a:lnTo>
                  <a:lnTo>
                    <a:pt x="58" y="237"/>
                  </a:lnTo>
                  <a:lnTo>
                    <a:pt x="43" y="231"/>
                  </a:lnTo>
                  <a:lnTo>
                    <a:pt x="37" y="228"/>
                  </a:lnTo>
                  <a:lnTo>
                    <a:pt x="27" y="226"/>
                  </a:lnTo>
                  <a:lnTo>
                    <a:pt x="12" y="227"/>
                  </a:lnTo>
                  <a:lnTo>
                    <a:pt x="9" y="162"/>
                  </a:lnTo>
                  <a:lnTo>
                    <a:pt x="3" y="161"/>
                  </a:lnTo>
                  <a:lnTo>
                    <a:pt x="0" y="149"/>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4" name="Freeform 29"/>
            <p:cNvSpPr>
              <a:spLocks/>
            </p:cNvSpPr>
            <p:nvPr/>
          </p:nvSpPr>
          <p:spPr bwMode="auto">
            <a:xfrm>
              <a:off x="2177" y="864"/>
              <a:ext cx="328" cy="441"/>
            </a:xfrm>
            <a:custGeom>
              <a:avLst/>
              <a:gdLst>
                <a:gd name="T0" fmla="*/ 1 w 612"/>
                <a:gd name="T1" fmla="*/ 0 h 891"/>
                <a:gd name="T2" fmla="*/ 2 w 612"/>
                <a:gd name="T3" fmla="*/ 0 h 891"/>
                <a:gd name="T4" fmla="*/ 1 w 612"/>
                <a:gd name="T5" fmla="*/ 0 h 891"/>
                <a:gd name="T6" fmla="*/ 1 w 612"/>
                <a:gd name="T7" fmla="*/ 0 h 891"/>
                <a:gd name="T8" fmla="*/ 1 w 612"/>
                <a:gd name="T9" fmla="*/ 0 h 891"/>
                <a:gd name="T10" fmla="*/ 1 w 612"/>
                <a:gd name="T11" fmla="*/ 0 h 891"/>
                <a:gd name="T12" fmla="*/ 1 w 612"/>
                <a:gd name="T13" fmla="*/ 0 h 891"/>
                <a:gd name="T14" fmla="*/ 1 w 612"/>
                <a:gd name="T15" fmla="*/ 0 h 891"/>
                <a:gd name="T16" fmla="*/ 1 w 612"/>
                <a:gd name="T17" fmla="*/ 0 h 891"/>
                <a:gd name="T18" fmla="*/ 1 w 612"/>
                <a:gd name="T19" fmla="*/ 0 h 891"/>
                <a:gd name="T20" fmla="*/ 2 w 612"/>
                <a:gd name="T21" fmla="*/ 0 h 891"/>
                <a:gd name="T22" fmla="*/ 2 w 612"/>
                <a:gd name="T23" fmla="*/ 0 h 891"/>
                <a:gd name="T24" fmla="*/ 2 w 612"/>
                <a:gd name="T25" fmla="*/ 1 h 891"/>
                <a:gd name="T26" fmla="*/ 2 w 612"/>
                <a:gd name="T27" fmla="*/ 1 h 891"/>
                <a:gd name="T28" fmla="*/ 2 w 612"/>
                <a:gd name="T29" fmla="*/ 1 h 891"/>
                <a:gd name="T30" fmla="*/ 2 w 612"/>
                <a:gd name="T31" fmla="*/ 1 h 891"/>
                <a:gd name="T32" fmla="*/ 2 w 612"/>
                <a:gd name="T33" fmla="*/ 1 h 891"/>
                <a:gd name="T34" fmla="*/ 2 w 612"/>
                <a:gd name="T35" fmla="*/ 1 h 891"/>
                <a:gd name="T36" fmla="*/ 2 w 612"/>
                <a:gd name="T37" fmla="*/ 1 h 891"/>
                <a:gd name="T38" fmla="*/ 2 w 612"/>
                <a:gd name="T39" fmla="*/ 1 h 891"/>
                <a:gd name="T40" fmla="*/ 2 w 612"/>
                <a:gd name="T41" fmla="*/ 1 h 891"/>
                <a:gd name="T42" fmla="*/ 2 w 612"/>
                <a:gd name="T43" fmla="*/ 1 h 891"/>
                <a:gd name="T44" fmla="*/ 2 w 612"/>
                <a:gd name="T45" fmla="*/ 1 h 891"/>
                <a:gd name="T46" fmla="*/ 2 w 612"/>
                <a:gd name="T47" fmla="*/ 1 h 891"/>
                <a:gd name="T48" fmla="*/ 2 w 612"/>
                <a:gd name="T49" fmla="*/ 1 h 891"/>
                <a:gd name="T50" fmla="*/ 2 w 612"/>
                <a:gd name="T51" fmla="*/ 1 h 891"/>
                <a:gd name="T52" fmla="*/ 2 w 612"/>
                <a:gd name="T53" fmla="*/ 1 h 891"/>
                <a:gd name="T54" fmla="*/ 2 w 612"/>
                <a:gd name="T55" fmla="*/ 1 h 891"/>
                <a:gd name="T56" fmla="*/ 1 w 612"/>
                <a:gd name="T57" fmla="*/ 1 h 891"/>
                <a:gd name="T58" fmla="*/ 1 w 612"/>
                <a:gd name="T59" fmla="*/ 1 h 891"/>
                <a:gd name="T60" fmla="*/ 1 w 612"/>
                <a:gd name="T61" fmla="*/ 1 h 891"/>
                <a:gd name="T62" fmla="*/ 1 w 612"/>
                <a:gd name="T63" fmla="*/ 1 h 891"/>
                <a:gd name="T64" fmla="*/ 1 w 612"/>
                <a:gd name="T65" fmla="*/ 1 h 891"/>
                <a:gd name="T66" fmla="*/ 1 w 612"/>
                <a:gd name="T67" fmla="*/ 0 h 891"/>
                <a:gd name="T68" fmla="*/ 1 w 612"/>
                <a:gd name="T69" fmla="*/ 0 h 891"/>
                <a:gd name="T70" fmla="*/ 1 w 612"/>
                <a:gd name="T71" fmla="*/ 0 h 891"/>
                <a:gd name="T72" fmla="*/ 1 w 612"/>
                <a:gd name="T73" fmla="*/ 0 h 891"/>
                <a:gd name="T74" fmla="*/ 1 w 612"/>
                <a:gd name="T75" fmla="*/ 0 h 891"/>
                <a:gd name="T76" fmla="*/ 1 w 612"/>
                <a:gd name="T77" fmla="*/ 0 h 891"/>
                <a:gd name="T78" fmla="*/ 1 w 612"/>
                <a:gd name="T79" fmla="*/ 0 h 891"/>
                <a:gd name="T80" fmla="*/ 1 w 612"/>
                <a:gd name="T81" fmla="*/ 0 h 891"/>
                <a:gd name="T82" fmla="*/ 1 w 612"/>
                <a:gd name="T83" fmla="*/ 0 h 891"/>
                <a:gd name="T84" fmla="*/ 1 w 612"/>
                <a:gd name="T85" fmla="*/ 0 h 891"/>
                <a:gd name="T86" fmla="*/ 1 w 612"/>
                <a:gd name="T87" fmla="*/ 0 h 891"/>
                <a:gd name="T88" fmla="*/ 1 w 612"/>
                <a:gd name="T89" fmla="*/ 0 h 8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2"/>
                <a:gd name="T136" fmla="*/ 0 h 891"/>
                <a:gd name="T137" fmla="*/ 612 w 612"/>
                <a:gd name="T138" fmla="*/ 891 h 8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2" h="891">
                  <a:moveTo>
                    <a:pt x="18" y="18"/>
                  </a:moveTo>
                  <a:lnTo>
                    <a:pt x="0" y="0"/>
                  </a:lnTo>
                  <a:lnTo>
                    <a:pt x="159" y="2"/>
                  </a:lnTo>
                  <a:lnTo>
                    <a:pt x="371" y="6"/>
                  </a:lnTo>
                  <a:lnTo>
                    <a:pt x="376" y="6"/>
                  </a:lnTo>
                  <a:lnTo>
                    <a:pt x="359" y="30"/>
                  </a:lnTo>
                  <a:lnTo>
                    <a:pt x="336" y="51"/>
                  </a:lnTo>
                  <a:lnTo>
                    <a:pt x="320" y="74"/>
                  </a:lnTo>
                  <a:lnTo>
                    <a:pt x="318" y="94"/>
                  </a:lnTo>
                  <a:lnTo>
                    <a:pt x="314" y="92"/>
                  </a:lnTo>
                  <a:lnTo>
                    <a:pt x="310" y="96"/>
                  </a:lnTo>
                  <a:lnTo>
                    <a:pt x="310" y="128"/>
                  </a:lnTo>
                  <a:lnTo>
                    <a:pt x="308" y="135"/>
                  </a:lnTo>
                  <a:lnTo>
                    <a:pt x="301" y="135"/>
                  </a:lnTo>
                  <a:lnTo>
                    <a:pt x="310" y="147"/>
                  </a:lnTo>
                  <a:lnTo>
                    <a:pt x="316" y="150"/>
                  </a:lnTo>
                  <a:lnTo>
                    <a:pt x="330" y="166"/>
                  </a:lnTo>
                  <a:lnTo>
                    <a:pt x="334" y="174"/>
                  </a:lnTo>
                  <a:lnTo>
                    <a:pt x="334" y="183"/>
                  </a:lnTo>
                  <a:lnTo>
                    <a:pt x="337" y="192"/>
                  </a:lnTo>
                  <a:lnTo>
                    <a:pt x="337" y="201"/>
                  </a:lnTo>
                  <a:lnTo>
                    <a:pt x="332" y="205"/>
                  </a:lnTo>
                  <a:lnTo>
                    <a:pt x="328" y="213"/>
                  </a:lnTo>
                  <a:lnTo>
                    <a:pt x="328" y="228"/>
                  </a:lnTo>
                  <a:lnTo>
                    <a:pt x="324" y="237"/>
                  </a:lnTo>
                  <a:lnTo>
                    <a:pt x="319" y="280"/>
                  </a:lnTo>
                  <a:lnTo>
                    <a:pt x="322" y="295"/>
                  </a:lnTo>
                  <a:lnTo>
                    <a:pt x="326" y="303"/>
                  </a:lnTo>
                  <a:lnTo>
                    <a:pt x="326" y="319"/>
                  </a:lnTo>
                  <a:lnTo>
                    <a:pt x="341" y="331"/>
                  </a:lnTo>
                  <a:lnTo>
                    <a:pt x="344" y="392"/>
                  </a:lnTo>
                  <a:lnTo>
                    <a:pt x="349" y="416"/>
                  </a:lnTo>
                  <a:lnTo>
                    <a:pt x="349" y="440"/>
                  </a:lnTo>
                  <a:lnTo>
                    <a:pt x="343" y="472"/>
                  </a:lnTo>
                  <a:lnTo>
                    <a:pt x="352" y="493"/>
                  </a:lnTo>
                  <a:lnTo>
                    <a:pt x="365" y="508"/>
                  </a:lnTo>
                  <a:lnTo>
                    <a:pt x="378" y="522"/>
                  </a:lnTo>
                  <a:lnTo>
                    <a:pt x="378" y="544"/>
                  </a:lnTo>
                  <a:lnTo>
                    <a:pt x="385" y="554"/>
                  </a:lnTo>
                  <a:lnTo>
                    <a:pt x="395" y="543"/>
                  </a:lnTo>
                  <a:lnTo>
                    <a:pt x="404" y="550"/>
                  </a:lnTo>
                  <a:lnTo>
                    <a:pt x="416" y="567"/>
                  </a:lnTo>
                  <a:lnTo>
                    <a:pt x="458" y="615"/>
                  </a:lnTo>
                  <a:lnTo>
                    <a:pt x="473" y="632"/>
                  </a:lnTo>
                  <a:lnTo>
                    <a:pt x="482" y="662"/>
                  </a:lnTo>
                  <a:lnTo>
                    <a:pt x="493" y="673"/>
                  </a:lnTo>
                  <a:lnTo>
                    <a:pt x="497" y="688"/>
                  </a:lnTo>
                  <a:lnTo>
                    <a:pt x="498" y="703"/>
                  </a:lnTo>
                  <a:lnTo>
                    <a:pt x="505" y="720"/>
                  </a:lnTo>
                  <a:lnTo>
                    <a:pt x="509" y="709"/>
                  </a:lnTo>
                  <a:lnTo>
                    <a:pt x="517" y="711"/>
                  </a:lnTo>
                  <a:lnTo>
                    <a:pt x="524" y="741"/>
                  </a:lnTo>
                  <a:lnTo>
                    <a:pt x="534" y="734"/>
                  </a:lnTo>
                  <a:lnTo>
                    <a:pt x="546" y="739"/>
                  </a:lnTo>
                  <a:lnTo>
                    <a:pt x="558" y="775"/>
                  </a:lnTo>
                  <a:lnTo>
                    <a:pt x="562" y="800"/>
                  </a:lnTo>
                  <a:lnTo>
                    <a:pt x="578" y="808"/>
                  </a:lnTo>
                  <a:lnTo>
                    <a:pt x="592" y="807"/>
                  </a:lnTo>
                  <a:lnTo>
                    <a:pt x="595" y="814"/>
                  </a:lnTo>
                  <a:lnTo>
                    <a:pt x="590" y="838"/>
                  </a:lnTo>
                  <a:lnTo>
                    <a:pt x="598" y="850"/>
                  </a:lnTo>
                  <a:lnTo>
                    <a:pt x="602" y="860"/>
                  </a:lnTo>
                  <a:lnTo>
                    <a:pt x="602" y="880"/>
                  </a:lnTo>
                  <a:lnTo>
                    <a:pt x="612" y="891"/>
                  </a:lnTo>
                  <a:lnTo>
                    <a:pt x="598" y="889"/>
                  </a:lnTo>
                  <a:lnTo>
                    <a:pt x="548" y="886"/>
                  </a:lnTo>
                  <a:lnTo>
                    <a:pt x="430" y="877"/>
                  </a:lnTo>
                  <a:lnTo>
                    <a:pt x="388" y="867"/>
                  </a:lnTo>
                  <a:lnTo>
                    <a:pt x="390" y="862"/>
                  </a:lnTo>
                  <a:lnTo>
                    <a:pt x="396" y="864"/>
                  </a:lnTo>
                  <a:lnTo>
                    <a:pt x="402" y="853"/>
                  </a:lnTo>
                  <a:lnTo>
                    <a:pt x="406" y="844"/>
                  </a:lnTo>
                  <a:lnTo>
                    <a:pt x="402" y="832"/>
                  </a:lnTo>
                  <a:lnTo>
                    <a:pt x="391" y="825"/>
                  </a:lnTo>
                  <a:lnTo>
                    <a:pt x="397" y="818"/>
                  </a:lnTo>
                  <a:lnTo>
                    <a:pt x="409" y="801"/>
                  </a:lnTo>
                  <a:lnTo>
                    <a:pt x="414" y="789"/>
                  </a:lnTo>
                  <a:lnTo>
                    <a:pt x="406" y="768"/>
                  </a:lnTo>
                  <a:lnTo>
                    <a:pt x="404" y="753"/>
                  </a:lnTo>
                  <a:lnTo>
                    <a:pt x="391" y="752"/>
                  </a:lnTo>
                  <a:lnTo>
                    <a:pt x="382" y="735"/>
                  </a:lnTo>
                  <a:lnTo>
                    <a:pt x="373" y="722"/>
                  </a:lnTo>
                  <a:lnTo>
                    <a:pt x="368" y="708"/>
                  </a:lnTo>
                  <a:lnTo>
                    <a:pt x="358" y="697"/>
                  </a:lnTo>
                  <a:lnTo>
                    <a:pt x="344" y="699"/>
                  </a:lnTo>
                  <a:lnTo>
                    <a:pt x="342" y="691"/>
                  </a:lnTo>
                  <a:lnTo>
                    <a:pt x="338" y="676"/>
                  </a:lnTo>
                  <a:lnTo>
                    <a:pt x="330" y="667"/>
                  </a:lnTo>
                  <a:lnTo>
                    <a:pt x="324" y="655"/>
                  </a:lnTo>
                  <a:lnTo>
                    <a:pt x="316" y="649"/>
                  </a:lnTo>
                  <a:lnTo>
                    <a:pt x="302" y="631"/>
                  </a:lnTo>
                  <a:lnTo>
                    <a:pt x="293" y="618"/>
                  </a:lnTo>
                  <a:lnTo>
                    <a:pt x="281" y="606"/>
                  </a:lnTo>
                  <a:lnTo>
                    <a:pt x="256" y="597"/>
                  </a:lnTo>
                  <a:lnTo>
                    <a:pt x="250" y="584"/>
                  </a:lnTo>
                  <a:lnTo>
                    <a:pt x="236" y="577"/>
                  </a:lnTo>
                  <a:lnTo>
                    <a:pt x="227" y="564"/>
                  </a:lnTo>
                  <a:lnTo>
                    <a:pt x="211" y="559"/>
                  </a:lnTo>
                  <a:lnTo>
                    <a:pt x="206" y="552"/>
                  </a:lnTo>
                  <a:lnTo>
                    <a:pt x="193" y="543"/>
                  </a:lnTo>
                  <a:lnTo>
                    <a:pt x="182" y="530"/>
                  </a:lnTo>
                  <a:lnTo>
                    <a:pt x="185" y="498"/>
                  </a:lnTo>
                  <a:lnTo>
                    <a:pt x="174" y="489"/>
                  </a:lnTo>
                  <a:lnTo>
                    <a:pt x="176" y="452"/>
                  </a:lnTo>
                  <a:lnTo>
                    <a:pt x="171" y="422"/>
                  </a:lnTo>
                  <a:lnTo>
                    <a:pt x="157" y="400"/>
                  </a:lnTo>
                  <a:lnTo>
                    <a:pt x="146" y="404"/>
                  </a:lnTo>
                  <a:lnTo>
                    <a:pt x="145" y="400"/>
                  </a:lnTo>
                  <a:lnTo>
                    <a:pt x="140" y="392"/>
                  </a:lnTo>
                  <a:lnTo>
                    <a:pt x="146" y="367"/>
                  </a:lnTo>
                  <a:lnTo>
                    <a:pt x="147" y="349"/>
                  </a:lnTo>
                  <a:lnTo>
                    <a:pt x="133" y="322"/>
                  </a:lnTo>
                  <a:lnTo>
                    <a:pt x="125" y="310"/>
                  </a:lnTo>
                  <a:lnTo>
                    <a:pt x="114" y="297"/>
                  </a:lnTo>
                  <a:lnTo>
                    <a:pt x="107" y="294"/>
                  </a:lnTo>
                  <a:lnTo>
                    <a:pt x="108" y="273"/>
                  </a:lnTo>
                  <a:lnTo>
                    <a:pt x="110" y="254"/>
                  </a:lnTo>
                  <a:lnTo>
                    <a:pt x="101" y="241"/>
                  </a:lnTo>
                  <a:lnTo>
                    <a:pt x="74" y="206"/>
                  </a:lnTo>
                  <a:lnTo>
                    <a:pt x="50" y="184"/>
                  </a:lnTo>
                  <a:lnTo>
                    <a:pt x="56" y="164"/>
                  </a:lnTo>
                  <a:lnTo>
                    <a:pt x="47" y="147"/>
                  </a:lnTo>
                  <a:lnTo>
                    <a:pt x="63" y="154"/>
                  </a:lnTo>
                  <a:lnTo>
                    <a:pt x="66" y="140"/>
                  </a:lnTo>
                  <a:lnTo>
                    <a:pt x="59" y="129"/>
                  </a:lnTo>
                  <a:lnTo>
                    <a:pt x="35" y="105"/>
                  </a:lnTo>
                  <a:lnTo>
                    <a:pt x="31" y="82"/>
                  </a:lnTo>
                  <a:lnTo>
                    <a:pt x="39" y="68"/>
                  </a:lnTo>
                  <a:lnTo>
                    <a:pt x="38" y="57"/>
                  </a:lnTo>
                  <a:lnTo>
                    <a:pt x="37" y="51"/>
                  </a:lnTo>
                  <a:lnTo>
                    <a:pt x="33" y="49"/>
                  </a:lnTo>
                  <a:lnTo>
                    <a:pt x="27" y="48"/>
                  </a:lnTo>
                  <a:lnTo>
                    <a:pt x="25" y="45"/>
                  </a:lnTo>
                  <a:lnTo>
                    <a:pt x="19" y="27"/>
                  </a:lnTo>
                  <a:lnTo>
                    <a:pt x="18" y="18"/>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5" name="Freeform 30"/>
            <p:cNvSpPr>
              <a:spLocks/>
            </p:cNvSpPr>
            <p:nvPr/>
          </p:nvSpPr>
          <p:spPr bwMode="auto">
            <a:xfrm>
              <a:off x="2312" y="1301"/>
              <a:ext cx="451" cy="498"/>
            </a:xfrm>
            <a:custGeom>
              <a:avLst/>
              <a:gdLst>
                <a:gd name="T0" fmla="*/ 1 w 843"/>
                <a:gd name="T1" fmla="*/ 0 h 1007"/>
                <a:gd name="T2" fmla="*/ 1 w 843"/>
                <a:gd name="T3" fmla="*/ 0 h 1007"/>
                <a:gd name="T4" fmla="*/ 1 w 843"/>
                <a:gd name="T5" fmla="*/ 0 h 1007"/>
                <a:gd name="T6" fmla="*/ 1 w 843"/>
                <a:gd name="T7" fmla="*/ 0 h 1007"/>
                <a:gd name="T8" fmla="*/ 1 w 843"/>
                <a:gd name="T9" fmla="*/ 0 h 1007"/>
                <a:gd name="T10" fmla="*/ 2 w 843"/>
                <a:gd name="T11" fmla="*/ 0 h 1007"/>
                <a:gd name="T12" fmla="*/ 2 w 843"/>
                <a:gd name="T13" fmla="*/ 0 h 1007"/>
                <a:gd name="T14" fmla="*/ 2 w 843"/>
                <a:gd name="T15" fmla="*/ 0 h 1007"/>
                <a:gd name="T16" fmla="*/ 2 w 843"/>
                <a:gd name="T17" fmla="*/ 0 h 1007"/>
                <a:gd name="T18" fmla="*/ 2 w 843"/>
                <a:gd name="T19" fmla="*/ 0 h 1007"/>
                <a:gd name="T20" fmla="*/ 2 w 843"/>
                <a:gd name="T21" fmla="*/ 0 h 1007"/>
                <a:gd name="T22" fmla="*/ 2 w 843"/>
                <a:gd name="T23" fmla="*/ 0 h 1007"/>
                <a:gd name="T24" fmla="*/ 2 w 843"/>
                <a:gd name="T25" fmla="*/ 0 h 1007"/>
                <a:gd name="T26" fmla="*/ 2 w 843"/>
                <a:gd name="T27" fmla="*/ 0 h 1007"/>
                <a:gd name="T28" fmla="*/ 2 w 843"/>
                <a:gd name="T29" fmla="*/ 0 h 1007"/>
                <a:gd name="T30" fmla="*/ 2 w 843"/>
                <a:gd name="T31" fmla="*/ 1 h 1007"/>
                <a:gd name="T32" fmla="*/ 2 w 843"/>
                <a:gd name="T33" fmla="*/ 1 h 1007"/>
                <a:gd name="T34" fmla="*/ 2 w 843"/>
                <a:gd name="T35" fmla="*/ 1 h 1007"/>
                <a:gd name="T36" fmla="*/ 2 w 843"/>
                <a:gd name="T37" fmla="*/ 1 h 1007"/>
                <a:gd name="T38" fmla="*/ 3 w 843"/>
                <a:gd name="T39" fmla="*/ 1 h 1007"/>
                <a:gd name="T40" fmla="*/ 3 w 843"/>
                <a:gd name="T41" fmla="*/ 1 h 1007"/>
                <a:gd name="T42" fmla="*/ 3 w 843"/>
                <a:gd name="T43" fmla="*/ 1 h 1007"/>
                <a:gd name="T44" fmla="*/ 3 w 843"/>
                <a:gd name="T45" fmla="*/ 1 h 1007"/>
                <a:gd name="T46" fmla="*/ 3 w 843"/>
                <a:gd name="T47" fmla="*/ 1 h 1007"/>
                <a:gd name="T48" fmla="*/ 3 w 843"/>
                <a:gd name="T49" fmla="*/ 1 h 1007"/>
                <a:gd name="T50" fmla="*/ 3 w 843"/>
                <a:gd name="T51" fmla="*/ 1 h 1007"/>
                <a:gd name="T52" fmla="*/ 3 w 843"/>
                <a:gd name="T53" fmla="*/ 1 h 1007"/>
                <a:gd name="T54" fmla="*/ 3 w 843"/>
                <a:gd name="T55" fmla="*/ 1 h 1007"/>
                <a:gd name="T56" fmla="*/ 3 w 843"/>
                <a:gd name="T57" fmla="*/ 1 h 1007"/>
                <a:gd name="T58" fmla="*/ 3 w 843"/>
                <a:gd name="T59" fmla="*/ 1 h 1007"/>
                <a:gd name="T60" fmla="*/ 3 w 843"/>
                <a:gd name="T61" fmla="*/ 1 h 1007"/>
                <a:gd name="T62" fmla="*/ 3 w 843"/>
                <a:gd name="T63" fmla="*/ 1 h 1007"/>
                <a:gd name="T64" fmla="*/ 3 w 843"/>
                <a:gd name="T65" fmla="*/ 1 h 1007"/>
                <a:gd name="T66" fmla="*/ 2 w 843"/>
                <a:gd name="T67" fmla="*/ 1 h 1007"/>
                <a:gd name="T68" fmla="*/ 2 w 843"/>
                <a:gd name="T69" fmla="*/ 1 h 1007"/>
                <a:gd name="T70" fmla="*/ 2 w 843"/>
                <a:gd name="T71" fmla="*/ 1 h 1007"/>
                <a:gd name="T72" fmla="*/ 2 w 843"/>
                <a:gd name="T73" fmla="*/ 1 h 1007"/>
                <a:gd name="T74" fmla="*/ 2 w 843"/>
                <a:gd name="T75" fmla="*/ 1 h 1007"/>
                <a:gd name="T76" fmla="*/ 2 w 843"/>
                <a:gd name="T77" fmla="*/ 1 h 1007"/>
                <a:gd name="T78" fmla="*/ 2 w 843"/>
                <a:gd name="T79" fmla="*/ 0 h 1007"/>
                <a:gd name="T80" fmla="*/ 2 w 843"/>
                <a:gd name="T81" fmla="*/ 0 h 1007"/>
                <a:gd name="T82" fmla="*/ 2 w 843"/>
                <a:gd name="T83" fmla="*/ 0 h 1007"/>
                <a:gd name="T84" fmla="*/ 2 w 843"/>
                <a:gd name="T85" fmla="*/ 0 h 1007"/>
                <a:gd name="T86" fmla="*/ 2 w 843"/>
                <a:gd name="T87" fmla="*/ 0 h 1007"/>
                <a:gd name="T88" fmla="*/ 1 w 843"/>
                <a:gd name="T89" fmla="*/ 0 h 1007"/>
                <a:gd name="T90" fmla="*/ 1 w 843"/>
                <a:gd name="T91" fmla="*/ 0 h 1007"/>
                <a:gd name="T92" fmla="*/ 1 w 843"/>
                <a:gd name="T93" fmla="*/ 0 h 1007"/>
                <a:gd name="T94" fmla="*/ 1 w 843"/>
                <a:gd name="T95" fmla="*/ 0 h 1007"/>
                <a:gd name="T96" fmla="*/ 1 w 843"/>
                <a:gd name="T97" fmla="*/ 0 h 1007"/>
                <a:gd name="T98" fmla="*/ 1 w 843"/>
                <a:gd name="T99" fmla="*/ 0 h 1007"/>
                <a:gd name="T100" fmla="*/ 1 w 843"/>
                <a:gd name="T101" fmla="*/ 0 h 1007"/>
                <a:gd name="T102" fmla="*/ 1 w 843"/>
                <a:gd name="T103" fmla="*/ 0 h 1007"/>
                <a:gd name="T104" fmla="*/ 1 w 843"/>
                <a:gd name="T105" fmla="*/ 0 h 1007"/>
                <a:gd name="T106" fmla="*/ 1 w 843"/>
                <a:gd name="T107" fmla="*/ 0 h 1007"/>
                <a:gd name="T108" fmla="*/ 1 w 843"/>
                <a:gd name="T109" fmla="*/ 0 h 100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43"/>
                <a:gd name="T166" fmla="*/ 0 h 1007"/>
                <a:gd name="T167" fmla="*/ 843 w 843"/>
                <a:gd name="T168" fmla="*/ 1007 h 100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43" h="1007">
                  <a:moveTo>
                    <a:pt x="0" y="23"/>
                  </a:moveTo>
                  <a:lnTo>
                    <a:pt x="10" y="23"/>
                  </a:lnTo>
                  <a:lnTo>
                    <a:pt x="20" y="23"/>
                  </a:lnTo>
                  <a:lnTo>
                    <a:pt x="29" y="19"/>
                  </a:lnTo>
                  <a:lnTo>
                    <a:pt x="36" y="22"/>
                  </a:lnTo>
                  <a:lnTo>
                    <a:pt x="44" y="17"/>
                  </a:lnTo>
                  <a:lnTo>
                    <a:pt x="56" y="25"/>
                  </a:lnTo>
                  <a:lnTo>
                    <a:pt x="91" y="25"/>
                  </a:lnTo>
                  <a:lnTo>
                    <a:pt x="114" y="18"/>
                  </a:lnTo>
                  <a:lnTo>
                    <a:pt x="121" y="15"/>
                  </a:lnTo>
                  <a:lnTo>
                    <a:pt x="121" y="7"/>
                  </a:lnTo>
                  <a:lnTo>
                    <a:pt x="140" y="0"/>
                  </a:lnTo>
                  <a:lnTo>
                    <a:pt x="149" y="3"/>
                  </a:lnTo>
                  <a:lnTo>
                    <a:pt x="154" y="12"/>
                  </a:lnTo>
                  <a:lnTo>
                    <a:pt x="196" y="22"/>
                  </a:lnTo>
                  <a:lnTo>
                    <a:pt x="314" y="31"/>
                  </a:lnTo>
                  <a:lnTo>
                    <a:pt x="364" y="34"/>
                  </a:lnTo>
                  <a:lnTo>
                    <a:pt x="378" y="36"/>
                  </a:lnTo>
                  <a:lnTo>
                    <a:pt x="397" y="66"/>
                  </a:lnTo>
                  <a:lnTo>
                    <a:pt x="404" y="95"/>
                  </a:lnTo>
                  <a:lnTo>
                    <a:pt x="424" y="132"/>
                  </a:lnTo>
                  <a:lnTo>
                    <a:pt x="424" y="142"/>
                  </a:lnTo>
                  <a:lnTo>
                    <a:pt x="433" y="173"/>
                  </a:lnTo>
                  <a:lnTo>
                    <a:pt x="439" y="172"/>
                  </a:lnTo>
                  <a:lnTo>
                    <a:pt x="438" y="181"/>
                  </a:lnTo>
                  <a:lnTo>
                    <a:pt x="474" y="209"/>
                  </a:lnTo>
                  <a:lnTo>
                    <a:pt x="469" y="223"/>
                  </a:lnTo>
                  <a:lnTo>
                    <a:pt x="475" y="249"/>
                  </a:lnTo>
                  <a:lnTo>
                    <a:pt x="486" y="245"/>
                  </a:lnTo>
                  <a:lnTo>
                    <a:pt x="492" y="241"/>
                  </a:lnTo>
                  <a:lnTo>
                    <a:pt x="529" y="275"/>
                  </a:lnTo>
                  <a:lnTo>
                    <a:pt x="529" y="295"/>
                  </a:lnTo>
                  <a:lnTo>
                    <a:pt x="542" y="327"/>
                  </a:lnTo>
                  <a:lnTo>
                    <a:pt x="548" y="323"/>
                  </a:lnTo>
                  <a:lnTo>
                    <a:pt x="550" y="328"/>
                  </a:lnTo>
                  <a:lnTo>
                    <a:pt x="548" y="349"/>
                  </a:lnTo>
                  <a:lnTo>
                    <a:pt x="553" y="361"/>
                  </a:lnTo>
                  <a:lnTo>
                    <a:pt x="554" y="389"/>
                  </a:lnTo>
                  <a:lnTo>
                    <a:pt x="562" y="389"/>
                  </a:lnTo>
                  <a:lnTo>
                    <a:pt x="563" y="406"/>
                  </a:lnTo>
                  <a:lnTo>
                    <a:pt x="556" y="433"/>
                  </a:lnTo>
                  <a:lnTo>
                    <a:pt x="564" y="444"/>
                  </a:lnTo>
                  <a:lnTo>
                    <a:pt x="562" y="448"/>
                  </a:lnTo>
                  <a:lnTo>
                    <a:pt x="583" y="503"/>
                  </a:lnTo>
                  <a:lnTo>
                    <a:pt x="604" y="515"/>
                  </a:lnTo>
                  <a:lnTo>
                    <a:pt x="602" y="528"/>
                  </a:lnTo>
                  <a:lnTo>
                    <a:pt x="607" y="534"/>
                  </a:lnTo>
                  <a:lnTo>
                    <a:pt x="606" y="571"/>
                  </a:lnTo>
                  <a:lnTo>
                    <a:pt x="617" y="587"/>
                  </a:lnTo>
                  <a:lnTo>
                    <a:pt x="635" y="600"/>
                  </a:lnTo>
                  <a:lnTo>
                    <a:pt x="650" y="637"/>
                  </a:lnTo>
                  <a:lnTo>
                    <a:pt x="649" y="658"/>
                  </a:lnTo>
                  <a:lnTo>
                    <a:pt x="637" y="676"/>
                  </a:lnTo>
                  <a:lnTo>
                    <a:pt x="636" y="706"/>
                  </a:lnTo>
                  <a:lnTo>
                    <a:pt x="643" y="718"/>
                  </a:lnTo>
                  <a:lnTo>
                    <a:pt x="643" y="731"/>
                  </a:lnTo>
                  <a:lnTo>
                    <a:pt x="653" y="751"/>
                  </a:lnTo>
                  <a:lnTo>
                    <a:pt x="677" y="761"/>
                  </a:lnTo>
                  <a:lnTo>
                    <a:pt x="697" y="757"/>
                  </a:lnTo>
                  <a:lnTo>
                    <a:pt x="706" y="744"/>
                  </a:lnTo>
                  <a:lnTo>
                    <a:pt x="714" y="731"/>
                  </a:lnTo>
                  <a:lnTo>
                    <a:pt x="726" y="735"/>
                  </a:lnTo>
                  <a:lnTo>
                    <a:pt x="727" y="739"/>
                  </a:lnTo>
                  <a:lnTo>
                    <a:pt x="735" y="742"/>
                  </a:lnTo>
                  <a:lnTo>
                    <a:pt x="741" y="763"/>
                  </a:lnTo>
                  <a:lnTo>
                    <a:pt x="757" y="768"/>
                  </a:lnTo>
                  <a:lnTo>
                    <a:pt x="763" y="795"/>
                  </a:lnTo>
                  <a:lnTo>
                    <a:pt x="785" y="795"/>
                  </a:lnTo>
                  <a:lnTo>
                    <a:pt x="792" y="831"/>
                  </a:lnTo>
                  <a:lnTo>
                    <a:pt x="797" y="838"/>
                  </a:lnTo>
                  <a:lnTo>
                    <a:pt x="801" y="843"/>
                  </a:lnTo>
                  <a:lnTo>
                    <a:pt x="799" y="850"/>
                  </a:lnTo>
                  <a:lnTo>
                    <a:pt x="795" y="861"/>
                  </a:lnTo>
                  <a:lnTo>
                    <a:pt x="801" y="863"/>
                  </a:lnTo>
                  <a:lnTo>
                    <a:pt x="814" y="880"/>
                  </a:lnTo>
                  <a:lnTo>
                    <a:pt x="826" y="881"/>
                  </a:lnTo>
                  <a:lnTo>
                    <a:pt x="831" y="889"/>
                  </a:lnTo>
                  <a:lnTo>
                    <a:pt x="839" y="894"/>
                  </a:lnTo>
                  <a:lnTo>
                    <a:pt x="838" y="909"/>
                  </a:lnTo>
                  <a:lnTo>
                    <a:pt x="843" y="919"/>
                  </a:lnTo>
                  <a:lnTo>
                    <a:pt x="841" y="935"/>
                  </a:lnTo>
                  <a:lnTo>
                    <a:pt x="832" y="958"/>
                  </a:lnTo>
                  <a:lnTo>
                    <a:pt x="821" y="971"/>
                  </a:lnTo>
                  <a:lnTo>
                    <a:pt x="814" y="977"/>
                  </a:lnTo>
                  <a:lnTo>
                    <a:pt x="795" y="983"/>
                  </a:lnTo>
                  <a:lnTo>
                    <a:pt x="768" y="1001"/>
                  </a:lnTo>
                  <a:lnTo>
                    <a:pt x="761" y="1001"/>
                  </a:lnTo>
                  <a:lnTo>
                    <a:pt x="760" y="1006"/>
                  </a:lnTo>
                  <a:lnTo>
                    <a:pt x="748" y="1007"/>
                  </a:lnTo>
                  <a:lnTo>
                    <a:pt x="737" y="1001"/>
                  </a:lnTo>
                  <a:lnTo>
                    <a:pt x="723" y="977"/>
                  </a:lnTo>
                  <a:lnTo>
                    <a:pt x="721" y="969"/>
                  </a:lnTo>
                  <a:lnTo>
                    <a:pt x="717" y="955"/>
                  </a:lnTo>
                  <a:lnTo>
                    <a:pt x="719" y="949"/>
                  </a:lnTo>
                  <a:lnTo>
                    <a:pt x="715" y="942"/>
                  </a:lnTo>
                  <a:lnTo>
                    <a:pt x="718" y="937"/>
                  </a:lnTo>
                  <a:lnTo>
                    <a:pt x="714" y="934"/>
                  </a:lnTo>
                  <a:lnTo>
                    <a:pt x="709" y="919"/>
                  </a:lnTo>
                  <a:lnTo>
                    <a:pt x="696" y="893"/>
                  </a:lnTo>
                  <a:lnTo>
                    <a:pt x="685" y="868"/>
                  </a:lnTo>
                  <a:lnTo>
                    <a:pt x="659" y="857"/>
                  </a:lnTo>
                  <a:lnTo>
                    <a:pt x="649" y="857"/>
                  </a:lnTo>
                  <a:lnTo>
                    <a:pt x="622" y="820"/>
                  </a:lnTo>
                  <a:lnTo>
                    <a:pt x="622" y="810"/>
                  </a:lnTo>
                  <a:lnTo>
                    <a:pt x="605" y="797"/>
                  </a:lnTo>
                  <a:lnTo>
                    <a:pt x="556" y="750"/>
                  </a:lnTo>
                  <a:lnTo>
                    <a:pt x="558" y="744"/>
                  </a:lnTo>
                  <a:lnTo>
                    <a:pt x="550" y="744"/>
                  </a:lnTo>
                  <a:lnTo>
                    <a:pt x="482" y="719"/>
                  </a:lnTo>
                  <a:lnTo>
                    <a:pt x="466" y="690"/>
                  </a:lnTo>
                  <a:lnTo>
                    <a:pt x="451" y="687"/>
                  </a:lnTo>
                  <a:lnTo>
                    <a:pt x="452" y="661"/>
                  </a:lnTo>
                  <a:lnTo>
                    <a:pt x="431" y="643"/>
                  </a:lnTo>
                  <a:lnTo>
                    <a:pt x="414" y="649"/>
                  </a:lnTo>
                  <a:lnTo>
                    <a:pt x="409" y="647"/>
                  </a:lnTo>
                  <a:lnTo>
                    <a:pt x="410" y="630"/>
                  </a:lnTo>
                  <a:lnTo>
                    <a:pt x="403" y="612"/>
                  </a:lnTo>
                  <a:lnTo>
                    <a:pt x="408" y="580"/>
                  </a:lnTo>
                  <a:lnTo>
                    <a:pt x="424" y="546"/>
                  </a:lnTo>
                  <a:lnTo>
                    <a:pt x="427" y="520"/>
                  </a:lnTo>
                  <a:lnTo>
                    <a:pt x="437" y="513"/>
                  </a:lnTo>
                  <a:lnTo>
                    <a:pt x="433" y="504"/>
                  </a:lnTo>
                  <a:lnTo>
                    <a:pt x="428" y="487"/>
                  </a:lnTo>
                  <a:lnTo>
                    <a:pt x="425" y="419"/>
                  </a:lnTo>
                  <a:lnTo>
                    <a:pt x="420" y="397"/>
                  </a:lnTo>
                  <a:lnTo>
                    <a:pt x="413" y="391"/>
                  </a:lnTo>
                  <a:lnTo>
                    <a:pt x="391" y="359"/>
                  </a:lnTo>
                  <a:lnTo>
                    <a:pt x="382" y="349"/>
                  </a:lnTo>
                  <a:lnTo>
                    <a:pt x="371" y="354"/>
                  </a:lnTo>
                  <a:lnTo>
                    <a:pt x="356" y="348"/>
                  </a:lnTo>
                  <a:lnTo>
                    <a:pt x="358" y="341"/>
                  </a:lnTo>
                  <a:lnTo>
                    <a:pt x="353" y="337"/>
                  </a:lnTo>
                  <a:lnTo>
                    <a:pt x="346" y="340"/>
                  </a:lnTo>
                  <a:lnTo>
                    <a:pt x="340" y="331"/>
                  </a:lnTo>
                  <a:lnTo>
                    <a:pt x="324" y="325"/>
                  </a:lnTo>
                  <a:lnTo>
                    <a:pt x="322" y="317"/>
                  </a:lnTo>
                  <a:lnTo>
                    <a:pt x="330" y="313"/>
                  </a:lnTo>
                  <a:lnTo>
                    <a:pt x="328" y="309"/>
                  </a:lnTo>
                  <a:lnTo>
                    <a:pt x="305" y="300"/>
                  </a:lnTo>
                  <a:lnTo>
                    <a:pt x="299" y="293"/>
                  </a:lnTo>
                  <a:lnTo>
                    <a:pt x="299" y="285"/>
                  </a:lnTo>
                  <a:lnTo>
                    <a:pt x="288" y="243"/>
                  </a:lnTo>
                  <a:lnTo>
                    <a:pt x="278" y="237"/>
                  </a:lnTo>
                  <a:lnTo>
                    <a:pt x="252" y="234"/>
                  </a:lnTo>
                  <a:lnTo>
                    <a:pt x="222" y="233"/>
                  </a:lnTo>
                  <a:lnTo>
                    <a:pt x="203" y="241"/>
                  </a:lnTo>
                  <a:lnTo>
                    <a:pt x="197" y="240"/>
                  </a:lnTo>
                  <a:lnTo>
                    <a:pt x="198" y="231"/>
                  </a:lnTo>
                  <a:lnTo>
                    <a:pt x="187" y="223"/>
                  </a:lnTo>
                  <a:lnTo>
                    <a:pt x="179" y="202"/>
                  </a:lnTo>
                  <a:lnTo>
                    <a:pt x="160" y="192"/>
                  </a:lnTo>
                  <a:lnTo>
                    <a:pt x="142" y="191"/>
                  </a:lnTo>
                  <a:lnTo>
                    <a:pt x="120" y="154"/>
                  </a:lnTo>
                  <a:lnTo>
                    <a:pt x="101" y="150"/>
                  </a:lnTo>
                  <a:lnTo>
                    <a:pt x="94" y="155"/>
                  </a:lnTo>
                  <a:lnTo>
                    <a:pt x="84" y="143"/>
                  </a:lnTo>
                  <a:lnTo>
                    <a:pt x="77" y="142"/>
                  </a:lnTo>
                  <a:lnTo>
                    <a:pt x="72" y="133"/>
                  </a:lnTo>
                  <a:lnTo>
                    <a:pt x="73" y="95"/>
                  </a:lnTo>
                  <a:lnTo>
                    <a:pt x="50" y="78"/>
                  </a:lnTo>
                  <a:lnTo>
                    <a:pt x="42" y="78"/>
                  </a:lnTo>
                  <a:lnTo>
                    <a:pt x="30" y="55"/>
                  </a:lnTo>
                  <a:lnTo>
                    <a:pt x="31" y="41"/>
                  </a:lnTo>
                  <a:lnTo>
                    <a:pt x="24" y="45"/>
                  </a:lnTo>
                  <a:lnTo>
                    <a:pt x="13" y="46"/>
                  </a:lnTo>
                  <a:lnTo>
                    <a:pt x="10" y="48"/>
                  </a:lnTo>
                  <a:lnTo>
                    <a:pt x="0" y="2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6" name="Freeform 31"/>
            <p:cNvSpPr>
              <a:spLocks/>
            </p:cNvSpPr>
            <p:nvPr/>
          </p:nvSpPr>
          <p:spPr bwMode="auto">
            <a:xfrm>
              <a:off x="2822" y="1006"/>
              <a:ext cx="516" cy="562"/>
            </a:xfrm>
            <a:custGeom>
              <a:avLst/>
              <a:gdLst>
                <a:gd name="T0" fmla="*/ 1 w 964"/>
                <a:gd name="T1" fmla="*/ 0 h 1135"/>
                <a:gd name="T2" fmla="*/ 1 w 964"/>
                <a:gd name="T3" fmla="*/ 0 h 1135"/>
                <a:gd name="T4" fmla="*/ 1 w 964"/>
                <a:gd name="T5" fmla="*/ 0 h 1135"/>
                <a:gd name="T6" fmla="*/ 1 w 964"/>
                <a:gd name="T7" fmla="*/ 0 h 1135"/>
                <a:gd name="T8" fmla="*/ 1 w 964"/>
                <a:gd name="T9" fmla="*/ 0 h 1135"/>
                <a:gd name="T10" fmla="*/ 1 w 964"/>
                <a:gd name="T11" fmla="*/ 1 h 1135"/>
                <a:gd name="T12" fmla="*/ 1 w 964"/>
                <a:gd name="T13" fmla="*/ 1 h 1135"/>
                <a:gd name="T14" fmla="*/ 1 w 964"/>
                <a:gd name="T15" fmla="*/ 1 h 1135"/>
                <a:gd name="T16" fmla="*/ 1 w 964"/>
                <a:gd name="T17" fmla="*/ 1 h 1135"/>
                <a:gd name="T18" fmla="*/ 1 w 964"/>
                <a:gd name="T19" fmla="*/ 1 h 1135"/>
                <a:gd name="T20" fmla="*/ 1 w 964"/>
                <a:gd name="T21" fmla="*/ 1 h 1135"/>
                <a:gd name="T22" fmla="*/ 0 w 964"/>
                <a:gd name="T23" fmla="*/ 1 h 1135"/>
                <a:gd name="T24" fmla="*/ 1 w 964"/>
                <a:gd name="T25" fmla="*/ 1 h 1135"/>
                <a:gd name="T26" fmla="*/ 1 w 964"/>
                <a:gd name="T27" fmla="*/ 1 h 1135"/>
                <a:gd name="T28" fmla="*/ 1 w 964"/>
                <a:gd name="T29" fmla="*/ 1 h 1135"/>
                <a:gd name="T30" fmla="*/ 1 w 964"/>
                <a:gd name="T31" fmla="*/ 1 h 1135"/>
                <a:gd name="T32" fmla="*/ 1 w 964"/>
                <a:gd name="T33" fmla="*/ 1 h 1135"/>
                <a:gd name="T34" fmla="*/ 1 w 964"/>
                <a:gd name="T35" fmla="*/ 1 h 1135"/>
                <a:gd name="T36" fmla="*/ 1 w 964"/>
                <a:gd name="T37" fmla="*/ 1 h 1135"/>
                <a:gd name="T38" fmla="*/ 1 w 964"/>
                <a:gd name="T39" fmla="*/ 1 h 1135"/>
                <a:gd name="T40" fmla="*/ 1 w 964"/>
                <a:gd name="T41" fmla="*/ 1 h 1135"/>
                <a:gd name="T42" fmla="*/ 1 w 964"/>
                <a:gd name="T43" fmla="*/ 1 h 1135"/>
                <a:gd name="T44" fmla="*/ 1 w 964"/>
                <a:gd name="T45" fmla="*/ 1 h 1135"/>
                <a:gd name="T46" fmla="*/ 1 w 964"/>
                <a:gd name="T47" fmla="*/ 1 h 1135"/>
                <a:gd name="T48" fmla="*/ 1 w 964"/>
                <a:gd name="T49" fmla="*/ 1 h 1135"/>
                <a:gd name="T50" fmla="*/ 1 w 964"/>
                <a:gd name="T51" fmla="*/ 1 h 1135"/>
                <a:gd name="T52" fmla="*/ 1 w 964"/>
                <a:gd name="T53" fmla="*/ 2 h 1135"/>
                <a:gd name="T54" fmla="*/ 1 w 964"/>
                <a:gd name="T55" fmla="*/ 2 h 1135"/>
                <a:gd name="T56" fmla="*/ 1 w 964"/>
                <a:gd name="T57" fmla="*/ 2 h 1135"/>
                <a:gd name="T58" fmla="*/ 2 w 964"/>
                <a:gd name="T59" fmla="*/ 2 h 1135"/>
                <a:gd name="T60" fmla="*/ 2 w 964"/>
                <a:gd name="T61" fmla="*/ 2 h 1135"/>
                <a:gd name="T62" fmla="*/ 2 w 964"/>
                <a:gd name="T63" fmla="*/ 1 h 1135"/>
                <a:gd name="T64" fmla="*/ 2 w 964"/>
                <a:gd name="T65" fmla="*/ 1 h 1135"/>
                <a:gd name="T66" fmla="*/ 2 w 964"/>
                <a:gd name="T67" fmla="*/ 1 h 1135"/>
                <a:gd name="T68" fmla="*/ 2 w 964"/>
                <a:gd name="T69" fmla="*/ 1 h 1135"/>
                <a:gd name="T70" fmla="*/ 2 w 964"/>
                <a:gd name="T71" fmla="*/ 1 h 1135"/>
                <a:gd name="T72" fmla="*/ 2 w 964"/>
                <a:gd name="T73" fmla="*/ 1 h 1135"/>
                <a:gd name="T74" fmla="*/ 2 w 964"/>
                <a:gd name="T75" fmla="*/ 1 h 1135"/>
                <a:gd name="T76" fmla="*/ 2 w 964"/>
                <a:gd name="T77" fmla="*/ 1 h 1135"/>
                <a:gd name="T78" fmla="*/ 2 w 964"/>
                <a:gd name="T79" fmla="*/ 1 h 1135"/>
                <a:gd name="T80" fmla="*/ 2 w 964"/>
                <a:gd name="T81" fmla="*/ 1 h 1135"/>
                <a:gd name="T82" fmla="*/ 2 w 964"/>
                <a:gd name="T83" fmla="*/ 1 h 1135"/>
                <a:gd name="T84" fmla="*/ 3 w 964"/>
                <a:gd name="T85" fmla="*/ 1 h 1135"/>
                <a:gd name="T86" fmla="*/ 3 w 964"/>
                <a:gd name="T87" fmla="*/ 1 h 1135"/>
                <a:gd name="T88" fmla="*/ 3 w 964"/>
                <a:gd name="T89" fmla="*/ 1 h 1135"/>
                <a:gd name="T90" fmla="*/ 3 w 964"/>
                <a:gd name="T91" fmla="*/ 1 h 1135"/>
                <a:gd name="T92" fmla="*/ 3 w 964"/>
                <a:gd name="T93" fmla="*/ 1 h 1135"/>
                <a:gd name="T94" fmla="*/ 3 w 964"/>
                <a:gd name="T95" fmla="*/ 1 h 1135"/>
                <a:gd name="T96" fmla="*/ 3 w 964"/>
                <a:gd name="T97" fmla="*/ 0 h 1135"/>
                <a:gd name="T98" fmla="*/ 3 w 964"/>
                <a:gd name="T99" fmla="*/ 0 h 1135"/>
                <a:gd name="T100" fmla="*/ 3 w 964"/>
                <a:gd name="T101" fmla="*/ 0 h 1135"/>
                <a:gd name="T102" fmla="*/ 3 w 964"/>
                <a:gd name="T103" fmla="*/ 0 h 1135"/>
                <a:gd name="T104" fmla="*/ 2 w 964"/>
                <a:gd name="T105" fmla="*/ 0 h 1135"/>
                <a:gd name="T106" fmla="*/ 2 w 964"/>
                <a:gd name="T107" fmla="*/ 0 h 1135"/>
                <a:gd name="T108" fmla="*/ 2 w 964"/>
                <a:gd name="T109" fmla="*/ 0 h 11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4"/>
                <a:gd name="T166" fmla="*/ 0 h 1135"/>
                <a:gd name="T167" fmla="*/ 964 w 964"/>
                <a:gd name="T168" fmla="*/ 1135 h 11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4" h="1135">
                  <a:moveTo>
                    <a:pt x="447" y="13"/>
                  </a:moveTo>
                  <a:lnTo>
                    <a:pt x="327" y="7"/>
                  </a:lnTo>
                  <a:lnTo>
                    <a:pt x="185" y="0"/>
                  </a:lnTo>
                  <a:lnTo>
                    <a:pt x="180" y="81"/>
                  </a:lnTo>
                  <a:lnTo>
                    <a:pt x="77" y="75"/>
                  </a:lnTo>
                  <a:lnTo>
                    <a:pt x="65" y="94"/>
                  </a:lnTo>
                  <a:lnTo>
                    <a:pt x="74" y="92"/>
                  </a:lnTo>
                  <a:lnTo>
                    <a:pt x="77" y="123"/>
                  </a:lnTo>
                  <a:lnTo>
                    <a:pt x="90" y="202"/>
                  </a:lnTo>
                  <a:lnTo>
                    <a:pt x="105" y="243"/>
                  </a:lnTo>
                  <a:lnTo>
                    <a:pt x="112" y="300"/>
                  </a:lnTo>
                  <a:lnTo>
                    <a:pt x="99" y="428"/>
                  </a:lnTo>
                  <a:lnTo>
                    <a:pt x="84" y="426"/>
                  </a:lnTo>
                  <a:lnTo>
                    <a:pt x="88" y="452"/>
                  </a:lnTo>
                  <a:lnTo>
                    <a:pt x="92" y="492"/>
                  </a:lnTo>
                  <a:lnTo>
                    <a:pt x="98" y="526"/>
                  </a:lnTo>
                  <a:lnTo>
                    <a:pt x="94" y="547"/>
                  </a:lnTo>
                  <a:lnTo>
                    <a:pt x="88" y="565"/>
                  </a:lnTo>
                  <a:lnTo>
                    <a:pt x="94" y="584"/>
                  </a:lnTo>
                  <a:lnTo>
                    <a:pt x="93" y="598"/>
                  </a:lnTo>
                  <a:lnTo>
                    <a:pt x="93" y="609"/>
                  </a:lnTo>
                  <a:lnTo>
                    <a:pt x="96" y="622"/>
                  </a:lnTo>
                  <a:lnTo>
                    <a:pt x="96" y="627"/>
                  </a:lnTo>
                  <a:lnTo>
                    <a:pt x="81" y="639"/>
                  </a:lnTo>
                  <a:lnTo>
                    <a:pt x="62" y="630"/>
                  </a:lnTo>
                  <a:lnTo>
                    <a:pt x="53" y="628"/>
                  </a:lnTo>
                  <a:lnTo>
                    <a:pt x="33" y="628"/>
                  </a:lnTo>
                  <a:lnTo>
                    <a:pt x="26" y="627"/>
                  </a:lnTo>
                  <a:lnTo>
                    <a:pt x="22" y="625"/>
                  </a:lnTo>
                  <a:lnTo>
                    <a:pt x="17" y="622"/>
                  </a:lnTo>
                  <a:lnTo>
                    <a:pt x="14" y="625"/>
                  </a:lnTo>
                  <a:lnTo>
                    <a:pt x="12" y="627"/>
                  </a:lnTo>
                  <a:lnTo>
                    <a:pt x="4" y="632"/>
                  </a:lnTo>
                  <a:lnTo>
                    <a:pt x="0" y="637"/>
                  </a:lnTo>
                  <a:lnTo>
                    <a:pt x="0" y="643"/>
                  </a:lnTo>
                  <a:lnTo>
                    <a:pt x="0" y="651"/>
                  </a:lnTo>
                  <a:lnTo>
                    <a:pt x="8" y="668"/>
                  </a:lnTo>
                  <a:lnTo>
                    <a:pt x="12" y="675"/>
                  </a:lnTo>
                  <a:lnTo>
                    <a:pt x="14" y="679"/>
                  </a:lnTo>
                  <a:lnTo>
                    <a:pt x="20" y="681"/>
                  </a:lnTo>
                  <a:lnTo>
                    <a:pt x="24" y="685"/>
                  </a:lnTo>
                  <a:lnTo>
                    <a:pt x="29" y="693"/>
                  </a:lnTo>
                  <a:lnTo>
                    <a:pt x="39" y="720"/>
                  </a:lnTo>
                  <a:lnTo>
                    <a:pt x="57" y="740"/>
                  </a:lnTo>
                  <a:lnTo>
                    <a:pt x="57" y="750"/>
                  </a:lnTo>
                  <a:lnTo>
                    <a:pt x="58" y="756"/>
                  </a:lnTo>
                  <a:lnTo>
                    <a:pt x="70" y="764"/>
                  </a:lnTo>
                  <a:lnTo>
                    <a:pt x="74" y="781"/>
                  </a:lnTo>
                  <a:lnTo>
                    <a:pt x="82" y="801"/>
                  </a:lnTo>
                  <a:lnTo>
                    <a:pt x="71" y="811"/>
                  </a:lnTo>
                  <a:lnTo>
                    <a:pt x="64" y="818"/>
                  </a:lnTo>
                  <a:lnTo>
                    <a:pt x="63" y="824"/>
                  </a:lnTo>
                  <a:lnTo>
                    <a:pt x="63" y="837"/>
                  </a:lnTo>
                  <a:lnTo>
                    <a:pt x="70" y="848"/>
                  </a:lnTo>
                  <a:lnTo>
                    <a:pt x="81" y="854"/>
                  </a:lnTo>
                  <a:lnTo>
                    <a:pt x="89" y="864"/>
                  </a:lnTo>
                  <a:lnTo>
                    <a:pt x="106" y="853"/>
                  </a:lnTo>
                  <a:lnTo>
                    <a:pt x="112" y="855"/>
                  </a:lnTo>
                  <a:lnTo>
                    <a:pt x="116" y="855"/>
                  </a:lnTo>
                  <a:lnTo>
                    <a:pt x="120" y="854"/>
                  </a:lnTo>
                  <a:lnTo>
                    <a:pt x="128" y="856"/>
                  </a:lnTo>
                  <a:lnTo>
                    <a:pt x="138" y="866"/>
                  </a:lnTo>
                  <a:lnTo>
                    <a:pt x="152" y="872"/>
                  </a:lnTo>
                  <a:lnTo>
                    <a:pt x="160" y="885"/>
                  </a:lnTo>
                  <a:lnTo>
                    <a:pt x="161" y="896"/>
                  </a:lnTo>
                  <a:lnTo>
                    <a:pt x="167" y="909"/>
                  </a:lnTo>
                  <a:lnTo>
                    <a:pt x="171" y="931"/>
                  </a:lnTo>
                  <a:lnTo>
                    <a:pt x="179" y="948"/>
                  </a:lnTo>
                  <a:lnTo>
                    <a:pt x="185" y="979"/>
                  </a:lnTo>
                  <a:lnTo>
                    <a:pt x="185" y="996"/>
                  </a:lnTo>
                  <a:lnTo>
                    <a:pt x="189" y="1018"/>
                  </a:lnTo>
                  <a:lnTo>
                    <a:pt x="195" y="1023"/>
                  </a:lnTo>
                  <a:lnTo>
                    <a:pt x="197" y="1027"/>
                  </a:lnTo>
                  <a:lnTo>
                    <a:pt x="203" y="1033"/>
                  </a:lnTo>
                  <a:lnTo>
                    <a:pt x="210" y="1032"/>
                  </a:lnTo>
                  <a:lnTo>
                    <a:pt x="230" y="1038"/>
                  </a:lnTo>
                  <a:lnTo>
                    <a:pt x="243" y="1039"/>
                  </a:lnTo>
                  <a:lnTo>
                    <a:pt x="251" y="1039"/>
                  </a:lnTo>
                  <a:lnTo>
                    <a:pt x="260" y="1044"/>
                  </a:lnTo>
                  <a:lnTo>
                    <a:pt x="262" y="1052"/>
                  </a:lnTo>
                  <a:lnTo>
                    <a:pt x="263" y="1071"/>
                  </a:lnTo>
                  <a:lnTo>
                    <a:pt x="268" y="1081"/>
                  </a:lnTo>
                  <a:lnTo>
                    <a:pt x="279" y="1084"/>
                  </a:lnTo>
                  <a:lnTo>
                    <a:pt x="293" y="1104"/>
                  </a:lnTo>
                  <a:lnTo>
                    <a:pt x="300" y="1114"/>
                  </a:lnTo>
                  <a:lnTo>
                    <a:pt x="303" y="1131"/>
                  </a:lnTo>
                  <a:lnTo>
                    <a:pt x="330" y="1134"/>
                  </a:lnTo>
                  <a:lnTo>
                    <a:pt x="342" y="1132"/>
                  </a:lnTo>
                  <a:lnTo>
                    <a:pt x="347" y="1135"/>
                  </a:lnTo>
                  <a:lnTo>
                    <a:pt x="356" y="1135"/>
                  </a:lnTo>
                  <a:lnTo>
                    <a:pt x="378" y="1129"/>
                  </a:lnTo>
                  <a:lnTo>
                    <a:pt x="394" y="1120"/>
                  </a:lnTo>
                  <a:lnTo>
                    <a:pt x="398" y="1071"/>
                  </a:lnTo>
                  <a:lnTo>
                    <a:pt x="401" y="1064"/>
                  </a:lnTo>
                  <a:lnTo>
                    <a:pt x="411" y="1054"/>
                  </a:lnTo>
                  <a:lnTo>
                    <a:pt x="416" y="1048"/>
                  </a:lnTo>
                  <a:lnTo>
                    <a:pt x="415" y="1040"/>
                  </a:lnTo>
                  <a:lnTo>
                    <a:pt x="410" y="1020"/>
                  </a:lnTo>
                  <a:lnTo>
                    <a:pt x="410" y="1011"/>
                  </a:lnTo>
                  <a:lnTo>
                    <a:pt x="413" y="1009"/>
                  </a:lnTo>
                  <a:lnTo>
                    <a:pt x="418" y="1008"/>
                  </a:lnTo>
                  <a:lnTo>
                    <a:pt x="427" y="1008"/>
                  </a:lnTo>
                  <a:lnTo>
                    <a:pt x="441" y="1005"/>
                  </a:lnTo>
                  <a:lnTo>
                    <a:pt x="449" y="1003"/>
                  </a:lnTo>
                  <a:lnTo>
                    <a:pt x="452" y="991"/>
                  </a:lnTo>
                  <a:lnTo>
                    <a:pt x="449" y="964"/>
                  </a:lnTo>
                  <a:lnTo>
                    <a:pt x="460" y="951"/>
                  </a:lnTo>
                  <a:lnTo>
                    <a:pt x="467" y="942"/>
                  </a:lnTo>
                  <a:lnTo>
                    <a:pt x="470" y="948"/>
                  </a:lnTo>
                  <a:lnTo>
                    <a:pt x="477" y="946"/>
                  </a:lnTo>
                  <a:lnTo>
                    <a:pt x="483" y="936"/>
                  </a:lnTo>
                  <a:lnTo>
                    <a:pt x="488" y="931"/>
                  </a:lnTo>
                  <a:lnTo>
                    <a:pt x="491" y="931"/>
                  </a:lnTo>
                  <a:lnTo>
                    <a:pt x="499" y="933"/>
                  </a:lnTo>
                  <a:lnTo>
                    <a:pt x="513" y="952"/>
                  </a:lnTo>
                  <a:lnTo>
                    <a:pt x="518" y="955"/>
                  </a:lnTo>
                  <a:lnTo>
                    <a:pt x="536" y="964"/>
                  </a:lnTo>
                  <a:lnTo>
                    <a:pt x="548" y="966"/>
                  </a:lnTo>
                  <a:lnTo>
                    <a:pt x="554" y="970"/>
                  </a:lnTo>
                  <a:lnTo>
                    <a:pt x="580" y="997"/>
                  </a:lnTo>
                  <a:lnTo>
                    <a:pt x="590" y="1004"/>
                  </a:lnTo>
                  <a:lnTo>
                    <a:pt x="608" y="1010"/>
                  </a:lnTo>
                  <a:lnTo>
                    <a:pt x="613" y="1008"/>
                  </a:lnTo>
                  <a:lnTo>
                    <a:pt x="616" y="1000"/>
                  </a:lnTo>
                  <a:lnTo>
                    <a:pt x="622" y="998"/>
                  </a:lnTo>
                  <a:lnTo>
                    <a:pt x="634" y="998"/>
                  </a:lnTo>
                  <a:lnTo>
                    <a:pt x="640" y="1000"/>
                  </a:lnTo>
                  <a:lnTo>
                    <a:pt x="651" y="1010"/>
                  </a:lnTo>
                  <a:lnTo>
                    <a:pt x="671" y="1000"/>
                  </a:lnTo>
                  <a:lnTo>
                    <a:pt x="677" y="1000"/>
                  </a:lnTo>
                  <a:lnTo>
                    <a:pt x="706" y="1009"/>
                  </a:lnTo>
                  <a:lnTo>
                    <a:pt x="707" y="1011"/>
                  </a:lnTo>
                  <a:lnTo>
                    <a:pt x="717" y="1027"/>
                  </a:lnTo>
                  <a:lnTo>
                    <a:pt x="734" y="1028"/>
                  </a:lnTo>
                  <a:lnTo>
                    <a:pt x="755" y="998"/>
                  </a:lnTo>
                  <a:lnTo>
                    <a:pt x="766" y="980"/>
                  </a:lnTo>
                  <a:lnTo>
                    <a:pt x="787" y="963"/>
                  </a:lnTo>
                  <a:lnTo>
                    <a:pt x="819" y="962"/>
                  </a:lnTo>
                  <a:lnTo>
                    <a:pt x="830" y="968"/>
                  </a:lnTo>
                  <a:lnTo>
                    <a:pt x="877" y="976"/>
                  </a:lnTo>
                  <a:lnTo>
                    <a:pt x="873" y="952"/>
                  </a:lnTo>
                  <a:lnTo>
                    <a:pt x="837" y="805"/>
                  </a:lnTo>
                  <a:lnTo>
                    <a:pt x="830" y="764"/>
                  </a:lnTo>
                  <a:lnTo>
                    <a:pt x="964" y="541"/>
                  </a:lnTo>
                  <a:lnTo>
                    <a:pt x="929" y="530"/>
                  </a:lnTo>
                  <a:lnTo>
                    <a:pt x="905" y="511"/>
                  </a:lnTo>
                  <a:lnTo>
                    <a:pt x="871" y="494"/>
                  </a:lnTo>
                  <a:lnTo>
                    <a:pt x="863" y="486"/>
                  </a:lnTo>
                  <a:lnTo>
                    <a:pt x="831" y="477"/>
                  </a:lnTo>
                  <a:lnTo>
                    <a:pt x="812" y="463"/>
                  </a:lnTo>
                  <a:lnTo>
                    <a:pt x="791" y="439"/>
                  </a:lnTo>
                  <a:lnTo>
                    <a:pt x="753" y="415"/>
                  </a:lnTo>
                  <a:lnTo>
                    <a:pt x="725" y="348"/>
                  </a:lnTo>
                  <a:lnTo>
                    <a:pt x="721" y="301"/>
                  </a:lnTo>
                  <a:lnTo>
                    <a:pt x="697" y="250"/>
                  </a:lnTo>
                  <a:lnTo>
                    <a:pt x="682" y="231"/>
                  </a:lnTo>
                  <a:lnTo>
                    <a:pt x="680" y="223"/>
                  </a:lnTo>
                  <a:lnTo>
                    <a:pt x="622" y="189"/>
                  </a:lnTo>
                  <a:lnTo>
                    <a:pt x="584" y="142"/>
                  </a:lnTo>
                  <a:lnTo>
                    <a:pt x="563" y="129"/>
                  </a:lnTo>
                  <a:lnTo>
                    <a:pt x="527" y="87"/>
                  </a:lnTo>
                  <a:lnTo>
                    <a:pt x="508" y="80"/>
                  </a:lnTo>
                  <a:lnTo>
                    <a:pt x="493" y="66"/>
                  </a:lnTo>
                  <a:lnTo>
                    <a:pt x="465" y="19"/>
                  </a:lnTo>
                  <a:lnTo>
                    <a:pt x="452" y="18"/>
                  </a:lnTo>
                  <a:lnTo>
                    <a:pt x="447" y="13"/>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7" name="Freeform 32"/>
            <p:cNvSpPr>
              <a:spLocks/>
            </p:cNvSpPr>
            <p:nvPr/>
          </p:nvSpPr>
          <p:spPr bwMode="auto">
            <a:xfrm>
              <a:off x="3188" y="2133"/>
              <a:ext cx="115" cy="78"/>
            </a:xfrm>
            <a:custGeom>
              <a:avLst/>
              <a:gdLst>
                <a:gd name="T0" fmla="*/ 1 w 216"/>
                <a:gd name="T1" fmla="*/ 0 h 159"/>
                <a:gd name="T2" fmla="*/ 1 w 216"/>
                <a:gd name="T3" fmla="*/ 0 h 159"/>
                <a:gd name="T4" fmla="*/ 1 w 216"/>
                <a:gd name="T5" fmla="*/ 0 h 159"/>
                <a:gd name="T6" fmla="*/ 1 w 216"/>
                <a:gd name="T7" fmla="*/ 0 h 159"/>
                <a:gd name="T8" fmla="*/ 1 w 216"/>
                <a:gd name="T9" fmla="*/ 0 h 159"/>
                <a:gd name="T10" fmla="*/ 1 w 216"/>
                <a:gd name="T11" fmla="*/ 0 h 159"/>
                <a:gd name="T12" fmla="*/ 1 w 216"/>
                <a:gd name="T13" fmla="*/ 0 h 159"/>
                <a:gd name="T14" fmla="*/ 1 w 216"/>
                <a:gd name="T15" fmla="*/ 0 h 159"/>
                <a:gd name="T16" fmla="*/ 1 w 216"/>
                <a:gd name="T17" fmla="*/ 0 h 159"/>
                <a:gd name="T18" fmla="*/ 1 w 216"/>
                <a:gd name="T19" fmla="*/ 0 h 159"/>
                <a:gd name="T20" fmla="*/ 1 w 216"/>
                <a:gd name="T21" fmla="*/ 0 h 159"/>
                <a:gd name="T22" fmla="*/ 1 w 216"/>
                <a:gd name="T23" fmla="*/ 0 h 159"/>
                <a:gd name="T24" fmla="*/ 1 w 216"/>
                <a:gd name="T25" fmla="*/ 0 h 159"/>
                <a:gd name="T26" fmla="*/ 1 w 216"/>
                <a:gd name="T27" fmla="*/ 0 h 159"/>
                <a:gd name="T28" fmla="*/ 1 w 216"/>
                <a:gd name="T29" fmla="*/ 0 h 159"/>
                <a:gd name="T30" fmla="*/ 1 w 216"/>
                <a:gd name="T31" fmla="*/ 0 h 159"/>
                <a:gd name="T32" fmla="*/ 1 w 216"/>
                <a:gd name="T33" fmla="*/ 0 h 159"/>
                <a:gd name="T34" fmla="*/ 1 w 216"/>
                <a:gd name="T35" fmla="*/ 0 h 159"/>
                <a:gd name="T36" fmla="*/ 1 w 216"/>
                <a:gd name="T37" fmla="*/ 0 h 159"/>
                <a:gd name="T38" fmla="*/ 1 w 216"/>
                <a:gd name="T39" fmla="*/ 0 h 159"/>
                <a:gd name="T40" fmla="*/ 1 w 216"/>
                <a:gd name="T41" fmla="*/ 0 h 159"/>
                <a:gd name="T42" fmla="*/ 1 w 216"/>
                <a:gd name="T43" fmla="*/ 0 h 159"/>
                <a:gd name="T44" fmla="*/ 1 w 216"/>
                <a:gd name="T45" fmla="*/ 0 h 159"/>
                <a:gd name="T46" fmla="*/ 1 w 216"/>
                <a:gd name="T47" fmla="*/ 0 h 159"/>
                <a:gd name="T48" fmla="*/ 1 w 216"/>
                <a:gd name="T49" fmla="*/ 0 h 159"/>
                <a:gd name="T50" fmla="*/ 1 w 216"/>
                <a:gd name="T51" fmla="*/ 0 h 159"/>
                <a:gd name="T52" fmla="*/ 1 w 216"/>
                <a:gd name="T53" fmla="*/ 0 h 159"/>
                <a:gd name="T54" fmla="*/ 1 w 216"/>
                <a:gd name="T55" fmla="*/ 0 h 159"/>
                <a:gd name="T56" fmla="*/ 1 w 216"/>
                <a:gd name="T57" fmla="*/ 0 h 159"/>
                <a:gd name="T58" fmla="*/ 1 w 216"/>
                <a:gd name="T59" fmla="*/ 0 h 159"/>
                <a:gd name="T60" fmla="*/ 1 w 216"/>
                <a:gd name="T61" fmla="*/ 0 h 159"/>
                <a:gd name="T62" fmla="*/ 1 w 216"/>
                <a:gd name="T63" fmla="*/ 0 h 159"/>
                <a:gd name="T64" fmla="*/ 1 w 216"/>
                <a:gd name="T65" fmla="*/ 0 h 159"/>
                <a:gd name="T66" fmla="*/ 1 w 216"/>
                <a:gd name="T67" fmla="*/ 0 h 159"/>
                <a:gd name="T68" fmla="*/ 1 w 216"/>
                <a:gd name="T69" fmla="*/ 0 h 159"/>
                <a:gd name="T70" fmla="*/ 1 w 216"/>
                <a:gd name="T71" fmla="*/ 0 h 159"/>
                <a:gd name="T72" fmla="*/ 1 w 216"/>
                <a:gd name="T73" fmla="*/ 0 h 159"/>
                <a:gd name="T74" fmla="*/ 1 w 216"/>
                <a:gd name="T75" fmla="*/ 0 h 159"/>
                <a:gd name="T76" fmla="*/ 1 w 216"/>
                <a:gd name="T77" fmla="*/ 0 h 159"/>
                <a:gd name="T78" fmla="*/ 1 w 216"/>
                <a:gd name="T79" fmla="*/ 0 h 159"/>
                <a:gd name="T80" fmla="*/ 1 w 216"/>
                <a:gd name="T81" fmla="*/ 0 h 159"/>
                <a:gd name="T82" fmla="*/ 1 w 216"/>
                <a:gd name="T83" fmla="*/ 0 h 159"/>
                <a:gd name="T84" fmla="*/ 1 w 216"/>
                <a:gd name="T85" fmla="*/ 0 h 159"/>
                <a:gd name="T86" fmla="*/ 1 w 216"/>
                <a:gd name="T87" fmla="*/ 0 h 159"/>
                <a:gd name="T88" fmla="*/ 1 w 216"/>
                <a:gd name="T89" fmla="*/ 0 h 159"/>
                <a:gd name="T90" fmla="*/ 1 w 216"/>
                <a:gd name="T91" fmla="*/ 0 h 159"/>
                <a:gd name="T92" fmla="*/ 1 w 216"/>
                <a:gd name="T93" fmla="*/ 0 h 159"/>
                <a:gd name="T94" fmla="*/ 1 w 216"/>
                <a:gd name="T95" fmla="*/ 0 h 159"/>
                <a:gd name="T96" fmla="*/ 1 w 216"/>
                <a:gd name="T97" fmla="*/ 0 h 159"/>
                <a:gd name="T98" fmla="*/ 1 w 216"/>
                <a:gd name="T99" fmla="*/ 0 h 159"/>
                <a:gd name="T100" fmla="*/ 1 w 216"/>
                <a:gd name="T101" fmla="*/ 0 h 159"/>
                <a:gd name="T102" fmla="*/ 1 w 216"/>
                <a:gd name="T103" fmla="*/ 0 h 159"/>
                <a:gd name="T104" fmla="*/ 1 w 216"/>
                <a:gd name="T105" fmla="*/ 0 h 159"/>
                <a:gd name="T106" fmla="*/ 1 w 216"/>
                <a:gd name="T107" fmla="*/ 0 h 159"/>
                <a:gd name="T108" fmla="*/ 1 w 216"/>
                <a:gd name="T109" fmla="*/ 0 h 159"/>
                <a:gd name="T110" fmla="*/ 1 w 216"/>
                <a:gd name="T111" fmla="*/ 0 h 159"/>
                <a:gd name="T112" fmla="*/ 1 w 216"/>
                <a:gd name="T113" fmla="*/ 0 h 159"/>
                <a:gd name="T114" fmla="*/ 1 w 216"/>
                <a:gd name="T115" fmla="*/ 0 h 159"/>
                <a:gd name="T116" fmla="*/ 0 w 216"/>
                <a:gd name="T117" fmla="*/ 0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159"/>
                <a:gd name="T179" fmla="*/ 216 w 216"/>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159">
                  <a:moveTo>
                    <a:pt x="0" y="65"/>
                  </a:moveTo>
                  <a:lnTo>
                    <a:pt x="12" y="69"/>
                  </a:lnTo>
                  <a:lnTo>
                    <a:pt x="13" y="70"/>
                  </a:lnTo>
                  <a:lnTo>
                    <a:pt x="14" y="70"/>
                  </a:lnTo>
                  <a:lnTo>
                    <a:pt x="16" y="71"/>
                  </a:lnTo>
                  <a:lnTo>
                    <a:pt x="16" y="73"/>
                  </a:lnTo>
                  <a:lnTo>
                    <a:pt x="19" y="75"/>
                  </a:lnTo>
                  <a:lnTo>
                    <a:pt x="19" y="72"/>
                  </a:lnTo>
                  <a:lnTo>
                    <a:pt x="20" y="73"/>
                  </a:lnTo>
                  <a:lnTo>
                    <a:pt x="21" y="72"/>
                  </a:lnTo>
                  <a:lnTo>
                    <a:pt x="24" y="72"/>
                  </a:lnTo>
                  <a:lnTo>
                    <a:pt x="25" y="76"/>
                  </a:lnTo>
                  <a:lnTo>
                    <a:pt x="26" y="73"/>
                  </a:lnTo>
                  <a:lnTo>
                    <a:pt x="25" y="72"/>
                  </a:lnTo>
                  <a:lnTo>
                    <a:pt x="27" y="70"/>
                  </a:lnTo>
                  <a:lnTo>
                    <a:pt x="31" y="70"/>
                  </a:lnTo>
                  <a:lnTo>
                    <a:pt x="33" y="72"/>
                  </a:lnTo>
                  <a:lnTo>
                    <a:pt x="32" y="75"/>
                  </a:lnTo>
                  <a:lnTo>
                    <a:pt x="33" y="76"/>
                  </a:lnTo>
                  <a:lnTo>
                    <a:pt x="34" y="73"/>
                  </a:lnTo>
                  <a:lnTo>
                    <a:pt x="37" y="73"/>
                  </a:lnTo>
                  <a:lnTo>
                    <a:pt x="39" y="76"/>
                  </a:lnTo>
                  <a:lnTo>
                    <a:pt x="42" y="81"/>
                  </a:lnTo>
                  <a:lnTo>
                    <a:pt x="37" y="84"/>
                  </a:lnTo>
                  <a:lnTo>
                    <a:pt x="36" y="87"/>
                  </a:lnTo>
                  <a:lnTo>
                    <a:pt x="37" y="88"/>
                  </a:lnTo>
                  <a:lnTo>
                    <a:pt x="42" y="89"/>
                  </a:lnTo>
                  <a:lnTo>
                    <a:pt x="55" y="96"/>
                  </a:lnTo>
                  <a:lnTo>
                    <a:pt x="75" y="103"/>
                  </a:lnTo>
                  <a:lnTo>
                    <a:pt x="81" y="107"/>
                  </a:lnTo>
                  <a:lnTo>
                    <a:pt x="91" y="112"/>
                  </a:lnTo>
                  <a:lnTo>
                    <a:pt x="100" y="118"/>
                  </a:lnTo>
                  <a:lnTo>
                    <a:pt x="103" y="121"/>
                  </a:lnTo>
                  <a:lnTo>
                    <a:pt x="128" y="142"/>
                  </a:lnTo>
                  <a:lnTo>
                    <a:pt x="135" y="150"/>
                  </a:lnTo>
                  <a:lnTo>
                    <a:pt x="138" y="151"/>
                  </a:lnTo>
                  <a:lnTo>
                    <a:pt x="136" y="153"/>
                  </a:lnTo>
                  <a:lnTo>
                    <a:pt x="140" y="154"/>
                  </a:lnTo>
                  <a:lnTo>
                    <a:pt x="145" y="159"/>
                  </a:lnTo>
                  <a:lnTo>
                    <a:pt x="160" y="147"/>
                  </a:lnTo>
                  <a:lnTo>
                    <a:pt x="174" y="133"/>
                  </a:lnTo>
                  <a:lnTo>
                    <a:pt x="178" y="129"/>
                  </a:lnTo>
                  <a:lnTo>
                    <a:pt x="182" y="121"/>
                  </a:lnTo>
                  <a:lnTo>
                    <a:pt x="192" y="115"/>
                  </a:lnTo>
                  <a:lnTo>
                    <a:pt x="194" y="112"/>
                  </a:lnTo>
                  <a:lnTo>
                    <a:pt x="195" y="109"/>
                  </a:lnTo>
                  <a:lnTo>
                    <a:pt x="194" y="106"/>
                  </a:lnTo>
                  <a:lnTo>
                    <a:pt x="193" y="103"/>
                  </a:lnTo>
                  <a:lnTo>
                    <a:pt x="195" y="100"/>
                  </a:lnTo>
                  <a:lnTo>
                    <a:pt x="198" y="102"/>
                  </a:lnTo>
                  <a:lnTo>
                    <a:pt x="200" y="101"/>
                  </a:lnTo>
                  <a:lnTo>
                    <a:pt x="202" y="103"/>
                  </a:lnTo>
                  <a:lnTo>
                    <a:pt x="205" y="105"/>
                  </a:lnTo>
                  <a:lnTo>
                    <a:pt x="206" y="102"/>
                  </a:lnTo>
                  <a:lnTo>
                    <a:pt x="210" y="97"/>
                  </a:lnTo>
                  <a:lnTo>
                    <a:pt x="210" y="95"/>
                  </a:lnTo>
                  <a:lnTo>
                    <a:pt x="214" y="94"/>
                  </a:lnTo>
                  <a:lnTo>
                    <a:pt x="216" y="91"/>
                  </a:lnTo>
                  <a:lnTo>
                    <a:pt x="214" y="87"/>
                  </a:lnTo>
                  <a:lnTo>
                    <a:pt x="210" y="79"/>
                  </a:lnTo>
                  <a:lnTo>
                    <a:pt x="210" y="72"/>
                  </a:lnTo>
                  <a:lnTo>
                    <a:pt x="210" y="67"/>
                  </a:lnTo>
                  <a:lnTo>
                    <a:pt x="212" y="63"/>
                  </a:lnTo>
                  <a:lnTo>
                    <a:pt x="212" y="58"/>
                  </a:lnTo>
                  <a:lnTo>
                    <a:pt x="211" y="55"/>
                  </a:lnTo>
                  <a:lnTo>
                    <a:pt x="211" y="46"/>
                  </a:lnTo>
                  <a:lnTo>
                    <a:pt x="213" y="39"/>
                  </a:lnTo>
                  <a:lnTo>
                    <a:pt x="216" y="34"/>
                  </a:lnTo>
                  <a:lnTo>
                    <a:pt x="195" y="12"/>
                  </a:lnTo>
                  <a:lnTo>
                    <a:pt x="194" y="11"/>
                  </a:lnTo>
                  <a:lnTo>
                    <a:pt x="190" y="5"/>
                  </a:lnTo>
                  <a:lnTo>
                    <a:pt x="190" y="3"/>
                  </a:lnTo>
                  <a:lnTo>
                    <a:pt x="189" y="1"/>
                  </a:lnTo>
                  <a:lnTo>
                    <a:pt x="188" y="0"/>
                  </a:lnTo>
                  <a:lnTo>
                    <a:pt x="186" y="0"/>
                  </a:lnTo>
                  <a:lnTo>
                    <a:pt x="184" y="3"/>
                  </a:lnTo>
                  <a:lnTo>
                    <a:pt x="175" y="7"/>
                  </a:lnTo>
                  <a:lnTo>
                    <a:pt x="174" y="12"/>
                  </a:lnTo>
                  <a:lnTo>
                    <a:pt x="170" y="15"/>
                  </a:lnTo>
                  <a:lnTo>
                    <a:pt x="168" y="15"/>
                  </a:lnTo>
                  <a:lnTo>
                    <a:pt x="165" y="17"/>
                  </a:lnTo>
                  <a:lnTo>
                    <a:pt x="158" y="18"/>
                  </a:lnTo>
                  <a:lnTo>
                    <a:pt x="157" y="19"/>
                  </a:lnTo>
                  <a:lnTo>
                    <a:pt x="153" y="18"/>
                  </a:lnTo>
                  <a:lnTo>
                    <a:pt x="134" y="16"/>
                  </a:lnTo>
                  <a:lnTo>
                    <a:pt x="121" y="12"/>
                  </a:lnTo>
                  <a:lnTo>
                    <a:pt x="117" y="11"/>
                  </a:lnTo>
                  <a:lnTo>
                    <a:pt x="112" y="12"/>
                  </a:lnTo>
                  <a:lnTo>
                    <a:pt x="110" y="15"/>
                  </a:lnTo>
                  <a:lnTo>
                    <a:pt x="106" y="23"/>
                  </a:lnTo>
                  <a:lnTo>
                    <a:pt x="96" y="33"/>
                  </a:lnTo>
                  <a:lnTo>
                    <a:pt x="88" y="37"/>
                  </a:lnTo>
                  <a:lnTo>
                    <a:pt x="86" y="39"/>
                  </a:lnTo>
                  <a:lnTo>
                    <a:pt x="84" y="40"/>
                  </a:lnTo>
                  <a:lnTo>
                    <a:pt x="81" y="40"/>
                  </a:lnTo>
                  <a:lnTo>
                    <a:pt x="79" y="41"/>
                  </a:lnTo>
                  <a:lnTo>
                    <a:pt x="76" y="43"/>
                  </a:lnTo>
                  <a:lnTo>
                    <a:pt x="70" y="43"/>
                  </a:lnTo>
                  <a:lnTo>
                    <a:pt x="68" y="45"/>
                  </a:lnTo>
                  <a:lnTo>
                    <a:pt x="66" y="43"/>
                  </a:lnTo>
                  <a:lnTo>
                    <a:pt x="63" y="45"/>
                  </a:lnTo>
                  <a:lnTo>
                    <a:pt x="61" y="43"/>
                  </a:lnTo>
                  <a:lnTo>
                    <a:pt x="60" y="41"/>
                  </a:lnTo>
                  <a:lnTo>
                    <a:pt x="56" y="37"/>
                  </a:lnTo>
                  <a:lnTo>
                    <a:pt x="55" y="45"/>
                  </a:lnTo>
                  <a:lnTo>
                    <a:pt x="52" y="47"/>
                  </a:lnTo>
                  <a:lnTo>
                    <a:pt x="52" y="49"/>
                  </a:lnTo>
                  <a:lnTo>
                    <a:pt x="51" y="52"/>
                  </a:lnTo>
                  <a:lnTo>
                    <a:pt x="49" y="51"/>
                  </a:lnTo>
                  <a:lnTo>
                    <a:pt x="45" y="49"/>
                  </a:lnTo>
                  <a:lnTo>
                    <a:pt x="39" y="47"/>
                  </a:lnTo>
                  <a:lnTo>
                    <a:pt x="34" y="47"/>
                  </a:lnTo>
                  <a:lnTo>
                    <a:pt x="28" y="45"/>
                  </a:lnTo>
                  <a:lnTo>
                    <a:pt x="25" y="42"/>
                  </a:lnTo>
                  <a:lnTo>
                    <a:pt x="22" y="42"/>
                  </a:lnTo>
                  <a:lnTo>
                    <a:pt x="20" y="45"/>
                  </a:lnTo>
                  <a:lnTo>
                    <a:pt x="15" y="54"/>
                  </a:lnTo>
                  <a:lnTo>
                    <a:pt x="0" y="65"/>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8" name="Freeform 33"/>
            <p:cNvSpPr>
              <a:spLocks/>
            </p:cNvSpPr>
            <p:nvPr/>
          </p:nvSpPr>
          <p:spPr bwMode="auto">
            <a:xfrm>
              <a:off x="2974" y="1465"/>
              <a:ext cx="414" cy="420"/>
            </a:xfrm>
            <a:custGeom>
              <a:avLst/>
              <a:gdLst>
                <a:gd name="T0" fmla="*/ 1 w 772"/>
                <a:gd name="T1" fmla="*/ 0 h 849"/>
                <a:gd name="T2" fmla="*/ 1 w 772"/>
                <a:gd name="T3" fmla="*/ 0 h 849"/>
                <a:gd name="T4" fmla="*/ 1 w 772"/>
                <a:gd name="T5" fmla="*/ 0 h 849"/>
                <a:gd name="T6" fmla="*/ 1 w 772"/>
                <a:gd name="T7" fmla="*/ 0 h 849"/>
                <a:gd name="T8" fmla="*/ 1 w 772"/>
                <a:gd name="T9" fmla="*/ 0 h 849"/>
                <a:gd name="T10" fmla="*/ 1 w 772"/>
                <a:gd name="T11" fmla="*/ 0 h 849"/>
                <a:gd name="T12" fmla="*/ 1 w 772"/>
                <a:gd name="T13" fmla="*/ 0 h 849"/>
                <a:gd name="T14" fmla="*/ 1 w 772"/>
                <a:gd name="T15" fmla="*/ 1 h 849"/>
                <a:gd name="T16" fmla="*/ 1 w 772"/>
                <a:gd name="T17" fmla="*/ 1 h 849"/>
                <a:gd name="T18" fmla="*/ 1 w 772"/>
                <a:gd name="T19" fmla="*/ 1 h 849"/>
                <a:gd name="T20" fmla="*/ 1 w 772"/>
                <a:gd name="T21" fmla="*/ 1 h 849"/>
                <a:gd name="T22" fmla="*/ 1 w 772"/>
                <a:gd name="T23" fmla="*/ 1 h 849"/>
                <a:gd name="T24" fmla="*/ 1 w 772"/>
                <a:gd name="T25" fmla="*/ 1 h 849"/>
                <a:gd name="T26" fmla="*/ 1 w 772"/>
                <a:gd name="T27" fmla="*/ 1 h 849"/>
                <a:gd name="T28" fmla="*/ 1 w 772"/>
                <a:gd name="T29" fmla="*/ 1 h 849"/>
                <a:gd name="T30" fmla="*/ 2 w 772"/>
                <a:gd name="T31" fmla="*/ 1 h 849"/>
                <a:gd name="T32" fmla="*/ 2 w 772"/>
                <a:gd name="T33" fmla="*/ 1 h 849"/>
                <a:gd name="T34" fmla="*/ 2 w 772"/>
                <a:gd name="T35" fmla="*/ 1 h 849"/>
                <a:gd name="T36" fmla="*/ 2 w 772"/>
                <a:gd name="T37" fmla="*/ 1 h 849"/>
                <a:gd name="T38" fmla="*/ 2 w 772"/>
                <a:gd name="T39" fmla="*/ 1 h 849"/>
                <a:gd name="T40" fmla="*/ 2 w 772"/>
                <a:gd name="T41" fmla="*/ 1 h 849"/>
                <a:gd name="T42" fmla="*/ 2 w 772"/>
                <a:gd name="T43" fmla="*/ 1 h 849"/>
                <a:gd name="T44" fmla="*/ 2 w 772"/>
                <a:gd name="T45" fmla="*/ 1 h 849"/>
                <a:gd name="T46" fmla="*/ 2 w 772"/>
                <a:gd name="T47" fmla="*/ 0 h 849"/>
                <a:gd name="T48" fmla="*/ 2 w 772"/>
                <a:gd name="T49" fmla="*/ 0 h 849"/>
                <a:gd name="T50" fmla="*/ 2 w 772"/>
                <a:gd name="T51" fmla="*/ 0 h 849"/>
                <a:gd name="T52" fmla="*/ 3 w 772"/>
                <a:gd name="T53" fmla="*/ 0 h 849"/>
                <a:gd name="T54" fmla="*/ 3 w 772"/>
                <a:gd name="T55" fmla="*/ 0 h 849"/>
                <a:gd name="T56" fmla="*/ 3 w 772"/>
                <a:gd name="T57" fmla="*/ 0 h 849"/>
                <a:gd name="T58" fmla="*/ 3 w 772"/>
                <a:gd name="T59" fmla="*/ 0 h 849"/>
                <a:gd name="T60" fmla="*/ 3 w 772"/>
                <a:gd name="T61" fmla="*/ 0 h 849"/>
                <a:gd name="T62" fmla="*/ 3 w 772"/>
                <a:gd name="T63" fmla="*/ 0 h 849"/>
                <a:gd name="T64" fmla="*/ 2 w 772"/>
                <a:gd name="T65" fmla="*/ 0 h 849"/>
                <a:gd name="T66" fmla="*/ 2 w 772"/>
                <a:gd name="T67" fmla="*/ 0 h 849"/>
                <a:gd name="T68" fmla="*/ 2 w 772"/>
                <a:gd name="T69" fmla="*/ 0 h 849"/>
                <a:gd name="T70" fmla="*/ 2 w 772"/>
                <a:gd name="T71" fmla="*/ 0 h 849"/>
                <a:gd name="T72" fmla="*/ 2 w 772"/>
                <a:gd name="T73" fmla="*/ 0 h 849"/>
                <a:gd name="T74" fmla="*/ 2 w 772"/>
                <a:gd name="T75" fmla="*/ 0 h 849"/>
                <a:gd name="T76" fmla="*/ 2 w 772"/>
                <a:gd name="T77" fmla="*/ 0 h 849"/>
                <a:gd name="T78" fmla="*/ 2 w 772"/>
                <a:gd name="T79" fmla="*/ 0 h 849"/>
                <a:gd name="T80" fmla="*/ 2 w 772"/>
                <a:gd name="T81" fmla="*/ 0 h 849"/>
                <a:gd name="T82" fmla="*/ 2 w 772"/>
                <a:gd name="T83" fmla="*/ 0 h 849"/>
                <a:gd name="T84" fmla="*/ 2 w 772"/>
                <a:gd name="T85" fmla="*/ 0 h 849"/>
                <a:gd name="T86" fmla="*/ 1 w 772"/>
                <a:gd name="T87" fmla="*/ 0 h 849"/>
                <a:gd name="T88" fmla="*/ 1 w 772"/>
                <a:gd name="T89" fmla="*/ 0 h 849"/>
                <a:gd name="T90" fmla="*/ 1 w 772"/>
                <a:gd name="T91" fmla="*/ 0 h 849"/>
                <a:gd name="T92" fmla="*/ 1 w 772"/>
                <a:gd name="T93" fmla="*/ 0 h 849"/>
                <a:gd name="T94" fmla="*/ 1 w 772"/>
                <a:gd name="T95" fmla="*/ 0 h 849"/>
                <a:gd name="T96" fmla="*/ 1 w 772"/>
                <a:gd name="T97" fmla="*/ 0 h 849"/>
                <a:gd name="T98" fmla="*/ 1 w 772"/>
                <a:gd name="T99" fmla="*/ 0 h 849"/>
                <a:gd name="T100" fmla="*/ 1 w 772"/>
                <a:gd name="T101" fmla="*/ 0 h 849"/>
                <a:gd name="T102" fmla="*/ 1 w 772"/>
                <a:gd name="T103" fmla="*/ 0 h 849"/>
                <a:gd name="T104" fmla="*/ 1 w 772"/>
                <a:gd name="T105" fmla="*/ 0 h 849"/>
                <a:gd name="T106" fmla="*/ 1 w 772"/>
                <a:gd name="T107" fmla="*/ 0 h 849"/>
                <a:gd name="T108" fmla="*/ 1 w 772"/>
                <a:gd name="T109" fmla="*/ 0 h 8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72"/>
                <a:gd name="T166" fmla="*/ 0 h 849"/>
                <a:gd name="T167" fmla="*/ 772 w 772"/>
                <a:gd name="T168" fmla="*/ 849 h 8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72" h="849">
                  <a:moveTo>
                    <a:pt x="0" y="272"/>
                  </a:moveTo>
                  <a:lnTo>
                    <a:pt x="3" y="287"/>
                  </a:lnTo>
                  <a:lnTo>
                    <a:pt x="4" y="303"/>
                  </a:lnTo>
                  <a:lnTo>
                    <a:pt x="10" y="321"/>
                  </a:lnTo>
                  <a:lnTo>
                    <a:pt x="16" y="339"/>
                  </a:lnTo>
                  <a:lnTo>
                    <a:pt x="24" y="349"/>
                  </a:lnTo>
                  <a:lnTo>
                    <a:pt x="28" y="351"/>
                  </a:lnTo>
                  <a:lnTo>
                    <a:pt x="32" y="351"/>
                  </a:lnTo>
                  <a:lnTo>
                    <a:pt x="38" y="353"/>
                  </a:lnTo>
                  <a:lnTo>
                    <a:pt x="46" y="365"/>
                  </a:lnTo>
                  <a:lnTo>
                    <a:pt x="52" y="372"/>
                  </a:lnTo>
                  <a:lnTo>
                    <a:pt x="57" y="384"/>
                  </a:lnTo>
                  <a:lnTo>
                    <a:pt x="65" y="397"/>
                  </a:lnTo>
                  <a:lnTo>
                    <a:pt x="71" y="410"/>
                  </a:lnTo>
                  <a:lnTo>
                    <a:pt x="72" y="416"/>
                  </a:lnTo>
                  <a:lnTo>
                    <a:pt x="77" y="428"/>
                  </a:lnTo>
                  <a:lnTo>
                    <a:pt x="86" y="445"/>
                  </a:lnTo>
                  <a:lnTo>
                    <a:pt x="94" y="451"/>
                  </a:lnTo>
                  <a:lnTo>
                    <a:pt x="104" y="449"/>
                  </a:lnTo>
                  <a:lnTo>
                    <a:pt x="111" y="445"/>
                  </a:lnTo>
                  <a:lnTo>
                    <a:pt x="118" y="445"/>
                  </a:lnTo>
                  <a:lnTo>
                    <a:pt x="122" y="443"/>
                  </a:lnTo>
                  <a:lnTo>
                    <a:pt x="130" y="441"/>
                  </a:lnTo>
                  <a:lnTo>
                    <a:pt x="139" y="438"/>
                  </a:lnTo>
                  <a:lnTo>
                    <a:pt x="147" y="446"/>
                  </a:lnTo>
                  <a:lnTo>
                    <a:pt x="151" y="447"/>
                  </a:lnTo>
                  <a:lnTo>
                    <a:pt x="160" y="464"/>
                  </a:lnTo>
                  <a:lnTo>
                    <a:pt x="165" y="467"/>
                  </a:lnTo>
                  <a:lnTo>
                    <a:pt x="181" y="499"/>
                  </a:lnTo>
                  <a:lnTo>
                    <a:pt x="179" y="510"/>
                  </a:lnTo>
                  <a:lnTo>
                    <a:pt x="183" y="519"/>
                  </a:lnTo>
                  <a:lnTo>
                    <a:pt x="181" y="533"/>
                  </a:lnTo>
                  <a:lnTo>
                    <a:pt x="187" y="555"/>
                  </a:lnTo>
                  <a:lnTo>
                    <a:pt x="191" y="566"/>
                  </a:lnTo>
                  <a:lnTo>
                    <a:pt x="201" y="582"/>
                  </a:lnTo>
                  <a:lnTo>
                    <a:pt x="205" y="605"/>
                  </a:lnTo>
                  <a:lnTo>
                    <a:pt x="207" y="609"/>
                  </a:lnTo>
                  <a:lnTo>
                    <a:pt x="212" y="615"/>
                  </a:lnTo>
                  <a:lnTo>
                    <a:pt x="214" y="623"/>
                  </a:lnTo>
                  <a:lnTo>
                    <a:pt x="218" y="625"/>
                  </a:lnTo>
                  <a:lnTo>
                    <a:pt x="225" y="639"/>
                  </a:lnTo>
                  <a:lnTo>
                    <a:pt x="227" y="649"/>
                  </a:lnTo>
                  <a:lnTo>
                    <a:pt x="235" y="657"/>
                  </a:lnTo>
                  <a:lnTo>
                    <a:pt x="232" y="660"/>
                  </a:lnTo>
                  <a:lnTo>
                    <a:pt x="236" y="662"/>
                  </a:lnTo>
                  <a:lnTo>
                    <a:pt x="244" y="662"/>
                  </a:lnTo>
                  <a:lnTo>
                    <a:pt x="257" y="665"/>
                  </a:lnTo>
                  <a:lnTo>
                    <a:pt x="263" y="674"/>
                  </a:lnTo>
                  <a:lnTo>
                    <a:pt x="265" y="685"/>
                  </a:lnTo>
                  <a:lnTo>
                    <a:pt x="261" y="704"/>
                  </a:lnTo>
                  <a:lnTo>
                    <a:pt x="265" y="707"/>
                  </a:lnTo>
                  <a:lnTo>
                    <a:pt x="320" y="716"/>
                  </a:lnTo>
                  <a:lnTo>
                    <a:pt x="319" y="723"/>
                  </a:lnTo>
                  <a:lnTo>
                    <a:pt x="321" y="726"/>
                  </a:lnTo>
                  <a:lnTo>
                    <a:pt x="333" y="755"/>
                  </a:lnTo>
                  <a:lnTo>
                    <a:pt x="325" y="763"/>
                  </a:lnTo>
                  <a:lnTo>
                    <a:pt x="321" y="769"/>
                  </a:lnTo>
                  <a:lnTo>
                    <a:pt x="321" y="774"/>
                  </a:lnTo>
                  <a:lnTo>
                    <a:pt x="325" y="777"/>
                  </a:lnTo>
                  <a:lnTo>
                    <a:pt x="337" y="779"/>
                  </a:lnTo>
                  <a:lnTo>
                    <a:pt x="343" y="777"/>
                  </a:lnTo>
                  <a:lnTo>
                    <a:pt x="349" y="773"/>
                  </a:lnTo>
                  <a:lnTo>
                    <a:pt x="361" y="765"/>
                  </a:lnTo>
                  <a:lnTo>
                    <a:pt x="374" y="763"/>
                  </a:lnTo>
                  <a:lnTo>
                    <a:pt x="383" y="765"/>
                  </a:lnTo>
                  <a:lnTo>
                    <a:pt x="392" y="774"/>
                  </a:lnTo>
                  <a:lnTo>
                    <a:pt x="395" y="793"/>
                  </a:lnTo>
                  <a:lnTo>
                    <a:pt x="401" y="800"/>
                  </a:lnTo>
                  <a:lnTo>
                    <a:pt x="409" y="805"/>
                  </a:lnTo>
                  <a:lnTo>
                    <a:pt x="421" y="809"/>
                  </a:lnTo>
                  <a:lnTo>
                    <a:pt x="433" y="809"/>
                  </a:lnTo>
                  <a:lnTo>
                    <a:pt x="435" y="807"/>
                  </a:lnTo>
                  <a:lnTo>
                    <a:pt x="439" y="809"/>
                  </a:lnTo>
                  <a:lnTo>
                    <a:pt x="443" y="806"/>
                  </a:lnTo>
                  <a:lnTo>
                    <a:pt x="451" y="849"/>
                  </a:lnTo>
                  <a:lnTo>
                    <a:pt x="469" y="815"/>
                  </a:lnTo>
                  <a:lnTo>
                    <a:pt x="466" y="793"/>
                  </a:lnTo>
                  <a:lnTo>
                    <a:pt x="465" y="777"/>
                  </a:lnTo>
                  <a:lnTo>
                    <a:pt x="470" y="684"/>
                  </a:lnTo>
                  <a:lnTo>
                    <a:pt x="478" y="673"/>
                  </a:lnTo>
                  <a:lnTo>
                    <a:pt x="481" y="667"/>
                  </a:lnTo>
                  <a:lnTo>
                    <a:pt x="479" y="644"/>
                  </a:lnTo>
                  <a:lnTo>
                    <a:pt x="488" y="620"/>
                  </a:lnTo>
                  <a:lnTo>
                    <a:pt x="490" y="617"/>
                  </a:lnTo>
                  <a:lnTo>
                    <a:pt x="506" y="608"/>
                  </a:lnTo>
                  <a:lnTo>
                    <a:pt x="507" y="600"/>
                  </a:lnTo>
                  <a:lnTo>
                    <a:pt x="512" y="595"/>
                  </a:lnTo>
                  <a:lnTo>
                    <a:pt x="531" y="594"/>
                  </a:lnTo>
                  <a:lnTo>
                    <a:pt x="532" y="591"/>
                  </a:lnTo>
                  <a:lnTo>
                    <a:pt x="525" y="582"/>
                  </a:lnTo>
                  <a:lnTo>
                    <a:pt x="529" y="567"/>
                  </a:lnTo>
                  <a:lnTo>
                    <a:pt x="526" y="552"/>
                  </a:lnTo>
                  <a:lnTo>
                    <a:pt x="535" y="527"/>
                  </a:lnTo>
                  <a:lnTo>
                    <a:pt x="538" y="521"/>
                  </a:lnTo>
                  <a:lnTo>
                    <a:pt x="557" y="512"/>
                  </a:lnTo>
                  <a:lnTo>
                    <a:pt x="562" y="512"/>
                  </a:lnTo>
                  <a:lnTo>
                    <a:pt x="573" y="497"/>
                  </a:lnTo>
                  <a:lnTo>
                    <a:pt x="575" y="491"/>
                  </a:lnTo>
                  <a:lnTo>
                    <a:pt x="596" y="476"/>
                  </a:lnTo>
                  <a:lnTo>
                    <a:pt x="599" y="471"/>
                  </a:lnTo>
                  <a:lnTo>
                    <a:pt x="601" y="459"/>
                  </a:lnTo>
                  <a:lnTo>
                    <a:pt x="604" y="455"/>
                  </a:lnTo>
                  <a:lnTo>
                    <a:pt x="622" y="452"/>
                  </a:lnTo>
                  <a:lnTo>
                    <a:pt x="639" y="455"/>
                  </a:lnTo>
                  <a:lnTo>
                    <a:pt x="656" y="456"/>
                  </a:lnTo>
                  <a:lnTo>
                    <a:pt x="674" y="461"/>
                  </a:lnTo>
                  <a:lnTo>
                    <a:pt x="700" y="462"/>
                  </a:lnTo>
                  <a:lnTo>
                    <a:pt x="712" y="467"/>
                  </a:lnTo>
                  <a:lnTo>
                    <a:pt x="721" y="462"/>
                  </a:lnTo>
                  <a:lnTo>
                    <a:pt x="731" y="461"/>
                  </a:lnTo>
                  <a:lnTo>
                    <a:pt x="742" y="461"/>
                  </a:lnTo>
                  <a:lnTo>
                    <a:pt x="757" y="458"/>
                  </a:lnTo>
                  <a:lnTo>
                    <a:pt x="765" y="459"/>
                  </a:lnTo>
                  <a:lnTo>
                    <a:pt x="771" y="456"/>
                  </a:lnTo>
                  <a:lnTo>
                    <a:pt x="772" y="431"/>
                  </a:lnTo>
                  <a:lnTo>
                    <a:pt x="769" y="398"/>
                  </a:lnTo>
                  <a:lnTo>
                    <a:pt x="758" y="373"/>
                  </a:lnTo>
                  <a:lnTo>
                    <a:pt x="748" y="362"/>
                  </a:lnTo>
                  <a:lnTo>
                    <a:pt x="739" y="339"/>
                  </a:lnTo>
                  <a:lnTo>
                    <a:pt x="731" y="330"/>
                  </a:lnTo>
                  <a:lnTo>
                    <a:pt x="725" y="345"/>
                  </a:lnTo>
                  <a:lnTo>
                    <a:pt x="724" y="351"/>
                  </a:lnTo>
                  <a:lnTo>
                    <a:pt x="719" y="365"/>
                  </a:lnTo>
                  <a:lnTo>
                    <a:pt x="712" y="380"/>
                  </a:lnTo>
                  <a:lnTo>
                    <a:pt x="704" y="393"/>
                  </a:lnTo>
                  <a:lnTo>
                    <a:pt x="699" y="385"/>
                  </a:lnTo>
                  <a:lnTo>
                    <a:pt x="692" y="385"/>
                  </a:lnTo>
                  <a:lnTo>
                    <a:pt x="680" y="379"/>
                  </a:lnTo>
                  <a:lnTo>
                    <a:pt x="668" y="381"/>
                  </a:lnTo>
                  <a:lnTo>
                    <a:pt x="647" y="381"/>
                  </a:lnTo>
                  <a:lnTo>
                    <a:pt x="643" y="383"/>
                  </a:lnTo>
                  <a:lnTo>
                    <a:pt x="641" y="379"/>
                  </a:lnTo>
                  <a:lnTo>
                    <a:pt x="631" y="368"/>
                  </a:lnTo>
                  <a:lnTo>
                    <a:pt x="623" y="348"/>
                  </a:lnTo>
                  <a:lnTo>
                    <a:pt x="619" y="342"/>
                  </a:lnTo>
                  <a:lnTo>
                    <a:pt x="614" y="332"/>
                  </a:lnTo>
                  <a:lnTo>
                    <a:pt x="605" y="325"/>
                  </a:lnTo>
                  <a:lnTo>
                    <a:pt x="598" y="314"/>
                  </a:lnTo>
                  <a:lnTo>
                    <a:pt x="593" y="309"/>
                  </a:lnTo>
                  <a:lnTo>
                    <a:pt x="591" y="305"/>
                  </a:lnTo>
                  <a:lnTo>
                    <a:pt x="590" y="297"/>
                  </a:lnTo>
                  <a:lnTo>
                    <a:pt x="593" y="291"/>
                  </a:lnTo>
                  <a:lnTo>
                    <a:pt x="598" y="285"/>
                  </a:lnTo>
                  <a:lnTo>
                    <a:pt x="608" y="285"/>
                  </a:lnTo>
                  <a:lnTo>
                    <a:pt x="611" y="284"/>
                  </a:lnTo>
                  <a:lnTo>
                    <a:pt x="611" y="278"/>
                  </a:lnTo>
                  <a:lnTo>
                    <a:pt x="602" y="261"/>
                  </a:lnTo>
                  <a:lnTo>
                    <a:pt x="599" y="259"/>
                  </a:lnTo>
                  <a:lnTo>
                    <a:pt x="597" y="255"/>
                  </a:lnTo>
                  <a:lnTo>
                    <a:pt x="597" y="249"/>
                  </a:lnTo>
                  <a:lnTo>
                    <a:pt x="611" y="222"/>
                  </a:lnTo>
                  <a:lnTo>
                    <a:pt x="616" y="212"/>
                  </a:lnTo>
                  <a:lnTo>
                    <a:pt x="622" y="201"/>
                  </a:lnTo>
                  <a:lnTo>
                    <a:pt x="620" y="191"/>
                  </a:lnTo>
                  <a:lnTo>
                    <a:pt x="620" y="177"/>
                  </a:lnTo>
                  <a:lnTo>
                    <a:pt x="617" y="150"/>
                  </a:lnTo>
                  <a:lnTo>
                    <a:pt x="629" y="122"/>
                  </a:lnTo>
                  <a:lnTo>
                    <a:pt x="631" y="108"/>
                  </a:lnTo>
                  <a:lnTo>
                    <a:pt x="605" y="72"/>
                  </a:lnTo>
                  <a:lnTo>
                    <a:pt x="597" y="57"/>
                  </a:lnTo>
                  <a:lnTo>
                    <a:pt x="583" y="45"/>
                  </a:lnTo>
                  <a:lnTo>
                    <a:pt x="536" y="37"/>
                  </a:lnTo>
                  <a:lnTo>
                    <a:pt x="525" y="31"/>
                  </a:lnTo>
                  <a:lnTo>
                    <a:pt x="493" y="32"/>
                  </a:lnTo>
                  <a:lnTo>
                    <a:pt x="472" y="49"/>
                  </a:lnTo>
                  <a:lnTo>
                    <a:pt x="461" y="67"/>
                  </a:lnTo>
                  <a:lnTo>
                    <a:pt x="440" y="97"/>
                  </a:lnTo>
                  <a:lnTo>
                    <a:pt x="423" y="96"/>
                  </a:lnTo>
                  <a:lnTo>
                    <a:pt x="413" y="80"/>
                  </a:lnTo>
                  <a:lnTo>
                    <a:pt x="412" y="78"/>
                  </a:lnTo>
                  <a:lnTo>
                    <a:pt x="383" y="69"/>
                  </a:lnTo>
                  <a:lnTo>
                    <a:pt x="377" y="69"/>
                  </a:lnTo>
                  <a:lnTo>
                    <a:pt x="357" y="79"/>
                  </a:lnTo>
                  <a:lnTo>
                    <a:pt x="346" y="69"/>
                  </a:lnTo>
                  <a:lnTo>
                    <a:pt x="340" y="67"/>
                  </a:lnTo>
                  <a:lnTo>
                    <a:pt x="328" y="67"/>
                  </a:lnTo>
                  <a:lnTo>
                    <a:pt x="322" y="69"/>
                  </a:lnTo>
                  <a:lnTo>
                    <a:pt x="319" y="77"/>
                  </a:lnTo>
                  <a:lnTo>
                    <a:pt x="314" y="79"/>
                  </a:lnTo>
                  <a:lnTo>
                    <a:pt x="296" y="73"/>
                  </a:lnTo>
                  <a:lnTo>
                    <a:pt x="286" y="66"/>
                  </a:lnTo>
                  <a:lnTo>
                    <a:pt x="260" y="39"/>
                  </a:lnTo>
                  <a:lnTo>
                    <a:pt x="254" y="35"/>
                  </a:lnTo>
                  <a:lnTo>
                    <a:pt x="242" y="33"/>
                  </a:lnTo>
                  <a:lnTo>
                    <a:pt x="224" y="24"/>
                  </a:lnTo>
                  <a:lnTo>
                    <a:pt x="219" y="21"/>
                  </a:lnTo>
                  <a:lnTo>
                    <a:pt x="205" y="2"/>
                  </a:lnTo>
                  <a:lnTo>
                    <a:pt x="197" y="0"/>
                  </a:lnTo>
                  <a:lnTo>
                    <a:pt x="194" y="0"/>
                  </a:lnTo>
                  <a:lnTo>
                    <a:pt x="189" y="5"/>
                  </a:lnTo>
                  <a:lnTo>
                    <a:pt x="183" y="15"/>
                  </a:lnTo>
                  <a:lnTo>
                    <a:pt x="176" y="17"/>
                  </a:lnTo>
                  <a:lnTo>
                    <a:pt x="173" y="11"/>
                  </a:lnTo>
                  <a:lnTo>
                    <a:pt x="166" y="20"/>
                  </a:lnTo>
                  <a:lnTo>
                    <a:pt x="155" y="33"/>
                  </a:lnTo>
                  <a:lnTo>
                    <a:pt x="158" y="60"/>
                  </a:lnTo>
                  <a:lnTo>
                    <a:pt x="155" y="72"/>
                  </a:lnTo>
                  <a:lnTo>
                    <a:pt x="147" y="74"/>
                  </a:lnTo>
                  <a:lnTo>
                    <a:pt x="133" y="77"/>
                  </a:lnTo>
                  <a:lnTo>
                    <a:pt x="124" y="77"/>
                  </a:lnTo>
                  <a:lnTo>
                    <a:pt x="119" y="78"/>
                  </a:lnTo>
                  <a:lnTo>
                    <a:pt x="116" y="80"/>
                  </a:lnTo>
                  <a:lnTo>
                    <a:pt x="116" y="89"/>
                  </a:lnTo>
                  <a:lnTo>
                    <a:pt x="121" y="109"/>
                  </a:lnTo>
                  <a:lnTo>
                    <a:pt x="122" y="117"/>
                  </a:lnTo>
                  <a:lnTo>
                    <a:pt x="117" y="123"/>
                  </a:lnTo>
                  <a:lnTo>
                    <a:pt x="107" y="133"/>
                  </a:lnTo>
                  <a:lnTo>
                    <a:pt x="104" y="140"/>
                  </a:lnTo>
                  <a:lnTo>
                    <a:pt x="100" y="189"/>
                  </a:lnTo>
                  <a:lnTo>
                    <a:pt x="84" y="198"/>
                  </a:lnTo>
                  <a:lnTo>
                    <a:pt x="62" y="204"/>
                  </a:lnTo>
                  <a:lnTo>
                    <a:pt x="53" y="204"/>
                  </a:lnTo>
                  <a:lnTo>
                    <a:pt x="48" y="201"/>
                  </a:lnTo>
                  <a:lnTo>
                    <a:pt x="36" y="203"/>
                  </a:lnTo>
                  <a:lnTo>
                    <a:pt x="9" y="200"/>
                  </a:lnTo>
                  <a:lnTo>
                    <a:pt x="9" y="209"/>
                  </a:lnTo>
                  <a:lnTo>
                    <a:pt x="9" y="222"/>
                  </a:lnTo>
                  <a:lnTo>
                    <a:pt x="8" y="237"/>
                  </a:lnTo>
                  <a:lnTo>
                    <a:pt x="4" y="245"/>
                  </a:lnTo>
                  <a:lnTo>
                    <a:pt x="2" y="257"/>
                  </a:lnTo>
                  <a:lnTo>
                    <a:pt x="0" y="272"/>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09" name="Freeform 34"/>
            <p:cNvSpPr>
              <a:spLocks/>
            </p:cNvSpPr>
            <p:nvPr/>
          </p:nvSpPr>
          <p:spPr bwMode="auto">
            <a:xfrm>
              <a:off x="3087" y="1850"/>
              <a:ext cx="402" cy="339"/>
            </a:xfrm>
            <a:custGeom>
              <a:avLst/>
              <a:gdLst>
                <a:gd name="T0" fmla="*/ 1 w 751"/>
                <a:gd name="T1" fmla="*/ 0 h 683"/>
                <a:gd name="T2" fmla="*/ 1 w 751"/>
                <a:gd name="T3" fmla="*/ 1 h 683"/>
                <a:gd name="T4" fmla="*/ 1 w 751"/>
                <a:gd name="T5" fmla="*/ 1 h 683"/>
                <a:gd name="T6" fmla="*/ 1 w 751"/>
                <a:gd name="T7" fmla="*/ 1 h 683"/>
                <a:gd name="T8" fmla="*/ 1 w 751"/>
                <a:gd name="T9" fmla="*/ 1 h 683"/>
                <a:gd name="T10" fmla="*/ 1 w 751"/>
                <a:gd name="T11" fmla="*/ 1 h 683"/>
                <a:gd name="T12" fmla="*/ 1 w 751"/>
                <a:gd name="T13" fmla="*/ 1 h 683"/>
                <a:gd name="T14" fmla="*/ 1 w 751"/>
                <a:gd name="T15" fmla="*/ 1 h 683"/>
                <a:gd name="T16" fmla="*/ 1 w 751"/>
                <a:gd name="T17" fmla="*/ 1 h 683"/>
                <a:gd name="T18" fmla="*/ 1 w 751"/>
                <a:gd name="T19" fmla="*/ 1 h 683"/>
                <a:gd name="T20" fmla="*/ 1 w 751"/>
                <a:gd name="T21" fmla="*/ 1 h 683"/>
                <a:gd name="T22" fmla="*/ 1 w 751"/>
                <a:gd name="T23" fmla="*/ 1 h 683"/>
                <a:gd name="T24" fmla="*/ 1 w 751"/>
                <a:gd name="T25" fmla="*/ 1 h 683"/>
                <a:gd name="T26" fmla="*/ 1 w 751"/>
                <a:gd name="T27" fmla="*/ 1 h 683"/>
                <a:gd name="T28" fmla="*/ 1 w 751"/>
                <a:gd name="T29" fmla="*/ 1 h 683"/>
                <a:gd name="T30" fmla="*/ 2 w 751"/>
                <a:gd name="T31" fmla="*/ 1 h 683"/>
                <a:gd name="T32" fmla="*/ 2 w 751"/>
                <a:gd name="T33" fmla="*/ 1 h 683"/>
                <a:gd name="T34" fmla="*/ 2 w 751"/>
                <a:gd name="T35" fmla="*/ 1 h 683"/>
                <a:gd name="T36" fmla="*/ 2 w 751"/>
                <a:gd name="T37" fmla="*/ 1 h 683"/>
                <a:gd name="T38" fmla="*/ 2 w 751"/>
                <a:gd name="T39" fmla="*/ 1 h 683"/>
                <a:gd name="T40" fmla="*/ 2 w 751"/>
                <a:gd name="T41" fmla="*/ 1 h 683"/>
                <a:gd name="T42" fmla="*/ 2 w 751"/>
                <a:gd name="T43" fmla="*/ 1 h 683"/>
                <a:gd name="T44" fmla="*/ 2 w 751"/>
                <a:gd name="T45" fmla="*/ 1 h 683"/>
                <a:gd name="T46" fmla="*/ 2 w 751"/>
                <a:gd name="T47" fmla="*/ 1 h 683"/>
                <a:gd name="T48" fmla="*/ 2 w 751"/>
                <a:gd name="T49" fmla="*/ 1 h 683"/>
                <a:gd name="T50" fmla="*/ 2 w 751"/>
                <a:gd name="T51" fmla="*/ 0 h 683"/>
                <a:gd name="T52" fmla="*/ 2 w 751"/>
                <a:gd name="T53" fmla="*/ 0 h 683"/>
                <a:gd name="T54" fmla="*/ 2 w 751"/>
                <a:gd name="T55" fmla="*/ 0 h 683"/>
                <a:gd name="T56" fmla="*/ 2 w 751"/>
                <a:gd name="T57" fmla="*/ 0 h 683"/>
                <a:gd name="T58" fmla="*/ 2 w 751"/>
                <a:gd name="T59" fmla="*/ 0 h 683"/>
                <a:gd name="T60" fmla="*/ 2 w 751"/>
                <a:gd name="T61" fmla="*/ 0 h 683"/>
                <a:gd name="T62" fmla="*/ 3 w 751"/>
                <a:gd name="T63" fmla="*/ 0 h 683"/>
                <a:gd name="T64" fmla="*/ 3 w 751"/>
                <a:gd name="T65" fmla="*/ 0 h 683"/>
                <a:gd name="T66" fmla="*/ 3 w 751"/>
                <a:gd name="T67" fmla="*/ 0 h 683"/>
                <a:gd name="T68" fmla="*/ 3 w 751"/>
                <a:gd name="T69" fmla="*/ 0 h 683"/>
                <a:gd name="T70" fmla="*/ 3 w 751"/>
                <a:gd name="T71" fmla="*/ 0 h 683"/>
                <a:gd name="T72" fmla="*/ 3 w 751"/>
                <a:gd name="T73" fmla="*/ 0 h 683"/>
                <a:gd name="T74" fmla="*/ 2 w 751"/>
                <a:gd name="T75" fmla="*/ 0 h 683"/>
                <a:gd name="T76" fmla="*/ 2 w 751"/>
                <a:gd name="T77" fmla="*/ 0 h 683"/>
                <a:gd name="T78" fmla="*/ 2 w 751"/>
                <a:gd name="T79" fmla="*/ 0 h 683"/>
                <a:gd name="T80" fmla="*/ 2 w 751"/>
                <a:gd name="T81" fmla="*/ 0 h 683"/>
                <a:gd name="T82" fmla="*/ 2 w 751"/>
                <a:gd name="T83" fmla="*/ 0 h 683"/>
                <a:gd name="T84" fmla="*/ 2 w 751"/>
                <a:gd name="T85" fmla="*/ 0 h 683"/>
                <a:gd name="T86" fmla="*/ 2 w 751"/>
                <a:gd name="T87" fmla="*/ 0 h 683"/>
                <a:gd name="T88" fmla="*/ 2 w 751"/>
                <a:gd name="T89" fmla="*/ 0 h 683"/>
                <a:gd name="T90" fmla="*/ 2 w 751"/>
                <a:gd name="T91" fmla="*/ 0 h 683"/>
                <a:gd name="T92" fmla="*/ 2 w 751"/>
                <a:gd name="T93" fmla="*/ 0 h 683"/>
                <a:gd name="T94" fmla="*/ 2 w 751"/>
                <a:gd name="T95" fmla="*/ 0 h 683"/>
                <a:gd name="T96" fmla="*/ 2 w 751"/>
                <a:gd name="T97" fmla="*/ 0 h 683"/>
                <a:gd name="T98" fmla="*/ 1 w 751"/>
                <a:gd name="T99" fmla="*/ 0 h 683"/>
                <a:gd name="T100" fmla="*/ 1 w 751"/>
                <a:gd name="T101" fmla="*/ 0 h 683"/>
                <a:gd name="T102" fmla="*/ 1 w 751"/>
                <a:gd name="T103" fmla="*/ 0 h 683"/>
                <a:gd name="T104" fmla="*/ 1 w 751"/>
                <a:gd name="T105" fmla="*/ 0 h 683"/>
                <a:gd name="T106" fmla="*/ 1 w 751"/>
                <a:gd name="T107" fmla="*/ 0 h 683"/>
                <a:gd name="T108" fmla="*/ 1 w 751"/>
                <a:gd name="T109" fmla="*/ 0 h 683"/>
                <a:gd name="T110" fmla="*/ 1 w 751"/>
                <a:gd name="T111" fmla="*/ 0 h 683"/>
                <a:gd name="T112" fmla="*/ 1 w 751"/>
                <a:gd name="T113" fmla="*/ 0 h 683"/>
                <a:gd name="T114" fmla="*/ 1 w 751"/>
                <a:gd name="T115" fmla="*/ 0 h 683"/>
                <a:gd name="T116" fmla="*/ 1 w 751"/>
                <a:gd name="T117" fmla="*/ 0 h 683"/>
                <a:gd name="T118" fmla="*/ 1 w 751"/>
                <a:gd name="T119" fmla="*/ 0 h 6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1"/>
                <a:gd name="T181" fmla="*/ 0 h 683"/>
                <a:gd name="T182" fmla="*/ 751 w 751"/>
                <a:gd name="T183" fmla="*/ 683 h 6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1" h="683">
                  <a:moveTo>
                    <a:pt x="0" y="410"/>
                  </a:moveTo>
                  <a:lnTo>
                    <a:pt x="3" y="422"/>
                  </a:lnTo>
                  <a:lnTo>
                    <a:pt x="8" y="429"/>
                  </a:lnTo>
                  <a:lnTo>
                    <a:pt x="15" y="437"/>
                  </a:lnTo>
                  <a:lnTo>
                    <a:pt x="16" y="441"/>
                  </a:lnTo>
                  <a:lnTo>
                    <a:pt x="18" y="441"/>
                  </a:lnTo>
                  <a:lnTo>
                    <a:pt x="20" y="443"/>
                  </a:lnTo>
                  <a:lnTo>
                    <a:pt x="20" y="469"/>
                  </a:lnTo>
                  <a:lnTo>
                    <a:pt x="27" y="485"/>
                  </a:lnTo>
                  <a:lnTo>
                    <a:pt x="39" y="503"/>
                  </a:lnTo>
                  <a:lnTo>
                    <a:pt x="49" y="518"/>
                  </a:lnTo>
                  <a:lnTo>
                    <a:pt x="55" y="525"/>
                  </a:lnTo>
                  <a:lnTo>
                    <a:pt x="56" y="531"/>
                  </a:lnTo>
                  <a:lnTo>
                    <a:pt x="58" y="533"/>
                  </a:lnTo>
                  <a:lnTo>
                    <a:pt x="67" y="542"/>
                  </a:lnTo>
                  <a:lnTo>
                    <a:pt x="67" y="546"/>
                  </a:lnTo>
                  <a:lnTo>
                    <a:pt x="69" y="547"/>
                  </a:lnTo>
                  <a:lnTo>
                    <a:pt x="78" y="558"/>
                  </a:lnTo>
                  <a:lnTo>
                    <a:pt x="78" y="559"/>
                  </a:lnTo>
                  <a:lnTo>
                    <a:pt x="79" y="559"/>
                  </a:lnTo>
                  <a:lnTo>
                    <a:pt x="84" y="559"/>
                  </a:lnTo>
                  <a:lnTo>
                    <a:pt x="85" y="561"/>
                  </a:lnTo>
                  <a:lnTo>
                    <a:pt x="86" y="563"/>
                  </a:lnTo>
                  <a:lnTo>
                    <a:pt x="87" y="564"/>
                  </a:lnTo>
                  <a:lnTo>
                    <a:pt x="86" y="565"/>
                  </a:lnTo>
                  <a:lnTo>
                    <a:pt x="90" y="567"/>
                  </a:lnTo>
                  <a:lnTo>
                    <a:pt x="90" y="565"/>
                  </a:lnTo>
                  <a:lnTo>
                    <a:pt x="92" y="565"/>
                  </a:lnTo>
                  <a:lnTo>
                    <a:pt x="93" y="566"/>
                  </a:lnTo>
                  <a:lnTo>
                    <a:pt x="97" y="571"/>
                  </a:lnTo>
                  <a:lnTo>
                    <a:pt x="98" y="576"/>
                  </a:lnTo>
                  <a:lnTo>
                    <a:pt x="97" y="579"/>
                  </a:lnTo>
                  <a:lnTo>
                    <a:pt x="98" y="582"/>
                  </a:lnTo>
                  <a:lnTo>
                    <a:pt x="99" y="582"/>
                  </a:lnTo>
                  <a:lnTo>
                    <a:pt x="100" y="583"/>
                  </a:lnTo>
                  <a:lnTo>
                    <a:pt x="99" y="584"/>
                  </a:lnTo>
                  <a:lnTo>
                    <a:pt x="100" y="585"/>
                  </a:lnTo>
                  <a:lnTo>
                    <a:pt x="98" y="589"/>
                  </a:lnTo>
                  <a:lnTo>
                    <a:pt x="100" y="589"/>
                  </a:lnTo>
                  <a:lnTo>
                    <a:pt x="102" y="590"/>
                  </a:lnTo>
                  <a:lnTo>
                    <a:pt x="103" y="590"/>
                  </a:lnTo>
                  <a:lnTo>
                    <a:pt x="105" y="593"/>
                  </a:lnTo>
                  <a:lnTo>
                    <a:pt x="106" y="596"/>
                  </a:lnTo>
                  <a:lnTo>
                    <a:pt x="108" y="597"/>
                  </a:lnTo>
                  <a:lnTo>
                    <a:pt x="109" y="600"/>
                  </a:lnTo>
                  <a:lnTo>
                    <a:pt x="106" y="602"/>
                  </a:lnTo>
                  <a:lnTo>
                    <a:pt x="117" y="613"/>
                  </a:lnTo>
                  <a:lnTo>
                    <a:pt x="117" y="614"/>
                  </a:lnTo>
                  <a:lnTo>
                    <a:pt x="122" y="618"/>
                  </a:lnTo>
                  <a:lnTo>
                    <a:pt x="124" y="618"/>
                  </a:lnTo>
                  <a:lnTo>
                    <a:pt x="127" y="620"/>
                  </a:lnTo>
                  <a:lnTo>
                    <a:pt x="129" y="621"/>
                  </a:lnTo>
                  <a:lnTo>
                    <a:pt x="132" y="624"/>
                  </a:lnTo>
                  <a:lnTo>
                    <a:pt x="132" y="623"/>
                  </a:lnTo>
                  <a:lnTo>
                    <a:pt x="133" y="621"/>
                  </a:lnTo>
                  <a:lnTo>
                    <a:pt x="139" y="621"/>
                  </a:lnTo>
                  <a:lnTo>
                    <a:pt x="138" y="620"/>
                  </a:lnTo>
                  <a:lnTo>
                    <a:pt x="140" y="619"/>
                  </a:lnTo>
                  <a:lnTo>
                    <a:pt x="145" y="620"/>
                  </a:lnTo>
                  <a:lnTo>
                    <a:pt x="146" y="621"/>
                  </a:lnTo>
                  <a:lnTo>
                    <a:pt x="146" y="623"/>
                  </a:lnTo>
                  <a:lnTo>
                    <a:pt x="144" y="627"/>
                  </a:lnTo>
                  <a:lnTo>
                    <a:pt x="142" y="629"/>
                  </a:lnTo>
                  <a:lnTo>
                    <a:pt x="142" y="632"/>
                  </a:lnTo>
                  <a:lnTo>
                    <a:pt x="146" y="635"/>
                  </a:lnTo>
                  <a:lnTo>
                    <a:pt x="147" y="632"/>
                  </a:lnTo>
                  <a:lnTo>
                    <a:pt x="150" y="632"/>
                  </a:lnTo>
                  <a:lnTo>
                    <a:pt x="151" y="633"/>
                  </a:lnTo>
                  <a:lnTo>
                    <a:pt x="152" y="633"/>
                  </a:lnTo>
                  <a:lnTo>
                    <a:pt x="153" y="632"/>
                  </a:lnTo>
                  <a:lnTo>
                    <a:pt x="154" y="632"/>
                  </a:lnTo>
                  <a:lnTo>
                    <a:pt x="156" y="631"/>
                  </a:lnTo>
                  <a:lnTo>
                    <a:pt x="157" y="633"/>
                  </a:lnTo>
                  <a:lnTo>
                    <a:pt x="156" y="633"/>
                  </a:lnTo>
                  <a:lnTo>
                    <a:pt x="157" y="636"/>
                  </a:lnTo>
                  <a:lnTo>
                    <a:pt x="159" y="636"/>
                  </a:lnTo>
                  <a:lnTo>
                    <a:pt x="159" y="635"/>
                  </a:lnTo>
                  <a:lnTo>
                    <a:pt x="160" y="636"/>
                  </a:lnTo>
                  <a:lnTo>
                    <a:pt x="162" y="635"/>
                  </a:lnTo>
                  <a:lnTo>
                    <a:pt x="165" y="637"/>
                  </a:lnTo>
                  <a:lnTo>
                    <a:pt x="163" y="641"/>
                  </a:lnTo>
                  <a:lnTo>
                    <a:pt x="163" y="643"/>
                  </a:lnTo>
                  <a:lnTo>
                    <a:pt x="164" y="642"/>
                  </a:lnTo>
                  <a:lnTo>
                    <a:pt x="166" y="642"/>
                  </a:lnTo>
                  <a:lnTo>
                    <a:pt x="171" y="645"/>
                  </a:lnTo>
                  <a:lnTo>
                    <a:pt x="177" y="648"/>
                  </a:lnTo>
                  <a:lnTo>
                    <a:pt x="180" y="648"/>
                  </a:lnTo>
                  <a:lnTo>
                    <a:pt x="186" y="649"/>
                  </a:lnTo>
                  <a:lnTo>
                    <a:pt x="201" y="638"/>
                  </a:lnTo>
                  <a:lnTo>
                    <a:pt x="206" y="629"/>
                  </a:lnTo>
                  <a:lnTo>
                    <a:pt x="208" y="626"/>
                  </a:lnTo>
                  <a:lnTo>
                    <a:pt x="211" y="626"/>
                  </a:lnTo>
                  <a:lnTo>
                    <a:pt x="214" y="629"/>
                  </a:lnTo>
                  <a:lnTo>
                    <a:pt x="220" y="631"/>
                  </a:lnTo>
                  <a:lnTo>
                    <a:pt x="225" y="631"/>
                  </a:lnTo>
                  <a:lnTo>
                    <a:pt x="231" y="633"/>
                  </a:lnTo>
                  <a:lnTo>
                    <a:pt x="235" y="635"/>
                  </a:lnTo>
                  <a:lnTo>
                    <a:pt x="237" y="636"/>
                  </a:lnTo>
                  <a:lnTo>
                    <a:pt x="238" y="633"/>
                  </a:lnTo>
                  <a:lnTo>
                    <a:pt x="238" y="631"/>
                  </a:lnTo>
                  <a:lnTo>
                    <a:pt x="241" y="629"/>
                  </a:lnTo>
                  <a:lnTo>
                    <a:pt x="242" y="621"/>
                  </a:lnTo>
                  <a:lnTo>
                    <a:pt x="246" y="625"/>
                  </a:lnTo>
                  <a:lnTo>
                    <a:pt x="247" y="627"/>
                  </a:lnTo>
                  <a:lnTo>
                    <a:pt x="249" y="629"/>
                  </a:lnTo>
                  <a:lnTo>
                    <a:pt x="252" y="627"/>
                  </a:lnTo>
                  <a:lnTo>
                    <a:pt x="254" y="629"/>
                  </a:lnTo>
                  <a:lnTo>
                    <a:pt x="256" y="627"/>
                  </a:lnTo>
                  <a:lnTo>
                    <a:pt x="262" y="627"/>
                  </a:lnTo>
                  <a:lnTo>
                    <a:pt x="265" y="625"/>
                  </a:lnTo>
                  <a:lnTo>
                    <a:pt x="267" y="624"/>
                  </a:lnTo>
                  <a:lnTo>
                    <a:pt x="270" y="624"/>
                  </a:lnTo>
                  <a:lnTo>
                    <a:pt x="272" y="623"/>
                  </a:lnTo>
                  <a:lnTo>
                    <a:pt x="274" y="621"/>
                  </a:lnTo>
                  <a:lnTo>
                    <a:pt x="282" y="617"/>
                  </a:lnTo>
                  <a:lnTo>
                    <a:pt x="292" y="607"/>
                  </a:lnTo>
                  <a:lnTo>
                    <a:pt x="296" y="599"/>
                  </a:lnTo>
                  <a:lnTo>
                    <a:pt x="298" y="596"/>
                  </a:lnTo>
                  <a:lnTo>
                    <a:pt x="303" y="595"/>
                  </a:lnTo>
                  <a:lnTo>
                    <a:pt x="307" y="596"/>
                  </a:lnTo>
                  <a:lnTo>
                    <a:pt x="320" y="600"/>
                  </a:lnTo>
                  <a:lnTo>
                    <a:pt x="339" y="602"/>
                  </a:lnTo>
                  <a:lnTo>
                    <a:pt x="343" y="603"/>
                  </a:lnTo>
                  <a:lnTo>
                    <a:pt x="344" y="602"/>
                  </a:lnTo>
                  <a:lnTo>
                    <a:pt x="351" y="601"/>
                  </a:lnTo>
                  <a:lnTo>
                    <a:pt x="354" y="599"/>
                  </a:lnTo>
                  <a:lnTo>
                    <a:pt x="356" y="599"/>
                  </a:lnTo>
                  <a:lnTo>
                    <a:pt x="360" y="596"/>
                  </a:lnTo>
                  <a:lnTo>
                    <a:pt x="361" y="591"/>
                  </a:lnTo>
                  <a:lnTo>
                    <a:pt x="370" y="587"/>
                  </a:lnTo>
                  <a:lnTo>
                    <a:pt x="372" y="584"/>
                  </a:lnTo>
                  <a:lnTo>
                    <a:pt x="374" y="584"/>
                  </a:lnTo>
                  <a:lnTo>
                    <a:pt x="375" y="585"/>
                  </a:lnTo>
                  <a:lnTo>
                    <a:pt x="376" y="587"/>
                  </a:lnTo>
                  <a:lnTo>
                    <a:pt x="376" y="589"/>
                  </a:lnTo>
                  <a:lnTo>
                    <a:pt x="380" y="595"/>
                  </a:lnTo>
                  <a:lnTo>
                    <a:pt x="381" y="596"/>
                  </a:lnTo>
                  <a:lnTo>
                    <a:pt x="402" y="618"/>
                  </a:lnTo>
                  <a:lnTo>
                    <a:pt x="399" y="623"/>
                  </a:lnTo>
                  <a:lnTo>
                    <a:pt x="397" y="630"/>
                  </a:lnTo>
                  <a:lnTo>
                    <a:pt x="397" y="639"/>
                  </a:lnTo>
                  <a:lnTo>
                    <a:pt x="398" y="642"/>
                  </a:lnTo>
                  <a:lnTo>
                    <a:pt x="398" y="647"/>
                  </a:lnTo>
                  <a:lnTo>
                    <a:pt x="396" y="651"/>
                  </a:lnTo>
                  <a:lnTo>
                    <a:pt x="396" y="656"/>
                  </a:lnTo>
                  <a:lnTo>
                    <a:pt x="396" y="663"/>
                  </a:lnTo>
                  <a:lnTo>
                    <a:pt x="400" y="671"/>
                  </a:lnTo>
                  <a:lnTo>
                    <a:pt x="402" y="675"/>
                  </a:lnTo>
                  <a:lnTo>
                    <a:pt x="416" y="680"/>
                  </a:lnTo>
                  <a:lnTo>
                    <a:pt x="422" y="680"/>
                  </a:lnTo>
                  <a:lnTo>
                    <a:pt x="430" y="674"/>
                  </a:lnTo>
                  <a:lnTo>
                    <a:pt x="435" y="667"/>
                  </a:lnTo>
                  <a:lnTo>
                    <a:pt x="436" y="669"/>
                  </a:lnTo>
                  <a:lnTo>
                    <a:pt x="444" y="683"/>
                  </a:lnTo>
                  <a:lnTo>
                    <a:pt x="453" y="683"/>
                  </a:lnTo>
                  <a:lnTo>
                    <a:pt x="459" y="677"/>
                  </a:lnTo>
                  <a:lnTo>
                    <a:pt x="462" y="677"/>
                  </a:lnTo>
                  <a:lnTo>
                    <a:pt x="462" y="673"/>
                  </a:lnTo>
                  <a:lnTo>
                    <a:pt x="465" y="674"/>
                  </a:lnTo>
                  <a:lnTo>
                    <a:pt x="482" y="667"/>
                  </a:lnTo>
                  <a:lnTo>
                    <a:pt x="486" y="663"/>
                  </a:lnTo>
                  <a:lnTo>
                    <a:pt x="495" y="659"/>
                  </a:lnTo>
                  <a:lnTo>
                    <a:pt x="498" y="651"/>
                  </a:lnTo>
                  <a:lnTo>
                    <a:pt x="504" y="647"/>
                  </a:lnTo>
                  <a:lnTo>
                    <a:pt x="516" y="638"/>
                  </a:lnTo>
                  <a:lnTo>
                    <a:pt x="525" y="633"/>
                  </a:lnTo>
                  <a:lnTo>
                    <a:pt x="526" y="631"/>
                  </a:lnTo>
                  <a:lnTo>
                    <a:pt x="535" y="629"/>
                  </a:lnTo>
                  <a:lnTo>
                    <a:pt x="540" y="632"/>
                  </a:lnTo>
                  <a:lnTo>
                    <a:pt x="543" y="632"/>
                  </a:lnTo>
                  <a:lnTo>
                    <a:pt x="546" y="636"/>
                  </a:lnTo>
                  <a:lnTo>
                    <a:pt x="550" y="631"/>
                  </a:lnTo>
                  <a:lnTo>
                    <a:pt x="550" y="626"/>
                  </a:lnTo>
                  <a:lnTo>
                    <a:pt x="552" y="623"/>
                  </a:lnTo>
                  <a:lnTo>
                    <a:pt x="555" y="618"/>
                  </a:lnTo>
                  <a:lnTo>
                    <a:pt x="558" y="617"/>
                  </a:lnTo>
                  <a:lnTo>
                    <a:pt x="559" y="612"/>
                  </a:lnTo>
                  <a:lnTo>
                    <a:pt x="562" y="609"/>
                  </a:lnTo>
                  <a:lnTo>
                    <a:pt x="564" y="607"/>
                  </a:lnTo>
                  <a:lnTo>
                    <a:pt x="565" y="606"/>
                  </a:lnTo>
                  <a:lnTo>
                    <a:pt x="567" y="600"/>
                  </a:lnTo>
                  <a:lnTo>
                    <a:pt x="567" y="594"/>
                  </a:lnTo>
                  <a:lnTo>
                    <a:pt x="570" y="591"/>
                  </a:lnTo>
                  <a:lnTo>
                    <a:pt x="570" y="590"/>
                  </a:lnTo>
                  <a:lnTo>
                    <a:pt x="565" y="584"/>
                  </a:lnTo>
                  <a:lnTo>
                    <a:pt x="560" y="583"/>
                  </a:lnTo>
                  <a:lnTo>
                    <a:pt x="555" y="587"/>
                  </a:lnTo>
                  <a:lnTo>
                    <a:pt x="549" y="590"/>
                  </a:lnTo>
                  <a:lnTo>
                    <a:pt x="548" y="587"/>
                  </a:lnTo>
                  <a:lnTo>
                    <a:pt x="538" y="591"/>
                  </a:lnTo>
                  <a:lnTo>
                    <a:pt x="538" y="589"/>
                  </a:lnTo>
                  <a:lnTo>
                    <a:pt x="541" y="584"/>
                  </a:lnTo>
                  <a:lnTo>
                    <a:pt x="541" y="582"/>
                  </a:lnTo>
                  <a:lnTo>
                    <a:pt x="540" y="573"/>
                  </a:lnTo>
                  <a:lnTo>
                    <a:pt x="542" y="566"/>
                  </a:lnTo>
                  <a:lnTo>
                    <a:pt x="534" y="560"/>
                  </a:lnTo>
                  <a:lnTo>
                    <a:pt x="531" y="559"/>
                  </a:lnTo>
                  <a:lnTo>
                    <a:pt x="529" y="552"/>
                  </a:lnTo>
                  <a:lnTo>
                    <a:pt x="519" y="548"/>
                  </a:lnTo>
                  <a:lnTo>
                    <a:pt x="519" y="541"/>
                  </a:lnTo>
                  <a:lnTo>
                    <a:pt x="524" y="534"/>
                  </a:lnTo>
                  <a:lnTo>
                    <a:pt x="531" y="533"/>
                  </a:lnTo>
                  <a:lnTo>
                    <a:pt x="535" y="525"/>
                  </a:lnTo>
                  <a:lnTo>
                    <a:pt x="534" y="517"/>
                  </a:lnTo>
                  <a:lnTo>
                    <a:pt x="529" y="512"/>
                  </a:lnTo>
                  <a:lnTo>
                    <a:pt x="522" y="506"/>
                  </a:lnTo>
                  <a:lnTo>
                    <a:pt x="513" y="505"/>
                  </a:lnTo>
                  <a:lnTo>
                    <a:pt x="506" y="497"/>
                  </a:lnTo>
                  <a:lnTo>
                    <a:pt x="500" y="505"/>
                  </a:lnTo>
                  <a:lnTo>
                    <a:pt x="494" y="499"/>
                  </a:lnTo>
                  <a:lnTo>
                    <a:pt x="489" y="500"/>
                  </a:lnTo>
                  <a:lnTo>
                    <a:pt x="486" y="504"/>
                  </a:lnTo>
                  <a:lnTo>
                    <a:pt x="478" y="500"/>
                  </a:lnTo>
                  <a:lnTo>
                    <a:pt x="483" y="492"/>
                  </a:lnTo>
                  <a:lnTo>
                    <a:pt x="481" y="482"/>
                  </a:lnTo>
                  <a:lnTo>
                    <a:pt x="484" y="474"/>
                  </a:lnTo>
                  <a:lnTo>
                    <a:pt x="487" y="463"/>
                  </a:lnTo>
                  <a:lnTo>
                    <a:pt x="490" y="461"/>
                  </a:lnTo>
                  <a:lnTo>
                    <a:pt x="493" y="463"/>
                  </a:lnTo>
                  <a:lnTo>
                    <a:pt x="500" y="463"/>
                  </a:lnTo>
                  <a:lnTo>
                    <a:pt x="504" y="467"/>
                  </a:lnTo>
                  <a:lnTo>
                    <a:pt x="506" y="467"/>
                  </a:lnTo>
                  <a:lnTo>
                    <a:pt x="505" y="462"/>
                  </a:lnTo>
                  <a:lnTo>
                    <a:pt x="504" y="462"/>
                  </a:lnTo>
                  <a:lnTo>
                    <a:pt x="500" y="461"/>
                  </a:lnTo>
                  <a:lnTo>
                    <a:pt x="501" y="457"/>
                  </a:lnTo>
                  <a:lnTo>
                    <a:pt x="507" y="459"/>
                  </a:lnTo>
                  <a:lnTo>
                    <a:pt x="513" y="461"/>
                  </a:lnTo>
                  <a:lnTo>
                    <a:pt x="517" y="465"/>
                  </a:lnTo>
                  <a:lnTo>
                    <a:pt x="518" y="470"/>
                  </a:lnTo>
                  <a:lnTo>
                    <a:pt x="520" y="471"/>
                  </a:lnTo>
                  <a:lnTo>
                    <a:pt x="523" y="471"/>
                  </a:lnTo>
                  <a:lnTo>
                    <a:pt x="523" y="467"/>
                  </a:lnTo>
                  <a:lnTo>
                    <a:pt x="525" y="468"/>
                  </a:lnTo>
                  <a:lnTo>
                    <a:pt x="531" y="467"/>
                  </a:lnTo>
                  <a:lnTo>
                    <a:pt x="540" y="461"/>
                  </a:lnTo>
                  <a:lnTo>
                    <a:pt x="543" y="456"/>
                  </a:lnTo>
                  <a:lnTo>
                    <a:pt x="549" y="453"/>
                  </a:lnTo>
                  <a:lnTo>
                    <a:pt x="550" y="452"/>
                  </a:lnTo>
                  <a:lnTo>
                    <a:pt x="553" y="452"/>
                  </a:lnTo>
                  <a:lnTo>
                    <a:pt x="555" y="451"/>
                  </a:lnTo>
                  <a:lnTo>
                    <a:pt x="555" y="446"/>
                  </a:lnTo>
                  <a:lnTo>
                    <a:pt x="567" y="445"/>
                  </a:lnTo>
                  <a:lnTo>
                    <a:pt x="570" y="444"/>
                  </a:lnTo>
                  <a:lnTo>
                    <a:pt x="573" y="445"/>
                  </a:lnTo>
                  <a:lnTo>
                    <a:pt x="588" y="441"/>
                  </a:lnTo>
                  <a:lnTo>
                    <a:pt x="596" y="444"/>
                  </a:lnTo>
                  <a:lnTo>
                    <a:pt x="602" y="439"/>
                  </a:lnTo>
                  <a:lnTo>
                    <a:pt x="608" y="439"/>
                  </a:lnTo>
                  <a:lnTo>
                    <a:pt x="617" y="443"/>
                  </a:lnTo>
                  <a:lnTo>
                    <a:pt x="624" y="438"/>
                  </a:lnTo>
                  <a:lnTo>
                    <a:pt x="647" y="429"/>
                  </a:lnTo>
                  <a:lnTo>
                    <a:pt x="651" y="428"/>
                  </a:lnTo>
                  <a:lnTo>
                    <a:pt x="667" y="404"/>
                  </a:lnTo>
                  <a:lnTo>
                    <a:pt x="673" y="398"/>
                  </a:lnTo>
                  <a:lnTo>
                    <a:pt x="672" y="383"/>
                  </a:lnTo>
                  <a:lnTo>
                    <a:pt x="666" y="381"/>
                  </a:lnTo>
                  <a:lnTo>
                    <a:pt x="659" y="374"/>
                  </a:lnTo>
                  <a:lnTo>
                    <a:pt x="650" y="360"/>
                  </a:lnTo>
                  <a:lnTo>
                    <a:pt x="653" y="354"/>
                  </a:lnTo>
                  <a:lnTo>
                    <a:pt x="659" y="347"/>
                  </a:lnTo>
                  <a:lnTo>
                    <a:pt x="675" y="324"/>
                  </a:lnTo>
                  <a:lnTo>
                    <a:pt x="674" y="318"/>
                  </a:lnTo>
                  <a:lnTo>
                    <a:pt x="679" y="315"/>
                  </a:lnTo>
                  <a:lnTo>
                    <a:pt x="689" y="305"/>
                  </a:lnTo>
                  <a:lnTo>
                    <a:pt x="696" y="294"/>
                  </a:lnTo>
                  <a:lnTo>
                    <a:pt x="697" y="289"/>
                  </a:lnTo>
                  <a:lnTo>
                    <a:pt x="703" y="285"/>
                  </a:lnTo>
                  <a:lnTo>
                    <a:pt x="702" y="275"/>
                  </a:lnTo>
                  <a:lnTo>
                    <a:pt x="708" y="270"/>
                  </a:lnTo>
                  <a:lnTo>
                    <a:pt x="715" y="273"/>
                  </a:lnTo>
                  <a:lnTo>
                    <a:pt x="717" y="270"/>
                  </a:lnTo>
                  <a:lnTo>
                    <a:pt x="723" y="269"/>
                  </a:lnTo>
                  <a:lnTo>
                    <a:pt x="739" y="248"/>
                  </a:lnTo>
                  <a:lnTo>
                    <a:pt x="727" y="235"/>
                  </a:lnTo>
                  <a:lnTo>
                    <a:pt x="721" y="224"/>
                  </a:lnTo>
                  <a:lnTo>
                    <a:pt x="723" y="216"/>
                  </a:lnTo>
                  <a:lnTo>
                    <a:pt x="727" y="209"/>
                  </a:lnTo>
                  <a:lnTo>
                    <a:pt x="734" y="204"/>
                  </a:lnTo>
                  <a:lnTo>
                    <a:pt x="739" y="198"/>
                  </a:lnTo>
                  <a:lnTo>
                    <a:pt x="740" y="194"/>
                  </a:lnTo>
                  <a:lnTo>
                    <a:pt x="731" y="188"/>
                  </a:lnTo>
                  <a:lnTo>
                    <a:pt x="732" y="186"/>
                  </a:lnTo>
                  <a:lnTo>
                    <a:pt x="750" y="173"/>
                  </a:lnTo>
                  <a:lnTo>
                    <a:pt x="751" y="165"/>
                  </a:lnTo>
                  <a:lnTo>
                    <a:pt x="739" y="165"/>
                  </a:lnTo>
                  <a:lnTo>
                    <a:pt x="732" y="162"/>
                  </a:lnTo>
                  <a:lnTo>
                    <a:pt x="723" y="151"/>
                  </a:lnTo>
                  <a:lnTo>
                    <a:pt x="711" y="145"/>
                  </a:lnTo>
                  <a:lnTo>
                    <a:pt x="703" y="139"/>
                  </a:lnTo>
                  <a:lnTo>
                    <a:pt x="698" y="138"/>
                  </a:lnTo>
                  <a:lnTo>
                    <a:pt x="693" y="140"/>
                  </a:lnTo>
                  <a:lnTo>
                    <a:pt x="684" y="145"/>
                  </a:lnTo>
                  <a:lnTo>
                    <a:pt x="680" y="144"/>
                  </a:lnTo>
                  <a:lnTo>
                    <a:pt x="677" y="149"/>
                  </a:lnTo>
                  <a:lnTo>
                    <a:pt x="677" y="157"/>
                  </a:lnTo>
                  <a:lnTo>
                    <a:pt x="665" y="164"/>
                  </a:lnTo>
                  <a:lnTo>
                    <a:pt x="647" y="171"/>
                  </a:lnTo>
                  <a:lnTo>
                    <a:pt x="645" y="177"/>
                  </a:lnTo>
                  <a:lnTo>
                    <a:pt x="643" y="181"/>
                  </a:lnTo>
                  <a:lnTo>
                    <a:pt x="615" y="206"/>
                  </a:lnTo>
                  <a:lnTo>
                    <a:pt x="589" y="204"/>
                  </a:lnTo>
                  <a:lnTo>
                    <a:pt x="580" y="200"/>
                  </a:lnTo>
                  <a:lnTo>
                    <a:pt x="555" y="191"/>
                  </a:lnTo>
                  <a:lnTo>
                    <a:pt x="544" y="187"/>
                  </a:lnTo>
                  <a:lnTo>
                    <a:pt x="532" y="186"/>
                  </a:lnTo>
                  <a:lnTo>
                    <a:pt x="524" y="191"/>
                  </a:lnTo>
                  <a:lnTo>
                    <a:pt x="520" y="206"/>
                  </a:lnTo>
                  <a:lnTo>
                    <a:pt x="520" y="213"/>
                  </a:lnTo>
                  <a:lnTo>
                    <a:pt x="524" y="221"/>
                  </a:lnTo>
                  <a:lnTo>
                    <a:pt x="532" y="229"/>
                  </a:lnTo>
                  <a:lnTo>
                    <a:pt x="538" y="231"/>
                  </a:lnTo>
                  <a:lnTo>
                    <a:pt x="542" y="236"/>
                  </a:lnTo>
                  <a:lnTo>
                    <a:pt x="542" y="252"/>
                  </a:lnTo>
                  <a:lnTo>
                    <a:pt x="538" y="263"/>
                  </a:lnTo>
                  <a:lnTo>
                    <a:pt x="537" y="265"/>
                  </a:lnTo>
                  <a:lnTo>
                    <a:pt x="536" y="255"/>
                  </a:lnTo>
                  <a:lnTo>
                    <a:pt x="532" y="252"/>
                  </a:lnTo>
                  <a:lnTo>
                    <a:pt x="528" y="254"/>
                  </a:lnTo>
                  <a:lnTo>
                    <a:pt x="525" y="264"/>
                  </a:lnTo>
                  <a:lnTo>
                    <a:pt x="508" y="267"/>
                  </a:lnTo>
                  <a:lnTo>
                    <a:pt x="506" y="275"/>
                  </a:lnTo>
                  <a:lnTo>
                    <a:pt x="496" y="277"/>
                  </a:lnTo>
                  <a:lnTo>
                    <a:pt x="482" y="276"/>
                  </a:lnTo>
                  <a:lnTo>
                    <a:pt x="471" y="272"/>
                  </a:lnTo>
                  <a:lnTo>
                    <a:pt x="465" y="281"/>
                  </a:lnTo>
                  <a:lnTo>
                    <a:pt x="469" y="299"/>
                  </a:lnTo>
                  <a:lnTo>
                    <a:pt x="469" y="308"/>
                  </a:lnTo>
                  <a:lnTo>
                    <a:pt x="458" y="309"/>
                  </a:lnTo>
                  <a:lnTo>
                    <a:pt x="442" y="303"/>
                  </a:lnTo>
                  <a:lnTo>
                    <a:pt x="433" y="306"/>
                  </a:lnTo>
                  <a:lnTo>
                    <a:pt x="415" y="307"/>
                  </a:lnTo>
                  <a:lnTo>
                    <a:pt x="408" y="296"/>
                  </a:lnTo>
                  <a:lnTo>
                    <a:pt x="368" y="291"/>
                  </a:lnTo>
                  <a:lnTo>
                    <a:pt x="367" y="288"/>
                  </a:lnTo>
                  <a:lnTo>
                    <a:pt x="366" y="279"/>
                  </a:lnTo>
                  <a:lnTo>
                    <a:pt x="342" y="282"/>
                  </a:lnTo>
                  <a:lnTo>
                    <a:pt x="328" y="278"/>
                  </a:lnTo>
                  <a:lnTo>
                    <a:pt x="332" y="273"/>
                  </a:lnTo>
                  <a:lnTo>
                    <a:pt x="336" y="254"/>
                  </a:lnTo>
                  <a:lnTo>
                    <a:pt x="342" y="243"/>
                  </a:lnTo>
                  <a:lnTo>
                    <a:pt x="342" y="236"/>
                  </a:lnTo>
                  <a:lnTo>
                    <a:pt x="349" y="231"/>
                  </a:lnTo>
                  <a:lnTo>
                    <a:pt x="352" y="233"/>
                  </a:lnTo>
                  <a:lnTo>
                    <a:pt x="355" y="224"/>
                  </a:lnTo>
                  <a:lnTo>
                    <a:pt x="360" y="230"/>
                  </a:lnTo>
                  <a:lnTo>
                    <a:pt x="368" y="219"/>
                  </a:lnTo>
                  <a:lnTo>
                    <a:pt x="363" y="217"/>
                  </a:lnTo>
                  <a:lnTo>
                    <a:pt x="361" y="215"/>
                  </a:lnTo>
                  <a:lnTo>
                    <a:pt x="363" y="212"/>
                  </a:lnTo>
                  <a:lnTo>
                    <a:pt x="363" y="203"/>
                  </a:lnTo>
                  <a:lnTo>
                    <a:pt x="362" y="195"/>
                  </a:lnTo>
                  <a:lnTo>
                    <a:pt x="362" y="193"/>
                  </a:lnTo>
                  <a:lnTo>
                    <a:pt x="364" y="197"/>
                  </a:lnTo>
                  <a:lnTo>
                    <a:pt x="369" y="198"/>
                  </a:lnTo>
                  <a:lnTo>
                    <a:pt x="370" y="191"/>
                  </a:lnTo>
                  <a:lnTo>
                    <a:pt x="367" y="179"/>
                  </a:lnTo>
                  <a:lnTo>
                    <a:pt x="372" y="173"/>
                  </a:lnTo>
                  <a:lnTo>
                    <a:pt x="376" y="177"/>
                  </a:lnTo>
                  <a:lnTo>
                    <a:pt x="382" y="176"/>
                  </a:lnTo>
                  <a:lnTo>
                    <a:pt x="391" y="177"/>
                  </a:lnTo>
                  <a:lnTo>
                    <a:pt x="405" y="159"/>
                  </a:lnTo>
                  <a:lnTo>
                    <a:pt x="420" y="152"/>
                  </a:lnTo>
                  <a:lnTo>
                    <a:pt x="422" y="153"/>
                  </a:lnTo>
                  <a:lnTo>
                    <a:pt x="426" y="153"/>
                  </a:lnTo>
                  <a:lnTo>
                    <a:pt x="430" y="151"/>
                  </a:lnTo>
                  <a:lnTo>
                    <a:pt x="434" y="143"/>
                  </a:lnTo>
                  <a:lnTo>
                    <a:pt x="433" y="134"/>
                  </a:lnTo>
                  <a:lnTo>
                    <a:pt x="435" y="129"/>
                  </a:lnTo>
                  <a:lnTo>
                    <a:pt x="440" y="111"/>
                  </a:lnTo>
                  <a:lnTo>
                    <a:pt x="451" y="93"/>
                  </a:lnTo>
                  <a:lnTo>
                    <a:pt x="453" y="85"/>
                  </a:lnTo>
                  <a:lnTo>
                    <a:pt x="452" y="74"/>
                  </a:lnTo>
                  <a:lnTo>
                    <a:pt x="444" y="68"/>
                  </a:lnTo>
                  <a:lnTo>
                    <a:pt x="439" y="67"/>
                  </a:lnTo>
                  <a:lnTo>
                    <a:pt x="430" y="63"/>
                  </a:lnTo>
                  <a:lnTo>
                    <a:pt x="411" y="63"/>
                  </a:lnTo>
                  <a:lnTo>
                    <a:pt x="405" y="66"/>
                  </a:lnTo>
                  <a:lnTo>
                    <a:pt x="393" y="78"/>
                  </a:lnTo>
                  <a:lnTo>
                    <a:pt x="393" y="89"/>
                  </a:lnTo>
                  <a:lnTo>
                    <a:pt x="396" y="97"/>
                  </a:lnTo>
                  <a:lnTo>
                    <a:pt x="396" y="103"/>
                  </a:lnTo>
                  <a:lnTo>
                    <a:pt x="390" y="113"/>
                  </a:lnTo>
                  <a:lnTo>
                    <a:pt x="386" y="117"/>
                  </a:lnTo>
                  <a:lnTo>
                    <a:pt x="385" y="120"/>
                  </a:lnTo>
                  <a:lnTo>
                    <a:pt x="378" y="122"/>
                  </a:lnTo>
                  <a:lnTo>
                    <a:pt x="360" y="119"/>
                  </a:lnTo>
                  <a:lnTo>
                    <a:pt x="358" y="95"/>
                  </a:lnTo>
                  <a:lnTo>
                    <a:pt x="368" y="67"/>
                  </a:lnTo>
                  <a:lnTo>
                    <a:pt x="374" y="47"/>
                  </a:lnTo>
                  <a:lnTo>
                    <a:pt x="368" y="43"/>
                  </a:lnTo>
                  <a:lnTo>
                    <a:pt x="368" y="41"/>
                  </a:lnTo>
                  <a:lnTo>
                    <a:pt x="354" y="38"/>
                  </a:lnTo>
                  <a:lnTo>
                    <a:pt x="348" y="35"/>
                  </a:lnTo>
                  <a:lnTo>
                    <a:pt x="345" y="36"/>
                  </a:lnTo>
                  <a:lnTo>
                    <a:pt x="342" y="61"/>
                  </a:lnTo>
                  <a:lnTo>
                    <a:pt x="338" y="75"/>
                  </a:lnTo>
                  <a:lnTo>
                    <a:pt x="338" y="79"/>
                  </a:lnTo>
                  <a:lnTo>
                    <a:pt x="334" y="97"/>
                  </a:lnTo>
                  <a:lnTo>
                    <a:pt x="326" y="101"/>
                  </a:lnTo>
                  <a:lnTo>
                    <a:pt x="328" y="63"/>
                  </a:lnTo>
                  <a:lnTo>
                    <a:pt x="326" y="56"/>
                  </a:lnTo>
                  <a:lnTo>
                    <a:pt x="326" y="54"/>
                  </a:lnTo>
                  <a:lnTo>
                    <a:pt x="331" y="54"/>
                  </a:lnTo>
                  <a:lnTo>
                    <a:pt x="327" y="38"/>
                  </a:lnTo>
                  <a:lnTo>
                    <a:pt x="343" y="31"/>
                  </a:lnTo>
                  <a:lnTo>
                    <a:pt x="344" y="11"/>
                  </a:lnTo>
                  <a:lnTo>
                    <a:pt x="303" y="0"/>
                  </a:lnTo>
                  <a:lnTo>
                    <a:pt x="301" y="2"/>
                  </a:lnTo>
                  <a:lnTo>
                    <a:pt x="301" y="41"/>
                  </a:lnTo>
                  <a:lnTo>
                    <a:pt x="316" y="49"/>
                  </a:lnTo>
                  <a:lnTo>
                    <a:pt x="316" y="61"/>
                  </a:lnTo>
                  <a:lnTo>
                    <a:pt x="308" y="60"/>
                  </a:lnTo>
                  <a:lnTo>
                    <a:pt x="264" y="59"/>
                  </a:lnTo>
                  <a:lnTo>
                    <a:pt x="246" y="93"/>
                  </a:lnTo>
                  <a:lnTo>
                    <a:pt x="237" y="123"/>
                  </a:lnTo>
                  <a:lnTo>
                    <a:pt x="253" y="153"/>
                  </a:lnTo>
                  <a:lnTo>
                    <a:pt x="268" y="165"/>
                  </a:lnTo>
                  <a:lnTo>
                    <a:pt x="274" y="205"/>
                  </a:lnTo>
                  <a:lnTo>
                    <a:pt x="267" y="216"/>
                  </a:lnTo>
                  <a:lnTo>
                    <a:pt x="309" y="248"/>
                  </a:lnTo>
                  <a:lnTo>
                    <a:pt x="303" y="269"/>
                  </a:lnTo>
                  <a:lnTo>
                    <a:pt x="290" y="278"/>
                  </a:lnTo>
                  <a:lnTo>
                    <a:pt x="266" y="279"/>
                  </a:lnTo>
                  <a:lnTo>
                    <a:pt x="261" y="284"/>
                  </a:lnTo>
                  <a:lnTo>
                    <a:pt x="260" y="291"/>
                  </a:lnTo>
                  <a:lnTo>
                    <a:pt x="266" y="296"/>
                  </a:lnTo>
                  <a:lnTo>
                    <a:pt x="262" y="308"/>
                  </a:lnTo>
                  <a:lnTo>
                    <a:pt x="264" y="318"/>
                  </a:lnTo>
                  <a:lnTo>
                    <a:pt x="259" y="341"/>
                  </a:lnTo>
                  <a:lnTo>
                    <a:pt x="253" y="354"/>
                  </a:lnTo>
                  <a:lnTo>
                    <a:pt x="254" y="369"/>
                  </a:lnTo>
                  <a:lnTo>
                    <a:pt x="252" y="369"/>
                  </a:lnTo>
                  <a:lnTo>
                    <a:pt x="237" y="359"/>
                  </a:lnTo>
                  <a:lnTo>
                    <a:pt x="232" y="348"/>
                  </a:lnTo>
                  <a:lnTo>
                    <a:pt x="224" y="347"/>
                  </a:lnTo>
                  <a:lnTo>
                    <a:pt x="202" y="324"/>
                  </a:lnTo>
                  <a:lnTo>
                    <a:pt x="194" y="325"/>
                  </a:lnTo>
                  <a:lnTo>
                    <a:pt x="180" y="315"/>
                  </a:lnTo>
                  <a:lnTo>
                    <a:pt x="172" y="308"/>
                  </a:lnTo>
                  <a:lnTo>
                    <a:pt x="163" y="306"/>
                  </a:lnTo>
                  <a:lnTo>
                    <a:pt x="153" y="307"/>
                  </a:lnTo>
                  <a:lnTo>
                    <a:pt x="142" y="317"/>
                  </a:lnTo>
                  <a:lnTo>
                    <a:pt x="129" y="323"/>
                  </a:lnTo>
                  <a:lnTo>
                    <a:pt x="120" y="323"/>
                  </a:lnTo>
                  <a:lnTo>
                    <a:pt x="112" y="320"/>
                  </a:lnTo>
                  <a:lnTo>
                    <a:pt x="110" y="321"/>
                  </a:lnTo>
                  <a:lnTo>
                    <a:pt x="105" y="323"/>
                  </a:lnTo>
                  <a:lnTo>
                    <a:pt x="100" y="329"/>
                  </a:lnTo>
                  <a:lnTo>
                    <a:pt x="91" y="343"/>
                  </a:lnTo>
                  <a:lnTo>
                    <a:pt x="84" y="351"/>
                  </a:lnTo>
                  <a:lnTo>
                    <a:pt x="79" y="362"/>
                  </a:lnTo>
                  <a:lnTo>
                    <a:pt x="76" y="363"/>
                  </a:lnTo>
                  <a:lnTo>
                    <a:pt x="74" y="365"/>
                  </a:lnTo>
                  <a:lnTo>
                    <a:pt x="78" y="368"/>
                  </a:lnTo>
                  <a:lnTo>
                    <a:pt x="79" y="371"/>
                  </a:lnTo>
                  <a:lnTo>
                    <a:pt x="74" y="384"/>
                  </a:lnTo>
                  <a:lnTo>
                    <a:pt x="67" y="385"/>
                  </a:lnTo>
                  <a:lnTo>
                    <a:pt x="66" y="387"/>
                  </a:lnTo>
                  <a:lnTo>
                    <a:pt x="60" y="391"/>
                  </a:lnTo>
                  <a:lnTo>
                    <a:pt x="52" y="393"/>
                  </a:lnTo>
                  <a:lnTo>
                    <a:pt x="50" y="392"/>
                  </a:lnTo>
                  <a:lnTo>
                    <a:pt x="48" y="393"/>
                  </a:lnTo>
                  <a:lnTo>
                    <a:pt x="45" y="393"/>
                  </a:lnTo>
                  <a:lnTo>
                    <a:pt x="44" y="395"/>
                  </a:lnTo>
                  <a:lnTo>
                    <a:pt x="42" y="395"/>
                  </a:lnTo>
                  <a:lnTo>
                    <a:pt x="42" y="396"/>
                  </a:lnTo>
                  <a:lnTo>
                    <a:pt x="38" y="395"/>
                  </a:lnTo>
                  <a:lnTo>
                    <a:pt x="33" y="396"/>
                  </a:lnTo>
                  <a:lnTo>
                    <a:pt x="28" y="395"/>
                  </a:lnTo>
                  <a:lnTo>
                    <a:pt x="26" y="396"/>
                  </a:lnTo>
                  <a:lnTo>
                    <a:pt x="24" y="396"/>
                  </a:lnTo>
                  <a:lnTo>
                    <a:pt x="20" y="397"/>
                  </a:lnTo>
                  <a:lnTo>
                    <a:pt x="19" y="397"/>
                  </a:lnTo>
                  <a:lnTo>
                    <a:pt x="18" y="397"/>
                  </a:lnTo>
                  <a:lnTo>
                    <a:pt x="13" y="399"/>
                  </a:lnTo>
                  <a:lnTo>
                    <a:pt x="12" y="399"/>
                  </a:lnTo>
                  <a:lnTo>
                    <a:pt x="8" y="403"/>
                  </a:lnTo>
                  <a:lnTo>
                    <a:pt x="7" y="403"/>
                  </a:lnTo>
                  <a:lnTo>
                    <a:pt x="6" y="407"/>
                  </a:lnTo>
                  <a:lnTo>
                    <a:pt x="3" y="405"/>
                  </a:lnTo>
                  <a:lnTo>
                    <a:pt x="2" y="410"/>
                  </a:lnTo>
                  <a:lnTo>
                    <a:pt x="0" y="410"/>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10" name="Freeform 35"/>
            <p:cNvSpPr>
              <a:spLocks/>
            </p:cNvSpPr>
            <p:nvPr/>
          </p:nvSpPr>
          <p:spPr bwMode="auto">
            <a:xfrm>
              <a:off x="3082" y="1820"/>
              <a:ext cx="165" cy="210"/>
            </a:xfrm>
            <a:custGeom>
              <a:avLst/>
              <a:gdLst>
                <a:gd name="T0" fmla="*/ 1 w 307"/>
                <a:gd name="T1" fmla="*/ 0 h 424"/>
                <a:gd name="T2" fmla="*/ 1 w 307"/>
                <a:gd name="T3" fmla="*/ 0 h 424"/>
                <a:gd name="T4" fmla="*/ 1 w 307"/>
                <a:gd name="T5" fmla="*/ 0 h 424"/>
                <a:gd name="T6" fmla="*/ 1 w 307"/>
                <a:gd name="T7" fmla="*/ 0 h 424"/>
                <a:gd name="T8" fmla="*/ 1 w 307"/>
                <a:gd name="T9" fmla="*/ 0 h 424"/>
                <a:gd name="T10" fmla="*/ 1 w 307"/>
                <a:gd name="T11" fmla="*/ 0 h 424"/>
                <a:gd name="T12" fmla="*/ 1 w 307"/>
                <a:gd name="T13" fmla="*/ 0 h 424"/>
                <a:gd name="T14" fmla="*/ 1 w 307"/>
                <a:gd name="T15" fmla="*/ 0 h 424"/>
                <a:gd name="T16" fmla="*/ 1 w 307"/>
                <a:gd name="T17" fmla="*/ 0 h 424"/>
                <a:gd name="T18" fmla="*/ 1 w 307"/>
                <a:gd name="T19" fmla="*/ 0 h 424"/>
                <a:gd name="T20" fmla="*/ 1 w 307"/>
                <a:gd name="T21" fmla="*/ 0 h 424"/>
                <a:gd name="T22" fmla="*/ 1 w 307"/>
                <a:gd name="T23" fmla="*/ 0 h 424"/>
                <a:gd name="T24" fmla="*/ 1 w 307"/>
                <a:gd name="T25" fmla="*/ 0 h 424"/>
                <a:gd name="T26" fmla="*/ 1 w 307"/>
                <a:gd name="T27" fmla="*/ 0 h 424"/>
                <a:gd name="T28" fmla="*/ 1 w 307"/>
                <a:gd name="T29" fmla="*/ 0 h 424"/>
                <a:gd name="T30" fmla="*/ 1 w 307"/>
                <a:gd name="T31" fmla="*/ 0 h 424"/>
                <a:gd name="T32" fmla="*/ 1 w 307"/>
                <a:gd name="T33" fmla="*/ 0 h 424"/>
                <a:gd name="T34" fmla="*/ 1 w 307"/>
                <a:gd name="T35" fmla="*/ 0 h 424"/>
                <a:gd name="T36" fmla="*/ 1 w 307"/>
                <a:gd name="T37" fmla="*/ 0 h 424"/>
                <a:gd name="T38" fmla="*/ 1 w 307"/>
                <a:gd name="T39" fmla="*/ 0 h 424"/>
                <a:gd name="T40" fmla="*/ 1 w 307"/>
                <a:gd name="T41" fmla="*/ 0 h 424"/>
                <a:gd name="T42" fmla="*/ 1 w 307"/>
                <a:gd name="T43" fmla="*/ 0 h 424"/>
                <a:gd name="T44" fmla="*/ 1 w 307"/>
                <a:gd name="T45" fmla="*/ 0 h 424"/>
                <a:gd name="T46" fmla="*/ 1 w 307"/>
                <a:gd name="T47" fmla="*/ 0 h 424"/>
                <a:gd name="T48" fmla="*/ 1 w 307"/>
                <a:gd name="T49" fmla="*/ 0 h 424"/>
                <a:gd name="T50" fmla="*/ 1 w 307"/>
                <a:gd name="T51" fmla="*/ 0 h 424"/>
                <a:gd name="T52" fmla="*/ 1 w 307"/>
                <a:gd name="T53" fmla="*/ 0 h 424"/>
                <a:gd name="T54" fmla="*/ 1 w 307"/>
                <a:gd name="T55" fmla="*/ 0 h 424"/>
                <a:gd name="T56" fmla="*/ 1 w 307"/>
                <a:gd name="T57" fmla="*/ 0 h 424"/>
                <a:gd name="T58" fmla="*/ 1 w 307"/>
                <a:gd name="T59" fmla="*/ 0 h 424"/>
                <a:gd name="T60" fmla="*/ 1 w 307"/>
                <a:gd name="T61" fmla="*/ 0 h 424"/>
                <a:gd name="T62" fmla="*/ 1 w 307"/>
                <a:gd name="T63" fmla="*/ 0 h 424"/>
                <a:gd name="T64" fmla="*/ 1 w 307"/>
                <a:gd name="T65" fmla="*/ 0 h 424"/>
                <a:gd name="T66" fmla="*/ 1 w 307"/>
                <a:gd name="T67" fmla="*/ 0 h 424"/>
                <a:gd name="T68" fmla="*/ 1 w 307"/>
                <a:gd name="T69" fmla="*/ 0 h 424"/>
                <a:gd name="T70" fmla="*/ 1 w 307"/>
                <a:gd name="T71" fmla="*/ 0 h 424"/>
                <a:gd name="T72" fmla="*/ 1 w 307"/>
                <a:gd name="T73" fmla="*/ 0 h 424"/>
                <a:gd name="T74" fmla="*/ 1 w 307"/>
                <a:gd name="T75" fmla="*/ 0 h 424"/>
                <a:gd name="T76" fmla="*/ 1 w 307"/>
                <a:gd name="T77" fmla="*/ 0 h 424"/>
                <a:gd name="T78" fmla="*/ 1 w 307"/>
                <a:gd name="T79" fmla="*/ 0 h 424"/>
                <a:gd name="T80" fmla="*/ 1 w 307"/>
                <a:gd name="T81" fmla="*/ 0 h 424"/>
                <a:gd name="T82" fmla="*/ 1 w 307"/>
                <a:gd name="T83" fmla="*/ 0 h 424"/>
                <a:gd name="T84" fmla="*/ 1 w 307"/>
                <a:gd name="T85" fmla="*/ 0 h 424"/>
                <a:gd name="T86" fmla="*/ 1 w 307"/>
                <a:gd name="T87" fmla="*/ 0 h 424"/>
                <a:gd name="T88" fmla="*/ 1 w 307"/>
                <a:gd name="T89" fmla="*/ 0 h 424"/>
                <a:gd name="T90" fmla="*/ 1 w 307"/>
                <a:gd name="T91" fmla="*/ 0 h 424"/>
                <a:gd name="T92" fmla="*/ 1 w 307"/>
                <a:gd name="T93" fmla="*/ 0 h 424"/>
                <a:gd name="T94" fmla="*/ 1 w 307"/>
                <a:gd name="T95" fmla="*/ 0 h 424"/>
                <a:gd name="T96" fmla="*/ 1 w 307"/>
                <a:gd name="T97" fmla="*/ 0 h 424"/>
                <a:gd name="T98" fmla="*/ 1 w 307"/>
                <a:gd name="T99" fmla="*/ 0 h 424"/>
                <a:gd name="T100" fmla="*/ 1 w 307"/>
                <a:gd name="T101" fmla="*/ 0 h 424"/>
                <a:gd name="T102" fmla="*/ 1 w 307"/>
                <a:gd name="T103" fmla="*/ 0 h 424"/>
                <a:gd name="T104" fmla="*/ 1 w 307"/>
                <a:gd name="T105" fmla="*/ 0 h 424"/>
                <a:gd name="T106" fmla="*/ 1 w 307"/>
                <a:gd name="T107" fmla="*/ 0 h 424"/>
                <a:gd name="T108" fmla="*/ 1 w 307"/>
                <a:gd name="T109" fmla="*/ 0 h 424"/>
                <a:gd name="T110" fmla="*/ 1 w 307"/>
                <a:gd name="T111" fmla="*/ 0 h 424"/>
                <a:gd name="T112" fmla="*/ 1 w 307"/>
                <a:gd name="T113" fmla="*/ 0 h 424"/>
                <a:gd name="T114" fmla="*/ 1 w 307"/>
                <a:gd name="T115" fmla="*/ 0 h 424"/>
                <a:gd name="T116" fmla="*/ 1 w 307"/>
                <a:gd name="T117" fmla="*/ 0 h 424"/>
                <a:gd name="T118" fmla="*/ 1 w 307"/>
                <a:gd name="T119" fmla="*/ 0 h 424"/>
                <a:gd name="T120" fmla="*/ 1 w 307"/>
                <a:gd name="T121" fmla="*/ 0 h 424"/>
                <a:gd name="T122" fmla="*/ 1 w 307"/>
                <a:gd name="T123" fmla="*/ 0 h 424"/>
                <a:gd name="T124" fmla="*/ 1 w 307"/>
                <a:gd name="T125" fmla="*/ 0 h 4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7"/>
                <a:gd name="T190" fmla="*/ 0 h 424"/>
                <a:gd name="T191" fmla="*/ 307 w 307"/>
                <a:gd name="T192" fmla="*/ 424 h 4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7" h="424">
                  <a:moveTo>
                    <a:pt x="0" y="74"/>
                  </a:moveTo>
                  <a:lnTo>
                    <a:pt x="5" y="84"/>
                  </a:lnTo>
                  <a:lnTo>
                    <a:pt x="13" y="104"/>
                  </a:lnTo>
                  <a:lnTo>
                    <a:pt x="18" y="134"/>
                  </a:lnTo>
                  <a:lnTo>
                    <a:pt x="17" y="138"/>
                  </a:lnTo>
                  <a:lnTo>
                    <a:pt x="18" y="145"/>
                  </a:lnTo>
                  <a:lnTo>
                    <a:pt x="17" y="153"/>
                  </a:lnTo>
                  <a:lnTo>
                    <a:pt x="16" y="157"/>
                  </a:lnTo>
                  <a:lnTo>
                    <a:pt x="14" y="170"/>
                  </a:lnTo>
                  <a:lnTo>
                    <a:pt x="16" y="176"/>
                  </a:lnTo>
                  <a:lnTo>
                    <a:pt x="18" y="177"/>
                  </a:lnTo>
                  <a:lnTo>
                    <a:pt x="18" y="181"/>
                  </a:lnTo>
                  <a:lnTo>
                    <a:pt x="22" y="186"/>
                  </a:lnTo>
                  <a:lnTo>
                    <a:pt x="25" y="192"/>
                  </a:lnTo>
                  <a:lnTo>
                    <a:pt x="26" y="194"/>
                  </a:lnTo>
                  <a:lnTo>
                    <a:pt x="31" y="205"/>
                  </a:lnTo>
                  <a:lnTo>
                    <a:pt x="32" y="206"/>
                  </a:lnTo>
                  <a:lnTo>
                    <a:pt x="34" y="205"/>
                  </a:lnTo>
                  <a:lnTo>
                    <a:pt x="34" y="206"/>
                  </a:lnTo>
                  <a:lnTo>
                    <a:pt x="34" y="207"/>
                  </a:lnTo>
                  <a:lnTo>
                    <a:pt x="37" y="212"/>
                  </a:lnTo>
                  <a:lnTo>
                    <a:pt x="37" y="214"/>
                  </a:lnTo>
                  <a:lnTo>
                    <a:pt x="38" y="216"/>
                  </a:lnTo>
                  <a:lnTo>
                    <a:pt x="40" y="218"/>
                  </a:lnTo>
                  <a:lnTo>
                    <a:pt x="41" y="218"/>
                  </a:lnTo>
                  <a:lnTo>
                    <a:pt x="47" y="234"/>
                  </a:lnTo>
                  <a:lnTo>
                    <a:pt x="47" y="238"/>
                  </a:lnTo>
                  <a:lnTo>
                    <a:pt x="46" y="242"/>
                  </a:lnTo>
                  <a:lnTo>
                    <a:pt x="47" y="243"/>
                  </a:lnTo>
                  <a:lnTo>
                    <a:pt x="47" y="244"/>
                  </a:lnTo>
                  <a:lnTo>
                    <a:pt x="53" y="249"/>
                  </a:lnTo>
                  <a:lnTo>
                    <a:pt x="56" y="250"/>
                  </a:lnTo>
                  <a:lnTo>
                    <a:pt x="67" y="256"/>
                  </a:lnTo>
                  <a:lnTo>
                    <a:pt x="71" y="261"/>
                  </a:lnTo>
                  <a:lnTo>
                    <a:pt x="72" y="260"/>
                  </a:lnTo>
                  <a:lnTo>
                    <a:pt x="73" y="261"/>
                  </a:lnTo>
                  <a:lnTo>
                    <a:pt x="76" y="264"/>
                  </a:lnTo>
                  <a:lnTo>
                    <a:pt x="77" y="265"/>
                  </a:lnTo>
                  <a:lnTo>
                    <a:pt x="80" y="265"/>
                  </a:lnTo>
                  <a:lnTo>
                    <a:pt x="79" y="264"/>
                  </a:lnTo>
                  <a:lnTo>
                    <a:pt x="80" y="262"/>
                  </a:lnTo>
                  <a:lnTo>
                    <a:pt x="84" y="264"/>
                  </a:lnTo>
                  <a:lnTo>
                    <a:pt x="88" y="271"/>
                  </a:lnTo>
                  <a:lnTo>
                    <a:pt x="88" y="273"/>
                  </a:lnTo>
                  <a:lnTo>
                    <a:pt x="90" y="276"/>
                  </a:lnTo>
                  <a:lnTo>
                    <a:pt x="89" y="278"/>
                  </a:lnTo>
                  <a:lnTo>
                    <a:pt x="86" y="282"/>
                  </a:lnTo>
                  <a:lnTo>
                    <a:pt x="86" y="284"/>
                  </a:lnTo>
                  <a:lnTo>
                    <a:pt x="85" y="284"/>
                  </a:lnTo>
                  <a:lnTo>
                    <a:pt x="80" y="292"/>
                  </a:lnTo>
                  <a:lnTo>
                    <a:pt x="80" y="296"/>
                  </a:lnTo>
                  <a:lnTo>
                    <a:pt x="79" y="297"/>
                  </a:lnTo>
                  <a:lnTo>
                    <a:pt x="83" y="304"/>
                  </a:lnTo>
                  <a:lnTo>
                    <a:pt x="84" y="312"/>
                  </a:lnTo>
                  <a:lnTo>
                    <a:pt x="83" y="316"/>
                  </a:lnTo>
                  <a:lnTo>
                    <a:pt x="84" y="319"/>
                  </a:lnTo>
                  <a:lnTo>
                    <a:pt x="84" y="320"/>
                  </a:lnTo>
                  <a:lnTo>
                    <a:pt x="84" y="322"/>
                  </a:lnTo>
                  <a:lnTo>
                    <a:pt x="80" y="326"/>
                  </a:lnTo>
                  <a:lnTo>
                    <a:pt x="80" y="330"/>
                  </a:lnTo>
                  <a:lnTo>
                    <a:pt x="83" y="330"/>
                  </a:lnTo>
                  <a:lnTo>
                    <a:pt x="82" y="332"/>
                  </a:lnTo>
                  <a:lnTo>
                    <a:pt x="79" y="333"/>
                  </a:lnTo>
                  <a:lnTo>
                    <a:pt x="80" y="336"/>
                  </a:lnTo>
                  <a:lnTo>
                    <a:pt x="79" y="336"/>
                  </a:lnTo>
                  <a:lnTo>
                    <a:pt x="82" y="340"/>
                  </a:lnTo>
                  <a:lnTo>
                    <a:pt x="79" y="348"/>
                  </a:lnTo>
                  <a:lnTo>
                    <a:pt x="74" y="354"/>
                  </a:lnTo>
                  <a:lnTo>
                    <a:pt x="73" y="354"/>
                  </a:lnTo>
                  <a:lnTo>
                    <a:pt x="71" y="354"/>
                  </a:lnTo>
                  <a:lnTo>
                    <a:pt x="70" y="352"/>
                  </a:lnTo>
                  <a:lnTo>
                    <a:pt x="67" y="351"/>
                  </a:lnTo>
                  <a:lnTo>
                    <a:pt x="66" y="356"/>
                  </a:lnTo>
                  <a:lnTo>
                    <a:pt x="65" y="357"/>
                  </a:lnTo>
                  <a:lnTo>
                    <a:pt x="62" y="361"/>
                  </a:lnTo>
                  <a:lnTo>
                    <a:pt x="61" y="361"/>
                  </a:lnTo>
                  <a:lnTo>
                    <a:pt x="60" y="364"/>
                  </a:lnTo>
                  <a:lnTo>
                    <a:pt x="54" y="368"/>
                  </a:lnTo>
                  <a:lnTo>
                    <a:pt x="53" y="368"/>
                  </a:lnTo>
                  <a:lnTo>
                    <a:pt x="46" y="379"/>
                  </a:lnTo>
                  <a:lnTo>
                    <a:pt x="43" y="378"/>
                  </a:lnTo>
                  <a:lnTo>
                    <a:pt x="41" y="381"/>
                  </a:lnTo>
                  <a:lnTo>
                    <a:pt x="41" y="382"/>
                  </a:lnTo>
                  <a:lnTo>
                    <a:pt x="35" y="392"/>
                  </a:lnTo>
                  <a:lnTo>
                    <a:pt x="31" y="393"/>
                  </a:lnTo>
                  <a:lnTo>
                    <a:pt x="30" y="391"/>
                  </a:lnTo>
                  <a:lnTo>
                    <a:pt x="28" y="393"/>
                  </a:lnTo>
                  <a:lnTo>
                    <a:pt x="26" y="396"/>
                  </a:lnTo>
                  <a:lnTo>
                    <a:pt x="28" y="398"/>
                  </a:lnTo>
                  <a:lnTo>
                    <a:pt x="29" y="397"/>
                  </a:lnTo>
                  <a:lnTo>
                    <a:pt x="31" y="396"/>
                  </a:lnTo>
                  <a:lnTo>
                    <a:pt x="37" y="400"/>
                  </a:lnTo>
                  <a:lnTo>
                    <a:pt x="38" y="399"/>
                  </a:lnTo>
                  <a:lnTo>
                    <a:pt x="41" y="400"/>
                  </a:lnTo>
                  <a:lnTo>
                    <a:pt x="42" y="400"/>
                  </a:lnTo>
                  <a:lnTo>
                    <a:pt x="48" y="404"/>
                  </a:lnTo>
                  <a:lnTo>
                    <a:pt x="50" y="404"/>
                  </a:lnTo>
                  <a:lnTo>
                    <a:pt x="56" y="399"/>
                  </a:lnTo>
                  <a:lnTo>
                    <a:pt x="60" y="400"/>
                  </a:lnTo>
                  <a:lnTo>
                    <a:pt x="64" y="405"/>
                  </a:lnTo>
                  <a:lnTo>
                    <a:pt x="67" y="416"/>
                  </a:lnTo>
                  <a:lnTo>
                    <a:pt x="70" y="415"/>
                  </a:lnTo>
                  <a:lnTo>
                    <a:pt x="68" y="417"/>
                  </a:lnTo>
                  <a:lnTo>
                    <a:pt x="72" y="420"/>
                  </a:lnTo>
                  <a:lnTo>
                    <a:pt x="74" y="418"/>
                  </a:lnTo>
                  <a:lnTo>
                    <a:pt x="77" y="417"/>
                  </a:lnTo>
                  <a:lnTo>
                    <a:pt x="82" y="406"/>
                  </a:lnTo>
                  <a:lnTo>
                    <a:pt x="89" y="398"/>
                  </a:lnTo>
                  <a:lnTo>
                    <a:pt x="98" y="384"/>
                  </a:lnTo>
                  <a:lnTo>
                    <a:pt x="103" y="378"/>
                  </a:lnTo>
                  <a:lnTo>
                    <a:pt x="108" y="376"/>
                  </a:lnTo>
                  <a:lnTo>
                    <a:pt x="110" y="375"/>
                  </a:lnTo>
                  <a:lnTo>
                    <a:pt x="118" y="378"/>
                  </a:lnTo>
                  <a:lnTo>
                    <a:pt x="120" y="378"/>
                  </a:lnTo>
                  <a:lnTo>
                    <a:pt x="127" y="378"/>
                  </a:lnTo>
                  <a:lnTo>
                    <a:pt x="140" y="372"/>
                  </a:lnTo>
                  <a:lnTo>
                    <a:pt x="151" y="362"/>
                  </a:lnTo>
                  <a:lnTo>
                    <a:pt x="161" y="361"/>
                  </a:lnTo>
                  <a:lnTo>
                    <a:pt x="170" y="363"/>
                  </a:lnTo>
                  <a:lnTo>
                    <a:pt x="178" y="370"/>
                  </a:lnTo>
                  <a:lnTo>
                    <a:pt x="192" y="380"/>
                  </a:lnTo>
                  <a:lnTo>
                    <a:pt x="200" y="379"/>
                  </a:lnTo>
                  <a:lnTo>
                    <a:pt x="222" y="402"/>
                  </a:lnTo>
                  <a:lnTo>
                    <a:pt x="230" y="403"/>
                  </a:lnTo>
                  <a:lnTo>
                    <a:pt x="235" y="414"/>
                  </a:lnTo>
                  <a:lnTo>
                    <a:pt x="250" y="424"/>
                  </a:lnTo>
                  <a:lnTo>
                    <a:pt x="252" y="424"/>
                  </a:lnTo>
                  <a:lnTo>
                    <a:pt x="251" y="409"/>
                  </a:lnTo>
                  <a:lnTo>
                    <a:pt x="257" y="396"/>
                  </a:lnTo>
                  <a:lnTo>
                    <a:pt x="262" y="373"/>
                  </a:lnTo>
                  <a:lnTo>
                    <a:pt x="260" y="363"/>
                  </a:lnTo>
                  <a:lnTo>
                    <a:pt x="264" y="351"/>
                  </a:lnTo>
                  <a:lnTo>
                    <a:pt x="258" y="346"/>
                  </a:lnTo>
                  <a:lnTo>
                    <a:pt x="259" y="339"/>
                  </a:lnTo>
                  <a:lnTo>
                    <a:pt x="264" y="334"/>
                  </a:lnTo>
                  <a:lnTo>
                    <a:pt x="288" y="333"/>
                  </a:lnTo>
                  <a:lnTo>
                    <a:pt x="301" y="324"/>
                  </a:lnTo>
                  <a:lnTo>
                    <a:pt x="307" y="303"/>
                  </a:lnTo>
                  <a:lnTo>
                    <a:pt x="265" y="271"/>
                  </a:lnTo>
                  <a:lnTo>
                    <a:pt x="272" y="260"/>
                  </a:lnTo>
                  <a:lnTo>
                    <a:pt x="266" y="220"/>
                  </a:lnTo>
                  <a:lnTo>
                    <a:pt x="251" y="208"/>
                  </a:lnTo>
                  <a:lnTo>
                    <a:pt x="235" y="178"/>
                  </a:lnTo>
                  <a:lnTo>
                    <a:pt x="244" y="148"/>
                  </a:lnTo>
                  <a:lnTo>
                    <a:pt x="236" y="105"/>
                  </a:lnTo>
                  <a:lnTo>
                    <a:pt x="232" y="108"/>
                  </a:lnTo>
                  <a:lnTo>
                    <a:pt x="228" y="106"/>
                  </a:lnTo>
                  <a:lnTo>
                    <a:pt x="226" y="108"/>
                  </a:lnTo>
                  <a:lnTo>
                    <a:pt x="214" y="108"/>
                  </a:lnTo>
                  <a:lnTo>
                    <a:pt x="202" y="104"/>
                  </a:lnTo>
                  <a:lnTo>
                    <a:pt x="194" y="99"/>
                  </a:lnTo>
                  <a:lnTo>
                    <a:pt x="188" y="92"/>
                  </a:lnTo>
                  <a:lnTo>
                    <a:pt x="185" y="73"/>
                  </a:lnTo>
                  <a:lnTo>
                    <a:pt x="176" y="64"/>
                  </a:lnTo>
                  <a:lnTo>
                    <a:pt x="167" y="62"/>
                  </a:lnTo>
                  <a:lnTo>
                    <a:pt x="154" y="64"/>
                  </a:lnTo>
                  <a:lnTo>
                    <a:pt x="142" y="72"/>
                  </a:lnTo>
                  <a:lnTo>
                    <a:pt x="136" y="76"/>
                  </a:lnTo>
                  <a:lnTo>
                    <a:pt x="130" y="78"/>
                  </a:lnTo>
                  <a:lnTo>
                    <a:pt x="118" y="76"/>
                  </a:lnTo>
                  <a:lnTo>
                    <a:pt x="114" y="73"/>
                  </a:lnTo>
                  <a:lnTo>
                    <a:pt x="114" y="68"/>
                  </a:lnTo>
                  <a:lnTo>
                    <a:pt x="118" y="62"/>
                  </a:lnTo>
                  <a:lnTo>
                    <a:pt x="126" y="54"/>
                  </a:lnTo>
                  <a:lnTo>
                    <a:pt x="114" y="25"/>
                  </a:lnTo>
                  <a:lnTo>
                    <a:pt x="112" y="22"/>
                  </a:lnTo>
                  <a:lnTo>
                    <a:pt x="113" y="15"/>
                  </a:lnTo>
                  <a:lnTo>
                    <a:pt x="58" y="6"/>
                  </a:lnTo>
                  <a:lnTo>
                    <a:pt x="54" y="3"/>
                  </a:lnTo>
                  <a:lnTo>
                    <a:pt x="47" y="0"/>
                  </a:lnTo>
                  <a:lnTo>
                    <a:pt x="36" y="4"/>
                  </a:lnTo>
                  <a:lnTo>
                    <a:pt x="32" y="8"/>
                  </a:lnTo>
                  <a:lnTo>
                    <a:pt x="31" y="13"/>
                  </a:lnTo>
                  <a:lnTo>
                    <a:pt x="34" y="19"/>
                  </a:lnTo>
                  <a:lnTo>
                    <a:pt x="36" y="20"/>
                  </a:lnTo>
                  <a:lnTo>
                    <a:pt x="31" y="60"/>
                  </a:lnTo>
                  <a:lnTo>
                    <a:pt x="34" y="64"/>
                  </a:lnTo>
                  <a:lnTo>
                    <a:pt x="34" y="67"/>
                  </a:lnTo>
                  <a:lnTo>
                    <a:pt x="38" y="74"/>
                  </a:lnTo>
                  <a:lnTo>
                    <a:pt x="40" y="82"/>
                  </a:lnTo>
                  <a:lnTo>
                    <a:pt x="36" y="85"/>
                  </a:lnTo>
                  <a:lnTo>
                    <a:pt x="23" y="84"/>
                  </a:lnTo>
                  <a:lnTo>
                    <a:pt x="20" y="85"/>
                  </a:lnTo>
                  <a:lnTo>
                    <a:pt x="19" y="84"/>
                  </a:lnTo>
                  <a:lnTo>
                    <a:pt x="19" y="80"/>
                  </a:lnTo>
                  <a:lnTo>
                    <a:pt x="14" y="78"/>
                  </a:lnTo>
                  <a:lnTo>
                    <a:pt x="12" y="76"/>
                  </a:lnTo>
                  <a:lnTo>
                    <a:pt x="6" y="74"/>
                  </a:lnTo>
                  <a:lnTo>
                    <a:pt x="5" y="70"/>
                  </a:lnTo>
                  <a:lnTo>
                    <a:pt x="0" y="73"/>
                  </a:lnTo>
                  <a:lnTo>
                    <a:pt x="0" y="74"/>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11" name="Freeform 36"/>
            <p:cNvSpPr>
              <a:spLocks/>
            </p:cNvSpPr>
            <p:nvPr/>
          </p:nvSpPr>
          <p:spPr bwMode="auto">
            <a:xfrm>
              <a:off x="2772" y="1423"/>
              <a:ext cx="341" cy="427"/>
            </a:xfrm>
            <a:custGeom>
              <a:avLst/>
              <a:gdLst>
                <a:gd name="T0" fmla="*/ 1 w 635"/>
                <a:gd name="T1" fmla="*/ 0 h 864"/>
                <a:gd name="T2" fmla="*/ 1 w 635"/>
                <a:gd name="T3" fmla="*/ 0 h 864"/>
                <a:gd name="T4" fmla="*/ 1 w 635"/>
                <a:gd name="T5" fmla="*/ 0 h 864"/>
                <a:gd name="T6" fmla="*/ 1 w 635"/>
                <a:gd name="T7" fmla="*/ 0 h 864"/>
                <a:gd name="T8" fmla="*/ 1 w 635"/>
                <a:gd name="T9" fmla="*/ 0 h 864"/>
                <a:gd name="T10" fmla="*/ 1 w 635"/>
                <a:gd name="T11" fmla="*/ 0 h 864"/>
                <a:gd name="T12" fmla="*/ 1 w 635"/>
                <a:gd name="T13" fmla="*/ 0 h 864"/>
                <a:gd name="T14" fmla="*/ 1 w 635"/>
                <a:gd name="T15" fmla="*/ 0 h 864"/>
                <a:gd name="T16" fmla="*/ 1 w 635"/>
                <a:gd name="T17" fmla="*/ 0 h 864"/>
                <a:gd name="T18" fmla="*/ 1 w 635"/>
                <a:gd name="T19" fmla="*/ 0 h 864"/>
                <a:gd name="T20" fmla="*/ 1 w 635"/>
                <a:gd name="T21" fmla="*/ 0 h 864"/>
                <a:gd name="T22" fmla="*/ 1 w 635"/>
                <a:gd name="T23" fmla="*/ 0 h 864"/>
                <a:gd name="T24" fmla="*/ 1 w 635"/>
                <a:gd name="T25" fmla="*/ 0 h 864"/>
                <a:gd name="T26" fmla="*/ 1 w 635"/>
                <a:gd name="T27" fmla="*/ 0 h 864"/>
                <a:gd name="T28" fmla="*/ 1 w 635"/>
                <a:gd name="T29" fmla="*/ 0 h 864"/>
                <a:gd name="T30" fmla="*/ 1 w 635"/>
                <a:gd name="T31" fmla="*/ 0 h 864"/>
                <a:gd name="T32" fmla="*/ 1 w 635"/>
                <a:gd name="T33" fmla="*/ 0 h 864"/>
                <a:gd name="T34" fmla="*/ 1 w 635"/>
                <a:gd name="T35" fmla="*/ 0 h 864"/>
                <a:gd name="T36" fmla="*/ 1 w 635"/>
                <a:gd name="T37" fmla="*/ 0 h 864"/>
                <a:gd name="T38" fmla="*/ 1 w 635"/>
                <a:gd name="T39" fmla="*/ 0 h 864"/>
                <a:gd name="T40" fmla="*/ 1 w 635"/>
                <a:gd name="T41" fmla="*/ 0 h 864"/>
                <a:gd name="T42" fmla="*/ 1 w 635"/>
                <a:gd name="T43" fmla="*/ 0 h 864"/>
                <a:gd name="T44" fmla="*/ 1 w 635"/>
                <a:gd name="T45" fmla="*/ 1 h 864"/>
                <a:gd name="T46" fmla="*/ 2 w 635"/>
                <a:gd name="T47" fmla="*/ 1 h 864"/>
                <a:gd name="T48" fmla="*/ 2 w 635"/>
                <a:gd name="T49" fmla="*/ 1 h 864"/>
                <a:gd name="T50" fmla="*/ 2 w 635"/>
                <a:gd name="T51" fmla="*/ 1 h 864"/>
                <a:gd name="T52" fmla="*/ 2 w 635"/>
                <a:gd name="T53" fmla="*/ 1 h 864"/>
                <a:gd name="T54" fmla="*/ 2 w 635"/>
                <a:gd name="T55" fmla="*/ 1 h 864"/>
                <a:gd name="T56" fmla="*/ 2 w 635"/>
                <a:gd name="T57" fmla="*/ 1 h 864"/>
                <a:gd name="T58" fmla="*/ 2 w 635"/>
                <a:gd name="T59" fmla="*/ 1 h 864"/>
                <a:gd name="T60" fmla="*/ 2 w 635"/>
                <a:gd name="T61" fmla="*/ 1 h 864"/>
                <a:gd name="T62" fmla="*/ 2 w 635"/>
                <a:gd name="T63" fmla="*/ 1 h 864"/>
                <a:gd name="T64" fmla="*/ 2 w 635"/>
                <a:gd name="T65" fmla="*/ 1 h 864"/>
                <a:gd name="T66" fmla="*/ 2 w 635"/>
                <a:gd name="T67" fmla="*/ 1 h 864"/>
                <a:gd name="T68" fmla="*/ 2 w 635"/>
                <a:gd name="T69" fmla="*/ 1 h 864"/>
                <a:gd name="T70" fmla="*/ 2 w 635"/>
                <a:gd name="T71" fmla="*/ 1 h 864"/>
                <a:gd name="T72" fmla="*/ 2 w 635"/>
                <a:gd name="T73" fmla="*/ 1 h 864"/>
                <a:gd name="T74" fmla="*/ 2 w 635"/>
                <a:gd name="T75" fmla="*/ 1 h 864"/>
                <a:gd name="T76" fmla="*/ 2 w 635"/>
                <a:gd name="T77" fmla="*/ 1 h 864"/>
                <a:gd name="T78" fmla="*/ 2 w 635"/>
                <a:gd name="T79" fmla="*/ 1 h 864"/>
                <a:gd name="T80" fmla="*/ 2 w 635"/>
                <a:gd name="T81" fmla="*/ 1 h 864"/>
                <a:gd name="T82" fmla="*/ 2 w 635"/>
                <a:gd name="T83" fmla="*/ 1 h 864"/>
                <a:gd name="T84" fmla="*/ 2 w 635"/>
                <a:gd name="T85" fmla="*/ 1 h 864"/>
                <a:gd name="T86" fmla="*/ 2 w 635"/>
                <a:gd name="T87" fmla="*/ 0 h 864"/>
                <a:gd name="T88" fmla="*/ 2 w 635"/>
                <a:gd name="T89" fmla="*/ 0 h 864"/>
                <a:gd name="T90" fmla="*/ 2 w 635"/>
                <a:gd name="T91" fmla="*/ 0 h 864"/>
                <a:gd name="T92" fmla="*/ 2 w 635"/>
                <a:gd name="T93" fmla="*/ 0 h 864"/>
                <a:gd name="T94" fmla="*/ 2 w 635"/>
                <a:gd name="T95" fmla="*/ 0 h 864"/>
                <a:gd name="T96" fmla="*/ 2 w 635"/>
                <a:gd name="T97" fmla="*/ 0 h 864"/>
                <a:gd name="T98" fmla="*/ 2 w 635"/>
                <a:gd name="T99" fmla="*/ 0 h 864"/>
                <a:gd name="T100" fmla="*/ 1 w 635"/>
                <a:gd name="T101" fmla="*/ 0 h 864"/>
                <a:gd name="T102" fmla="*/ 1 w 635"/>
                <a:gd name="T103" fmla="*/ 0 h 864"/>
                <a:gd name="T104" fmla="*/ 1 w 635"/>
                <a:gd name="T105" fmla="*/ 0 h 864"/>
                <a:gd name="T106" fmla="*/ 1 w 635"/>
                <a:gd name="T107" fmla="*/ 0 h 864"/>
                <a:gd name="T108" fmla="*/ 1 w 635"/>
                <a:gd name="T109" fmla="*/ 0 h 864"/>
                <a:gd name="T110" fmla="*/ 1 w 635"/>
                <a:gd name="T111" fmla="*/ 0 h 864"/>
                <a:gd name="T112" fmla="*/ 1 w 635"/>
                <a:gd name="T113" fmla="*/ 0 h 864"/>
                <a:gd name="T114" fmla="*/ 1 w 635"/>
                <a:gd name="T115" fmla="*/ 0 h 864"/>
                <a:gd name="T116" fmla="*/ 1 w 635"/>
                <a:gd name="T117" fmla="*/ 0 h 8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5"/>
                <a:gd name="T178" fmla="*/ 0 h 864"/>
                <a:gd name="T179" fmla="*/ 635 w 635"/>
                <a:gd name="T180" fmla="*/ 864 h 8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5" h="864">
                  <a:moveTo>
                    <a:pt x="1" y="198"/>
                  </a:moveTo>
                  <a:lnTo>
                    <a:pt x="1" y="204"/>
                  </a:lnTo>
                  <a:lnTo>
                    <a:pt x="4" y="206"/>
                  </a:lnTo>
                  <a:lnTo>
                    <a:pt x="6" y="209"/>
                  </a:lnTo>
                  <a:lnTo>
                    <a:pt x="2" y="222"/>
                  </a:lnTo>
                  <a:lnTo>
                    <a:pt x="0" y="223"/>
                  </a:lnTo>
                  <a:lnTo>
                    <a:pt x="1" y="227"/>
                  </a:lnTo>
                  <a:lnTo>
                    <a:pt x="6" y="231"/>
                  </a:lnTo>
                  <a:lnTo>
                    <a:pt x="6" y="247"/>
                  </a:lnTo>
                  <a:lnTo>
                    <a:pt x="6" y="254"/>
                  </a:lnTo>
                  <a:lnTo>
                    <a:pt x="9" y="255"/>
                  </a:lnTo>
                  <a:lnTo>
                    <a:pt x="12" y="255"/>
                  </a:lnTo>
                  <a:lnTo>
                    <a:pt x="18" y="254"/>
                  </a:lnTo>
                  <a:lnTo>
                    <a:pt x="25" y="255"/>
                  </a:lnTo>
                  <a:lnTo>
                    <a:pt x="32" y="258"/>
                  </a:lnTo>
                  <a:lnTo>
                    <a:pt x="39" y="264"/>
                  </a:lnTo>
                  <a:lnTo>
                    <a:pt x="42" y="267"/>
                  </a:lnTo>
                  <a:lnTo>
                    <a:pt x="42" y="270"/>
                  </a:lnTo>
                  <a:lnTo>
                    <a:pt x="43" y="271"/>
                  </a:lnTo>
                  <a:lnTo>
                    <a:pt x="44" y="272"/>
                  </a:lnTo>
                  <a:lnTo>
                    <a:pt x="44" y="271"/>
                  </a:lnTo>
                  <a:lnTo>
                    <a:pt x="43" y="270"/>
                  </a:lnTo>
                  <a:lnTo>
                    <a:pt x="43" y="267"/>
                  </a:lnTo>
                  <a:lnTo>
                    <a:pt x="45" y="266"/>
                  </a:lnTo>
                  <a:lnTo>
                    <a:pt x="51" y="267"/>
                  </a:lnTo>
                  <a:lnTo>
                    <a:pt x="52" y="269"/>
                  </a:lnTo>
                  <a:lnTo>
                    <a:pt x="51" y="275"/>
                  </a:lnTo>
                  <a:lnTo>
                    <a:pt x="57" y="282"/>
                  </a:lnTo>
                  <a:lnTo>
                    <a:pt x="57" y="284"/>
                  </a:lnTo>
                  <a:lnTo>
                    <a:pt x="60" y="287"/>
                  </a:lnTo>
                  <a:lnTo>
                    <a:pt x="62" y="290"/>
                  </a:lnTo>
                  <a:lnTo>
                    <a:pt x="63" y="290"/>
                  </a:lnTo>
                  <a:lnTo>
                    <a:pt x="66" y="290"/>
                  </a:lnTo>
                  <a:lnTo>
                    <a:pt x="68" y="289"/>
                  </a:lnTo>
                  <a:lnTo>
                    <a:pt x="67" y="288"/>
                  </a:lnTo>
                  <a:lnTo>
                    <a:pt x="66" y="287"/>
                  </a:lnTo>
                  <a:lnTo>
                    <a:pt x="66" y="284"/>
                  </a:lnTo>
                  <a:lnTo>
                    <a:pt x="67" y="283"/>
                  </a:lnTo>
                  <a:lnTo>
                    <a:pt x="69" y="283"/>
                  </a:lnTo>
                  <a:lnTo>
                    <a:pt x="72" y="283"/>
                  </a:lnTo>
                  <a:lnTo>
                    <a:pt x="74" y="283"/>
                  </a:lnTo>
                  <a:lnTo>
                    <a:pt x="75" y="285"/>
                  </a:lnTo>
                  <a:lnTo>
                    <a:pt x="79" y="285"/>
                  </a:lnTo>
                  <a:lnTo>
                    <a:pt x="81" y="290"/>
                  </a:lnTo>
                  <a:lnTo>
                    <a:pt x="84" y="288"/>
                  </a:lnTo>
                  <a:lnTo>
                    <a:pt x="85" y="288"/>
                  </a:lnTo>
                  <a:lnTo>
                    <a:pt x="86" y="287"/>
                  </a:lnTo>
                  <a:lnTo>
                    <a:pt x="87" y="284"/>
                  </a:lnTo>
                  <a:lnTo>
                    <a:pt x="86" y="281"/>
                  </a:lnTo>
                  <a:lnTo>
                    <a:pt x="86" y="278"/>
                  </a:lnTo>
                  <a:lnTo>
                    <a:pt x="91" y="275"/>
                  </a:lnTo>
                  <a:lnTo>
                    <a:pt x="93" y="273"/>
                  </a:lnTo>
                  <a:lnTo>
                    <a:pt x="96" y="273"/>
                  </a:lnTo>
                  <a:lnTo>
                    <a:pt x="96" y="275"/>
                  </a:lnTo>
                  <a:lnTo>
                    <a:pt x="96" y="277"/>
                  </a:lnTo>
                  <a:lnTo>
                    <a:pt x="98" y="278"/>
                  </a:lnTo>
                  <a:lnTo>
                    <a:pt x="98" y="281"/>
                  </a:lnTo>
                  <a:lnTo>
                    <a:pt x="99" y="283"/>
                  </a:lnTo>
                  <a:lnTo>
                    <a:pt x="105" y="285"/>
                  </a:lnTo>
                  <a:lnTo>
                    <a:pt x="105" y="289"/>
                  </a:lnTo>
                  <a:lnTo>
                    <a:pt x="103" y="293"/>
                  </a:lnTo>
                  <a:lnTo>
                    <a:pt x="105" y="294"/>
                  </a:lnTo>
                  <a:lnTo>
                    <a:pt x="105" y="296"/>
                  </a:lnTo>
                  <a:lnTo>
                    <a:pt x="102" y="300"/>
                  </a:lnTo>
                  <a:lnTo>
                    <a:pt x="102" y="301"/>
                  </a:lnTo>
                  <a:lnTo>
                    <a:pt x="102" y="305"/>
                  </a:lnTo>
                  <a:lnTo>
                    <a:pt x="103" y="308"/>
                  </a:lnTo>
                  <a:lnTo>
                    <a:pt x="104" y="309"/>
                  </a:lnTo>
                  <a:lnTo>
                    <a:pt x="108" y="311"/>
                  </a:lnTo>
                  <a:lnTo>
                    <a:pt x="122" y="315"/>
                  </a:lnTo>
                  <a:lnTo>
                    <a:pt x="141" y="324"/>
                  </a:lnTo>
                  <a:lnTo>
                    <a:pt x="142" y="324"/>
                  </a:lnTo>
                  <a:lnTo>
                    <a:pt x="144" y="325"/>
                  </a:lnTo>
                  <a:lnTo>
                    <a:pt x="148" y="327"/>
                  </a:lnTo>
                  <a:lnTo>
                    <a:pt x="150" y="329"/>
                  </a:lnTo>
                  <a:lnTo>
                    <a:pt x="156" y="333"/>
                  </a:lnTo>
                  <a:lnTo>
                    <a:pt x="158" y="336"/>
                  </a:lnTo>
                  <a:lnTo>
                    <a:pt x="165" y="348"/>
                  </a:lnTo>
                  <a:lnTo>
                    <a:pt x="182" y="349"/>
                  </a:lnTo>
                  <a:lnTo>
                    <a:pt x="183" y="350"/>
                  </a:lnTo>
                  <a:lnTo>
                    <a:pt x="190" y="351"/>
                  </a:lnTo>
                  <a:lnTo>
                    <a:pt x="193" y="354"/>
                  </a:lnTo>
                  <a:lnTo>
                    <a:pt x="202" y="363"/>
                  </a:lnTo>
                  <a:lnTo>
                    <a:pt x="207" y="365"/>
                  </a:lnTo>
                  <a:lnTo>
                    <a:pt x="214" y="367"/>
                  </a:lnTo>
                  <a:lnTo>
                    <a:pt x="216" y="368"/>
                  </a:lnTo>
                  <a:lnTo>
                    <a:pt x="222" y="373"/>
                  </a:lnTo>
                  <a:lnTo>
                    <a:pt x="223" y="379"/>
                  </a:lnTo>
                  <a:lnTo>
                    <a:pt x="220" y="385"/>
                  </a:lnTo>
                  <a:lnTo>
                    <a:pt x="220" y="386"/>
                  </a:lnTo>
                  <a:lnTo>
                    <a:pt x="222" y="387"/>
                  </a:lnTo>
                  <a:lnTo>
                    <a:pt x="226" y="390"/>
                  </a:lnTo>
                  <a:lnTo>
                    <a:pt x="228" y="397"/>
                  </a:lnTo>
                  <a:lnTo>
                    <a:pt x="224" y="401"/>
                  </a:lnTo>
                  <a:lnTo>
                    <a:pt x="223" y="404"/>
                  </a:lnTo>
                  <a:lnTo>
                    <a:pt x="224" y="404"/>
                  </a:lnTo>
                  <a:lnTo>
                    <a:pt x="225" y="410"/>
                  </a:lnTo>
                  <a:lnTo>
                    <a:pt x="223" y="414"/>
                  </a:lnTo>
                  <a:lnTo>
                    <a:pt x="218" y="423"/>
                  </a:lnTo>
                  <a:lnTo>
                    <a:pt x="214" y="425"/>
                  </a:lnTo>
                  <a:lnTo>
                    <a:pt x="222" y="433"/>
                  </a:lnTo>
                  <a:lnTo>
                    <a:pt x="223" y="437"/>
                  </a:lnTo>
                  <a:lnTo>
                    <a:pt x="222" y="444"/>
                  </a:lnTo>
                  <a:lnTo>
                    <a:pt x="223" y="445"/>
                  </a:lnTo>
                  <a:lnTo>
                    <a:pt x="226" y="451"/>
                  </a:lnTo>
                  <a:lnTo>
                    <a:pt x="235" y="458"/>
                  </a:lnTo>
                  <a:lnTo>
                    <a:pt x="254" y="474"/>
                  </a:lnTo>
                  <a:lnTo>
                    <a:pt x="255" y="473"/>
                  </a:lnTo>
                  <a:lnTo>
                    <a:pt x="258" y="475"/>
                  </a:lnTo>
                  <a:lnTo>
                    <a:pt x="256" y="477"/>
                  </a:lnTo>
                  <a:lnTo>
                    <a:pt x="259" y="481"/>
                  </a:lnTo>
                  <a:lnTo>
                    <a:pt x="302" y="515"/>
                  </a:lnTo>
                  <a:lnTo>
                    <a:pt x="319" y="531"/>
                  </a:lnTo>
                  <a:lnTo>
                    <a:pt x="320" y="531"/>
                  </a:lnTo>
                  <a:lnTo>
                    <a:pt x="322" y="534"/>
                  </a:lnTo>
                  <a:lnTo>
                    <a:pt x="331" y="540"/>
                  </a:lnTo>
                  <a:lnTo>
                    <a:pt x="337" y="545"/>
                  </a:lnTo>
                  <a:lnTo>
                    <a:pt x="355" y="560"/>
                  </a:lnTo>
                  <a:lnTo>
                    <a:pt x="385" y="589"/>
                  </a:lnTo>
                  <a:lnTo>
                    <a:pt x="399" y="606"/>
                  </a:lnTo>
                  <a:lnTo>
                    <a:pt x="402" y="614"/>
                  </a:lnTo>
                  <a:lnTo>
                    <a:pt x="408" y="623"/>
                  </a:lnTo>
                  <a:lnTo>
                    <a:pt x="408" y="625"/>
                  </a:lnTo>
                  <a:lnTo>
                    <a:pt x="412" y="632"/>
                  </a:lnTo>
                  <a:lnTo>
                    <a:pt x="412" y="641"/>
                  </a:lnTo>
                  <a:lnTo>
                    <a:pt x="414" y="642"/>
                  </a:lnTo>
                  <a:lnTo>
                    <a:pt x="420" y="649"/>
                  </a:lnTo>
                  <a:lnTo>
                    <a:pt x="422" y="649"/>
                  </a:lnTo>
                  <a:lnTo>
                    <a:pt x="424" y="653"/>
                  </a:lnTo>
                  <a:lnTo>
                    <a:pt x="426" y="654"/>
                  </a:lnTo>
                  <a:lnTo>
                    <a:pt x="429" y="656"/>
                  </a:lnTo>
                  <a:lnTo>
                    <a:pt x="434" y="665"/>
                  </a:lnTo>
                  <a:lnTo>
                    <a:pt x="439" y="669"/>
                  </a:lnTo>
                  <a:lnTo>
                    <a:pt x="442" y="675"/>
                  </a:lnTo>
                  <a:lnTo>
                    <a:pt x="444" y="677"/>
                  </a:lnTo>
                  <a:lnTo>
                    <a:pt x="448" y="683"/>
                  </a:lnTo>
                  <a:lnTo>
                    <a:pt x="452" y="685"/>
                  </a:lnTo>
                  <a:lnTo>
                    <a:pt x="462" y="699"/>
                  </a:lnTo>
                  <a:lnTo>
                    <a:pt x="464" y="707"/>
                  </a:lnTo>
                  <a:lnTo>
                    <a:pt x="462" y="707"/>
                  </a:lnTo>
                  <a:lnTo>
                    <a:pt x="464" y="709"/>
                  </a:lnTo>
                  <a:lnTo>
                    <a:pt x="468" y="717"/>
                  </a:lnTo>
                  <a:lnTo>
                    <a:pt x="472" y="722"/>
                  </a:lnTo>
                  <a:lnTo>
                    <a:pt x="472" y="732"/>
                  </a:lnTo>
                  <a:lnTo>
                    <a:pt x="474" y="729"/>
                  </a:lnTo>
                  <a:lnTo>
                    <a:pt x="475" y="732"/>
                  </a:lnTo>
                  <a:lnTo>
                    <a:pt x="476" y="729"/>
                  </a:lnTo>
                  <a:lnTo>
                    <a:pt x="486" y="738"/>
                  </a:lnTo>
                  <a:lnTo>
                    <a:pt x="494" y="747"/>
                  </a:lnTo>
                  <a:lnTo>
                    <a:pt x="494" y="746"/>
                  </a:lnTo>
                  <a:lnTo>
                    <a:pt x="495" y="746"/>
                  </a:lnTo>
                  <a:lnTo>
                    <a:pt x="497" y="750"/>
                  </a:lnTo>
                  <a:lnTo>
                    <a:pt x="500" y="753"/>
                  </a:lnTo>
                  <a:lnTo>
                    <a:pt x="504" y="758"/>
                  </a:lnTo>
                  <a:lnTo>
                    <a:pt x="511" y="764"/>
                  </a:lnTo>
                  <a:lnTo>
                    <a:pt x="515" y="770"/>
                  </a:lnTo>
                  <a:lnTo>
                    <a:pt x="523" y="780"/>
                  </a:lnTo>
                  <a:lnTo>
                    <a:pt x="525" y="785"/>
                  </a:lnTo>
                  <a:lnTo>
                    <a:pt x="531" y="792"/>
                  </a:lnTo>
                  <a:lnTo>
                    <a:pt x="534" y="798"/>
                  </a:lnTo>
                  <a:lnTo>
                    <a:pt x="535" y="799"/>
                  </a:lnTo>
                  <a:lnTo>
                    <a:pt x="535" y="797"/>
                  </a:lnTo>
                  <a:lnTo>
                    <a:pt x="536" y="799"/>
                  </a:lnTo>
                  <a:lnTo>
                    <a:pt x="548" y="807"/>
                  </a:lnTo>
                  <a:lnTo>
                    <a:pt x="552" y="812"/>
                  </a:lnTo>
                  <a:lnTo>
                    <a:pt x="554" y="813"/>
                  </a:lnTo>
                  <a:lnTo>
                    <a:pt x="555" y="816"/>
                  </a:lnTo>
                  <a:lnTo>
                    <a:pt x="567" y="827"/>
                  </a:lnTo>
                  <a:lnTo>
                    <a:pt x="577" y="843"/>
                  </a:lnTo>
                  <a:lnTo>
                    <a:pt x="578" y="848"/>
                  </a:lnTo>
                  <a:lnTo>
                    <a:pt x="577" y="852"/>
                  </a:lnTo>
                  <a:lnTo>
                    <a:pt x="582" y="849"/>
                  </a:lnTo>
                  <a:lnTo>
                    <a:pt x="583" y="853"/>
                  </a:lnTo>
                  <a:lnTo>
                    <a:pt x="589" y="855"/>
                  </a:lnTo>
                  <a:lnTo>
                    <a:pt x="591" y="857"/>
                  </a:lnTo>
                  <a:lnTo>
                    <a:pt x="596" y="859"/>
                  </a:lnTo>
                  <a:lnTo>
                    <a:pt x="596" y="863"/>
                  </a:lnTo>
                  <a:lnTo>
                    <a:pt x="597" y="864"/>
                  </a:lnTo>
                  <a:lnTo>
                    <a:pt x="600" y="863"/>
                  </a:lnTo>
                  <a:lnTo>
                    <a:pt x="613" y="864"/>
                  </a:lnTo>
                  <a:lnTo>
                    <a:pt x="617" y="861"/>
                  </a:lnTo>
                  <a:lnTo>
                    <a:pt x="615" y="853"/>
                  </a:lnTo>
                  <a:lnTo>
                    <a:pt x="611" y="846"/>
                  </a:lnTo>
                  <a:lnTo>
                    <a:pt x="611" y="843"/>
                  </a:lnTo>
                  <a:lnTo>
                    <a:pt x="608" y="839"/>
                  </a:lnTo>
                  <a:lnTo>
                    <a:pt x="613" y="799"/>
                  </a:lnTo>
                  <a:lnTo>
                    <a:pt x="611" y="798"/>
                  </a:lnTo>
                  <a:lnTo>
                    <a:pt x="608" y="792"/>
                  </a:lnTo>
                  <a:lnTo>
                    <a:pt x="609" y="787"/>
                  </a:lnTo>
                  <a:lnTo>
                    <a:pt x="613" y="783"/>
                  </a:lnTo>
                  <a:lnTo>
                    <a:pt x="624" y="779"/>
                  </a:lnTo>
                  <a:lnTo>
                    <a:pt x="631" y="782"/>
                  </a:lnTo>
                  <a:lnTo>
                    <a:pt x="635" y="763"/>
                  </a:lnTo>
                  <a:lnTo>
                    <a:pt x="633" y="752"/>
                  </a:lnTo>
                  <a:lnTo>
                    <a:pt x="627" y="743"/>
                  </a:lnTo>
                  <a:lnTo>
                    <a:pt x="614" y="740"/>
                  </a:lnTo>
                  <a:lnTo>
                    <a:pt x="606" y="740"/>
                  </a:lnTo>
                  <a:lnTo>
                    <a:pt x="602" y="738"/>
                  </a:lnTo>
                  <a:lnTo>
                    <a:pt x="605" y="735"/>
                  </a:lnTo>
                  <a:lnTo>
                    <a:pt x="597" y="727"/>
                  </a:lnTo>
                  <a:lnTo>
                    <a:pt x="595" y="717"/>
                  </a:lnTo>
                  <a:lnTo>
                    <a:pt x="588" y="703"/>
                  </a:lnTo>
                  <a:lnTo>
                    <a:pt x="584" y="701"/>
                  </a:lnTo>
                  <a:lnTo>
                    <a:pt x="582" y="693"/>
                  </a:lnTo>
                  <a:lnTo>
                    <a:pt x="577" y="687"/>
                  </a:lnTo>
                  <a:lnTo>
                    <a:pt x="575" y="683"/>
                  </a:lnTo>
                  <a:lnTo>
                    <a:pt x="571" y="660"/>
                  </a:lnTo>
                  <a:lnTo>
                    <a:pt x="561" y="644"/>
                  </a:lnTo>
                  <a:lnTo>
                    <a:pt x="557" y="633"/>
                  </a:lnTo>
                  <a:lnTo>
                    <a:pt x="551" y="611"/>
                  </a:lnTo>
                  <a:lnTo>
                    <a:pt x="553" y="597"/>
                  </a:lnTo>
                  <a:lnTo>
                    <a:pt x="549" y="588"/>
                  </a:lnTo>
                  <a:lnTo>
                    <a:pt x="551" y="577"/>
                  </a:lnTo>
                  <a:lnTo>
                    <a:pt x="535" y="545"/>
                  </a:lnTo>
                  <a:lnTo>
                    <a:pt x="530" y="542"/>
                  </a:lnTo>
                  <a:lnTo>
                    <a:pt x="521" y="525"/>
                  </a:lnTo>
                  <a:lnTo>
                    <a:pt x="517" y="524"/>
                  </a:lnTo>
                  <a:lnTo>
                    <a:pt x="509" y="516"/>
                  </a:lnTo>
                  <a:lnTo>
                    <a:pt x="500" y="519"/>
                  </a:lnTo>
                  <a:lnTo>
                    <a:pt x="492" y="521"/>
                  </a:lnTo>
                  <a:lnTo>
                    <a:pt x="488" y="523"/>
                  </a:lnTo>
                  <a:lnTo>
                    <a:pt x="481" y="523"/>
                  </a:lnTo>
                  <a:lnTo>
                    <a:pt x="474" y="527"/>
                  </a:lnTo>
                  <a:lnTo>
                    <a:pt x="464" y="529"/>
                  </a:lnTo>
                  <a:lnTo>
                    <a:pt x="456" y="523"/>
                  </a:lnTo>
                  <a:lnTo>
                    <a:pt x="447" y="506"/>
                  </a:lnTo>
                  <a:lnTo>
                    <a:pt x="442" y="494"/>
                  </a:lnTo>
                  <a:lnTo>
                    <a:pt x="441" y="488"/>
                  </a:lnTo>
                  <a:lnTo>
                    <a:pt x="435" y="475"/>
                  </a:lnTo>
                  <a:lnTo>
                    <a:pt x="427" y="462"/>
                  </a:lnTo>
                  <a:lnTo>
                    <a:pt x="422" y="450"/>
                  </a:lnTo>
                  <a:lnTo>
                    <a:pt x="416" y="443"/>
                  </a:lnTo>
                  <a:lnTo>
                    <a:pt x="408" y="431"/>
                  </a:lnTo>
                  <a:lnTo>
                    <a:pt x="402" y="429"/>
                  </a:lnTo>
                  <a:lnTo>
                    <a:pt x="398" y="429"/>
                  </a:lnTo>
                  <a:lnTo>
                    <a:pt x="394" y="427"/>
                  </a:lnTo>
                  <a:lnTo>
                    <a:pt x="386" y="417"/>
                  </a:lnTo>
                  <a:lnTo>
                    <a:pt x="380" y="399"/>
                  </a:lnTo>
                  <a:lnTo>
                    <a:pt x="374" y="381"/>
                  </a:lnTo>
                  <a:lnTo>
                    <a:pt x="373" y="365"/>
                  </a:lnTo>
                  <a:lnTo>
                    <a:pt x="370" y="350"/>
                  </a:lnTo>
                  <a:lnTo>
                    <a:pt x="372" y="335"/>
                  </a:lnTo>
                  <a:lnTo>
                    <a:pt x="374" y="323"/>
                  </a:lnTo>
                  <a:lnTo>
                    <a:pt x="378" y="315"/>
                  </a:lnTo>
                  <a:lnTo>
                    <a:pt x="379" y="300"/>
                  </a:lnTo>
                  <a:lnTo>
                    <a:pt x="379" y="287"/>
                  </a:lnTo>
                  <a:lnTo>
                    <a:pt x="379" y="278"/>
                  </a:lnTo>
                  <a:lnTo>
                    <a:pt x="376" y="261"/>
                  </a:lnTo>
                  <a:lnTo>
                    <a:pt x="369" y="251"/>
                  </a:lnTo>
                  <a:lnTo>
                    <a:pt x="355" y="231"/>
                  </a:lnTo>
                  <a:lnTo>
                    <a:pt x="344" y="228"/>
                  </a:lnTo>
                  <a:lnTo>
                    <a:pt x="339" y="218"/>
                  </a:lnTo>
                  <a:lnTo>
                    <a:pt x="338" y="199"/>
                  </a:lnTo>
                  <a:lnTo>
                    <a:pt x="336" y="191"/>
                  </a:lnTo>
                  <a:lnTo>
                    <a:pt x="327" y="186"/>
                  </a:lnTo>
                  <a:lnTo>
                    <a:pt x="319" y="186"/>
                  </a:lnTo>
                  <a:lnTo>
                    <a:pt x="306" y="185"/>
                  </a:lnTo>
                  <a:lnTo>
                    <a:pt x="286" y="179"/>
                  </a:lnTo>
                  <a:lnTo>
                    <a:pt x="279" y="180"/>
                  </a:lnTo>
                  <a:lnTo>
                    <a:pt x="273" y="174"/>
                  </a:lnTo>
                  <a:lnTo>
                    <a:pt x="271" y="170"/>
                  </a:lnTo>
                  <a:lnTo>
                    <a:pt x="265" y="165"/>
                  </a:lnTo>
                  <a:lnTo>
                    <a:pt x="261" y="143"/>
                  </a:lnTo>
                  <a:lnTo>
                    <a:pt x="261" y="126"/>
                  </a:lnTo>
                  <a:lnTo>
                    <a:pt x="255" y="95"/>
                  </a:lnTo>
                  <a:lnTo>
                    <a:pt x="247" y="78"/>
                  </a:lnTo>
                  <a:lnTo>
                    <a:pt x="243" y="56"/>
                  </a:lnTo>
                  <a:lnTo>
                    <a:pt x="237" y="43"/>
                  </a:lnTo>
                  <a:lnTo>
                    <a:pt x="236" y="32"/>
                  </a:lnTo>
                  <a:lnTo>
                    <a:pt x="228" y="19"/>
                  </a:lnTo>
                  <a:lnTo>
                    <a:pt x="214" y="13"/>
                  </a:lnTo>
                  <a:lnTo>
                    <a:pt x="204" y="3"/>
                  </a:lnTo>
                  <a:lnTo>
                    <a:pt x="196" y="1"/>
                  </a:lnTo>
                  <a:lnTo>
                    <a:pt x="192" y="2"/>
                  </a:lnTo>
                  <a:lnTo>
                    <a:pt x="188" y="2"/>
                  </a:lnTo>
                  <a:lnTo>
                    <a:pt x="182" y="0"/>
                  </a:lnTo>
                  <a:lnTo>
                    <a:pt x="165" y="11"/>
                  </a:lnTo>
                  <a:lnTo>
                    <a:pt x="165" y="31"/>
                  </a:lnTo>
                  <a:lnTo>
                    <a:pt x="169" y="41"/>
                  </a:lnTo>
                  <a:lnTo>
                    <a:pt x="165" y="47"/>
                  </a:lnTo>
                  <a:lnTo>
                    <a:pt x="148" y="68"/>
                  </a:lnTo>
                  <a:lnTo>
                    <a:pt x="124" y="87"/>
                  </a:lnTo>
                  <a:lnTo>
                    <a:pt x="72" y="121"/>
                  </a:lnTo>
                  <a:lnTo>
                    <a:pt x="48" y="140"/>
                  </a:lnTo>
                  <a:lnTo>
                    <a:pt x="42" y="123"/>
                  </a:lnTo>
                  <a:lnTo>
                    <a:pt x="38" y="123"/>
                  </a:lnTo>
                  <a:lnTo>
                    <a:pt x="36" y="129"/>
                  </a:lnTo>
                  <a:lnTo>
                    <a:pt x="37" y="133"/>
                  </a:lnTo>
                  <a:lnTo>
                    <a:pt x="31" y="139"/>
                  </a:lnTo>
                  <a:lnTo>
                    <a:pt x="25" y="156"/>
                  </a:lnTo>
                  <a:lnTo>
                    <a:pt x="14" y="170"/>
                  </a:lnTo>
                  <a:lnTo>
                    <a:pt x="13" y="171"/>
                  </a:lnTo>
                  <a:lnTo>
                    <a:pt x="4" y="186"/>
                  </a:lnTo>
                  <a:lnTo>
                    <a:pt x="3" y="189"/>
                  </a:lnTo>
                  <a:lnTo>
                    <a:pt x="1" y="198"/>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sp>
          <p:nvSpPr>
            <p:cNvPr id="112" name="Freeform 37"/>
            <p:cNvSpPr>
              <a:spLocks/>
            </p:cNvSpPr>
            <p:nvPr/>
          </p:nvSpPr>
          <p:spPr bwMode="auto">
            <a:xfrm>
              <a:off x="2338" y="881"/>
              <a:ext cx="536" cy="602"/>
            </a:xfrm>
            <a:custGeom>
              <a:avLst/>
              <a:gdLst>
                <a:gd name="T0" fmla="*/ 4 w 1000"/>
                <a:gd name="T1" fmla="*/ 0 h 1215"/>
                <a:gd name="T2" fmla="*/ 3 w 1000"/>
                <a:gd name="T3" fmla="*/ 1 h 1215"/>
                <a:gd name="T4" fmla="*/ 3 w 1000"/>
                <a:gd name="T5" fmla="*/ 1 h 1215"/>
                <a:gd name="T6" fmla="*/ 3 w 1000"/>
                <a:gd name="T7" fmla="*/ 1 h 1215"/>
                <a:gd name="T8" fmla="*/ 3 w 1000"/>
                <a:gd name="T9" fmla="*/ 1 h 1215"/>
                <a:gd name="T10" fmla="*/ 3 w 1000"/>
                <a:gd name="T11" fmla="*/ 1 h 1215"/>
                <a:gd name="T12" fmla="*/ 3 w 1000"/>
                <a:gd name="T13" fmla="*/ 2 h 1215"/>
                <a:gd name="T14" fmla="*/ 3 w 1000"/>
                <a:gd name="T15" fmla="*/ 2 h 1215"/>
                <a:gd name="T16" fmla="*/ 3 w 1000"/>
                <a:gd name="T17" fmla="*/ 2 h 1215"/>
                <a:gd name="T18" fmla="*/ 3 w 1000"/>
                <a:gd name="T19" fmla="*/ 2 h 1215"/>
                <a:gd name="T20" fmla="*/ 3 w 1000"/>
                <a:gd name="T21" fmla="*/ 2 h 1215"/>
                <a:gd name="T22" fmla="*/ 3 w 1000"/>
                <a:gd name="T23" fmla="*/ 2 h 1215"/>
                <a:gd name="T24" fmla="*/ 3 w 1000"/>
                <a:gd name="T25" fmla="*/ 1 h 1215"/>
                <a:gd name="T26" fmla="*/ 3 w 1000"/>
                <a:gd name="T27" fmla="*/ 1 h 1215"/>
                <a:gd name="T28" fmla="*/ 3 w 1000"/>
                <a:gd name="T29" fmla="*/ 1 h 1215"/>
                <a:gd name="T30" fmla="*/ 3 w 1000"/>
                <a:gd name="T31" fmla="*/ 1 h 1215"/>
                <a:gd name="T32" fmla="*/ 2 w 1000"/>
                <a:gd name="T33" fmla="*/ 1 h 1215"/>
                <a:gd name="T34" fmla="*/ 2 w 1000"/>
                <a:gd name="T35" fmla="*/ 1 h 1215"/>
                <a:gd name="T36" fmla="*/ 3 w 1000"/>
                <a:gd name="T37" fmla="*/ 1 h 1215"/>
                <a:gd name="T38" fmla="*/ 3 w 1000"/>
                <a:gd name="T39" fmla="*/ 1 h 1215"/>
                <a:gd name="T40" fmla="*/ 2 w 1000"/>
                <a:gd name="T41" fmla="*/ 1 h 1215"/>
                <a:gd name="T42" fmla="*/ 2 w 1000"/>
                <a:gd name="T43" fmla="*/ 1 h 1215"/>
                <a:gd name="T44" fmla="*/ 2 w 1000"/>
                <a:gd name="T45" fmla="*/ 1 h 1215"/>
                <a:gd name="T46" fmla="*/ 2 w 1000"/>
                <a:gd name="T47" fmla="*/ 1 h 1215"/>
                <a:gd name="T48" fmla="*/ 2 w 1000"/>
                <a:gd name="T49" fmla="*/ 1 h 1215"/>
                <a:gd name="T50" fmla="*/ 2 w 1000"/>
                <a:gd name="T51" fmla="*/ 1 h 1215"/>
                <a:gd name="T52" fmla="*/ 2 w 1000"/>
                <a:gd name="T53" fmla="*/ 1 h 1215"/>
                <a:gd name="T54" fmla="*/ 2 w 1000"/>
                <a:gd name="T55" fmla="*/ 1 h 1215"/>
                <a:gd name="T56" fmla="*/ 2 w 1000"/>
                <a:gd name="T57" fmla="*/ 1 h 1215"/>
                <a:gd name="T58" fmla="*/ 2 w 1000"/>
                <a:gd name="T59" fmla="*/ 1 h 1215"/>
                <a:gd name="T60" fmla="*/ 2 w 1000"/>
                <a:gd name="T61" fmla="*/ 1 h 1215"/>
                <a:gd name="T62" fmla="*/ 2 w 1000"/>
                <a:gd name="T63" fmla="*/ 1 h 1215"/>
                <a:gd name="T64" fmla="*/ 2 w 1000"/>
                <a:gd name="T65" fmla="*/ 1 h 1215"/>
                <a:gd name="T66" fmla="*/ 2 w 1000"/>
                <a:gd name="T67" fmla="*/ 1 h 1215"/>
                <a:gd name="T68" fmla="*/ 2 w 1000"/>
                <a:gd name="T69" fmla="*/ 1 h 1215"/>
                <a:gd name="T70" fmla="*/ 2 w 1000"/>
                <a:gd name="T71" fmla="*/ 1 h 1215"/>
                <a:gd name="T72" fmla="*/ 2 w 1000"/>
                <a:gd name="T73" fmla="*/ 1 h 1215"/>
                <a:gd name="T74" fmla="*/ 2 w 1000"/>
                <a:gd name="T75" fmla="*/ 1 h 1215"/>
                <a:gd name="T76" fmla="*/ 2 w 1000"/>
                <a:gd name="T77" fmla="*/ 1 h 1215"/>
                <a:gd name="T78" fmla="*/ 2 w 1000"/>
                <a:gd name="T79" fmla="*/ 1 h 1215"/>
                <a:gd name="T80" fmla="*/ 2 w 1000"/>
                <a:gd name="T81" fmla="*/ 1 h 1215"/>
                <a:gd name="T82" fmla="*/ 1 w 1000"/>
                <a:gd name="T83" fmla="*/ 0 h 1215"/>
                <a:gd name="T84" fmla="*/ 1 w 1000"/>
                <a:gd name="T85" fmla="*/ 0 h 1215"/>
                <a:gd name="T86" fmla="*/ 1 w 1000"/>
                <a:gd name="T87" fmla="*/ 0 h 1215"/>
                <a:gd name="T88" fmla="*/ 1 w 1000"/>
                <a:gd name="T89" fmla="*/ 0 h 1215"/>
                <a:gd name="T90" fmla="*/ 1 w 1000"/>
                <a:gd name="T91" fmla="*/ 0 h 1215"/>
                <a:gd name="T92" fmla="*/ 1 w 1000"/>
                <a:gd name="T93" fmla="*/ 0 h 1215"/>
                <a:gd name="T94" fmla="*/ 1 w 1000"/>
                <a:gd name="T95" fmla="*/ 0 h 1215"/>
                <a:gd name="T96" fmla="*/ 1 w 1000"/>
                <a:gd name="T97" fmla="*/ 0 h 1215"/>
                <a:gd name="T98" fmla="*/ 1 w 1000"/>
                <a:gd name="T99" fmla="*/ 0 h 1215"/>
                <a:gd name="T100" fmla="*/ 1 w 1000"/>
                <a:gd name="T101" fmla="*/ 0 h 1215"/>
                <a:gd name="T102" fmla="*/ 1 w 1000"/>
                <a:gd name="T103" fmla="*/ 0 h 1215"/>
                <a:gd name="T104" fmla="*/ 1 w 1000"/>
                <a:gd name="T105" fmla="*/ 0 h 1215"/>
                <a:gd name="T106" fmla="*/ 1 w 1000"/>
                <a:gd name="T107" fmla="*/ 0 h 1215"/>
                <a:gd name="T108" fmla="*/ 1 w 1000"/>
                <a:gd name="T109" fmla="*/ 0 h 1215"/>
                <a:gd name="T110" fmla="*/ 1 w 1000"/>
                <a:gd name="T111" fmla="*/ 0 h 1215"/>
                <a:gd name="T112" fmla="*/ 1 w 1000"/>
                <a:gd name="T113" fmla="*/ 0 h 1215"/>
                <a:gd name="T114" fmla="*/ 1 w 1000"/>
                <a:gd name="T115" fmla="*/ 0 h 1215"/>
                <a:gd name="T116" fmla="*/ 1 w 1000"/>
                <a:gd name="T117" fmla="*/ 0 h 1215"/>
                <a:gd name="T118" fmla="*/ 2 w 1000"/>
                <a:gd name="T119" fmla="*/ 0 h 12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0"/>
                <a:gd name="T181" fmla="*/ 0 h 1215"/>
                <a:gd name="T182" fmla="*/ 1000 w 1000"/>
                <a:gd name="T183" fmla="*/ 1215 h 12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0" h="1215">
                  <a:moveTo>
                    <a:pt x="965" y="297"/>
                  </a:moveTo>
                  <a:lnTo>
                    <a:pt x="953" y="316"/>
                  </a:lnTo>
                  <a:lnTo>
                    <a:pt x="962" y="314"/>
                  </a:lnTo>
                  <a:lnTo>
                    <a:pt x="965" y="345"/>
                  </a:lnTo>
                  <a:lnTo>
                    <a:pt x="978" y="424"/>
                  </a:lnTo>
                  <a:lnTo>
                    <a:pt x="993" y="465"/>
                  </a:lnTo>
                  <a:lnTo>
                    <a:pt x="1000" y="522"/>
                  </a:lnTo>
                  <a:lnTo>
                    <a:pt x="987" y="650"/>
                  </a:lnTo>
                  <a:lnTo>
                    <a:pt x="972" y="648"/>
                  </a:lnTo>
                  <a:lnTo>
                    <a:pt x="976" y="674"/>
                  </a:lnTo>
                  <a:lnTo>
                    <a:pt x="980" y="714"/>
                  </a:lnTo>
                  <a:lnTo>
                    <a:pt x="986" y="748"/>
                  </a:lnTo>
                  <a:lnTo>
                    <a:pt x="982" y="769"/>
                  </a:lnTo>
                  <a:lnTo>
                    <a:pt x="976" y="787"/>
                  </a:lnTo>
                  <a:lnTo>
                    <a:pt x="982" y="806"/>
                  </a:lnTo>
                  <a:lnTo>
                    <a:pt x="981" y="820"/>
                  </a:lnTo>
                  <a:lnTo>
                    <a:pt x="981" y="831"/>
                  </a:lnTo>
                  <a:lnTo>
                    <a:pt x="984" y="844"/>
                  </a:lnTo>
                  <a:lnTo>
                    <a:pt x="984" y="849"/>
                  </a:lnTo>
                  <a:lnTo>
                    <a:pt x="969" y="861"/>
                  </a:lnTo>
                  <a:lnTo>
                    <a:pt x="950" y="852"/>
                  </a:lnTo>
                  <a:lnTo>
                    <a:pt x="941" y="850"/>
                  </a:lnTo>
                  <a:lnTo>
                    <a:pt x="921" y="850"/>
                  </a:lnTo>
                  <a:lnTo>
                    <a:pt x="914" y="849"/>
                  </a:lnTo>
                  <a:lnTo>
                    <a:pt x="910" y="847"/>
                  </a:lnTo>
                  <a:lnTo>
                    <a:pt x="905" y="844"/>
                  </a:lnTo>
                  <a:lnTo>
                    <a:pt x="902" y="847"/>
                  </a:lnTo>
                  <a:lnTo>
                    <a:pt x="900" y="849"/>
                  </a:lnTo>
                  <a:lnTo>
                    <a:pt x="892" y="854"/>
                  </a:lnTo>
                  <a:lnTo>
                    <a:pt x="888" y="859"/>
                  </a:lnTo>
                  <a:lnTo>
                    <a:pt x="888" y="865"/>
                  </a:lnTo>
                  <a:lnTo>
                    <a:pt x="888" y="873"/>
                  </a:lnTo>
                  <a:lnTo>
                    <a:pt x="896" y="890"/>
                  </a:lnTo>
                  <a:lnTo>
                    <a:pt x="900" y="897"/>
                  </a:lnTo>
                  <a:lnTo>
                    <a:pt x="902" y="901"/>
                  </a:lnTo>
                  <a:lnTo>
                    <a:pt x="908" y="903"/>
                  </a:lnTo>
                  <a:lnTo>
                    <a:pt x="912" y="907"/>
                  </a:lnTo>
                  <a:lnTo>
                    <a:pt x="917" y="915"/>
                  </a:lnTo>
                  <a:lnTo>
                    <a:pt x="927" y="942"/>
                  </a:lnTo>
                  <a:lnTo>
                    <a:pt x="945" y="962"/>
                  </a:lnTo>
                  <a:lnTo>
                    <a:pt x="945" y="972"/>
                  </a:lnTo>
                  <a:lnTo>
                    <a:pt x="946" y="978"/>
                  </a:lnTo>
                  <a:lnTo>
                    <a:pt x="958" y="986"/>
                  </a:lnTo>
                  <a:lnTo>
                    <a:pt x="962" y="1003"/>
                  </a:lnTo>
                  <a:lnTo>
                    <a:pt x="970" y="1023"/>
                  </a:lnTo>
                  <a:lnTo>
                    <a:pt x="959" y="1033"/>
                  </a:lnTo>
                  <a:lnTo>
                    <a:pt x="952" y="1040"/>
                  </a:lnTo>
                  <a:lnTo>
                    <a:pt x="951" y="1046"/>
                  </a:lnTo>
                  <a:lnTo>
                    <a:pt x="951" y="1059"/>
                  </a:lnTo>
                  <a:lnTo>
                    <a:pt x="958" y="1070"/>
                  </a:lnTo>
                  <a:lnTo>
                    <a:pt x="969" y="1076"/>
                  </a:lnTo>
                  <a:lnTo>
                    <a:pt x="977" y="1086"/>
                  </a:lnTo>
                  <a:lnTo>
                    <a:pt x="977" y="1106"/>
                  </a:lnTo>
                  <a:lnTo>
                    <a:pt x="981" y="1116"/>
                  </a:lnTo>
                  <a:lnTo>
                    <a:pt x="977" y="1122"/>
                  </a:lnTo>
                  <a:lnTo>
                    <a:pt x="960" y="1143"/>
                  </a:lnTo>
                  <a:lnTo>
                    <a:pt x="936" y="1162"/>
                  </a:lnTo>
                  <a:lnTo>
                    <a:pt x="884" y="1196"/>
                  </a:lnTo>
                  <a:lnTo>
                    <a:pt x="860" y="1215"/>
                  </a:lnTo>
                  <a:lnTo>
                    <a:pt x="854" y="1198"/>
                  </a:lnTo>
                  <a:lnTo>
                    <a:pt x="850" y="1198"/>
                  </a:lnTo>
                  <a:lnTo>
                    <a:pt x="848" y="1171"/>
                  </a:lnTo>
                  <a:lnTo>
                    <a:pt x="843" y="1161"/>
                  </a:lnTo>
                  <a:lnTo>
                    <a:pt x="839" y="1158"/>
                  </a:lnTo>
                  <a:lnTo>
                    <a:pt x="834" y="1154"/>
                  </a:lnTo>
                  <a:lnTo>
                    <a:pt x="831" y="1147"/>
                  </a:lnTo>
                  <a:lnTo>
                    <a:pt x="826" y="1142"/>
                  </a:lnTo>
                  <a:lnTo>
                    <a:pt x="814" y="1138"/>
                  </a:lnTo>
                  <a:lnTo>
                    <a:pt x="813" y="1140"/>
                  </a:lnTo>
                  <a:lnTo>
                    <a:pt x="807" y="1137"/>
                  </a:lnTo>
                  <a:lnTo>
                    <a:pt x="803" y="1131"/>
                  </a:lnTo>
                  <a:lnTo>
                    <a:pt x="796" y="1134"/>
                  </a:lnTo>
                  <a:lnTo>
                    <a:pt x="789" y="1134"/>
                  </a:lnTo>
                  <a:lnTo>
                    <a:pt x="786" y="1135"/>
                  </a:lnTo>
                  <a:lnTo>
                    <a:pt x="784" y="1137"/>
                  </a:lnTo>
                  <a:lnTo>
                    <a:pt x="782" y="1137"/>
                  </a:lnTo>
                  <a:lnTo>
                    <a:pt x="776" y="1132"/>
                  </a:lnTo>
                  <a:lnTo>
                    <a:pt x="772" y="1131"/>
                  </a:lnTo>
                  <a:lnTo>
                    <a:pt x="770" y="1129"/>
                  </a:lnTo>
                  <a:lnTo>
                    <a:pt x="766" y="1128"/>
                  </a:lnTo>
                  <a:lnTo>
                    <a:pt x="759" y="1119"/>
                  </a:lnTo>
                  <a:lnTo>
                    <a:pt x="752" y="1090"/>
                  </a:lnTo>
                  <a:lnTo>
                    <a:pt x="743" y="1076"/>
                  </a:lnTo>
                  <a:lnTo>
                    <a:pt x="744" y="1074"/>
                  </a:lnTo>
                  <a:lnTo>
                    <a:pt x="750" y="1072"/>
                  </a:lnTo>
                  <a:lnTo>
                    <a:pt x="749" y="1063"/>
                  </a:lnTo>
                  <a:lnTo>
                    <a:pt x="743" y="1057"/>
                  </a:lnTo>
                  <a:lnTo>
                    <a:pt x="738" y="1054"/>
                  </a:lnTo>
                  <a:lnTo>
                    <a:pt x="726" y="1059"/>
                  </a:lnTo>
                  <a:lnTo>
                    <a:pt x="723" y="1056"/>
                  </a:lnTo>
                  <a:lnTo>
                    <a:pt x="720" y="1053"/>
                  </a:lnTo>
                  <a:lnTo>
                    <a:pt x="713" y="1052"/>
                  </a:lnTo>
                  <a:lnTo>
                    <a:pt x="701" y="1047"/>
                  </a:lnTo>
                  <a:lnTo>
                    <a:pt x="695" y="1046"/>
                  </a:lnTo>
                  <a:lnTo>
                    <a:pt x="695" y="1045"/>
                  </a:lnTo>
                  <a:lnTo>
                    <a:pt x="689" y="1044"/>
                  </a:lnTo>
                  <a:lnTo>
                    <a:pt x="689" y="1045"/>
                  </a:lnTo>
                  <a:lnTo>
                    <a:pt x="684" y="1040"/>
                  </a:lnTo>
                  <a:lnTo>
                    <a:pt x="677" y="1030"/>
                  </a:lnTo>
                  <a:lnTo>
                    <a:pt x="676" y="1028"/>
                  </a:lnTo>
                  <a:lnTo>
                    <a:pt x="670" y="1022"/>
                  </a:lnTo>
                  <a:lnTo>
                    <a:pt x="662" y="1017"/>
                  </a:lnTo>
                  <a:lnTo>
                    <a:pt x="656" y="1016"/>
                  </a:lnTo>
                  <a:lnTo>
                    <a:pt x="654" y="1015"/>
                  </a:lnTo>
                  <a:lnTo>
                    <a:pt x="657" y="1015"/>
                  </a:lnTo>
                  <a:lnTo>
                    <a:pt x="662" y="1010"/>
                  </a:lnTo>
                  <a:lnTo>
                    <a:pt x="663" y="1004"/>
                  </a:lnTo>
                  <a:lnTo>
                    <a:pt x="664" y="1003"/>
                  </a:lnTo>
                  <a:lnTo>
                    <a:pt x="659" y="998"/>
                  </a:lnTo>
                  <a:lnTo>
                    <a:pt x="654" y="1000"/>
                  </a:lnTo>
                  <a:lnTo>
                    <a:pt x="652" y="1000"/>
                  </a:lnTo>
                  <a:lnTo>
                    <a:pt x="650" y="1002"/>
                  </a:lnTo>
                  <a:lnTo>
                    <a:pt x="651" y="998"/>
                  </a:lnTo>
                  <a:lnTo>
                    <a:pt x="651" y="993"/>
                  </a:lnTo>
                  <a:lnTo>
                    <a:pt x="651" y="992"/>
                  </a:lnTo>
                  <a:lnTo>
                    <a:pt x="651" y="988"/>
                  </a:lnTo>
                  <a:lnTo>
                    <a:pt x="648" y="988"/>
                  </a:lnTo>
                  <a:lnTo>
                    <a:pt x="647" y="987"/>
                  </a:lnTo>
                  <a:lnTo>
                    <a:pt x="645" y="988"/>
                  </a:lnTo>
                  <a:lnTo>
                    <a:pt x="647" y="976"/>
                  </a:lnTo>
                  <a:lnTo>
                    <a:pt x="647" y="973"/>
                  </a:lnTo>
                  <a:lnTo>
                    <a:pt x="646" y="964"/>
                  </a:lnTo>
                  <a:lnTo>
                    <a:pt x="644" y="962"/>
                  </a:lnTo>
                  <a:lnTo>
                    <a:pt x="641" y="960"/>
                  </a:lnTo>
                  <a:lnTo>
                    <a:pt x="641" y="958"/>
                  </a:lnTo>
                  <a:lnTo>
                    <a:pt x="641" y="956"/>
                  </a:lnTo>
                  <a:lnTo>
                    <a:pt x="642" y="955"/>
                  </a:lnTo>
                  <a:lnTo>
                    <a:pt x="642" y="948"/>
                  </a:lnTo>
                  <a:lnTo>
                    <a:pt x="644" y="944"/>
                  </a:lnTo>
                  <a:lnTo>
                    <a:pt x="645" y="946"/>
                  </a:lnTo>
                  <a:lnTo>
                    <a:pt x="646" y="945"/>
                  </a:lnTo>
                  <a:lnTo>
                    <a:pt x="647" y="940"/>
                  </a:lnTo>
                  <a:lnTo>
                    <a:pt x="647" y="933"/>
                  </a:lnTo>
                  <a:lnTo>
                    <a:pt x="646" y="932"/>
                  </a:lnTo>
                  <a:lnTo>
                    <a:pt x="646" y="926"/>
                  </a:lnTo>
                  <a:lnTo>
                    <a:pt x="646" y="924"/>
                  </a:lnTo>
                  <a:lnTo>
                    <a:pt x="646" y="918"/>
                  </a:lnTo>
                  <a:lnTo>
                    <a:pt x="647" y="918"/>
                  </a:lnTo>
                  <a:lnTo>
                    <a:pt x="651" y="918"/>
                  </a:lnTo>
                  <a:lnTo>
                    <a:pt x="652" y="915"/>
                  </a:lnTo>
                  <a:lnTo>
                    <a:pt x="651" y="914"/>
                  </a:lnTo>
                  <a:lnTo>
                    <a:pt x="648" y="912"/>
                  </a:lnTo>
                  <a:lnTo>
                    <a:pt x="645" y="909"/>
                  </a:lnTo>
                  <a:lnTo>
                    <a:pt x="641" y="906"/>
                  </a:lnTo>
                  <a:lnTo>
                    <a:pt x="640" y="904"/>
                  </a:lnTo>
                  <a:lnTo>
                    <a:pt x="638" y="904"/>
                  </a:lnTo>
                  <a:lnTo>
                    <a:pt x="629" y="900"/>
                  </a:lnTo>
                  <a:lnTo>
                    <a:pt x="617" y="897"/>
                  </a:lnTo>
                  <a:lnTo>
                    <a:pt x="610" y="898"/>
                  </a:lnTo>
                  <a:lnTo>
                    <a:pt x="608" y="901"/>
                  </a:lnTo>
                  <a:lnTo>
                    <a:pt x="609" y="902"/>
                  </a:lnTo>
                  <a:lnTo>
                    <a:pt x="606" y="903"/>
                  </a:lnTo>
                  <a:lnTo>
                    <a:pt x="608" y="904"/>
                  </a:lnTo>
                  <a:lnTo>
                    <a:pt x="592" y="900"/>
                  </a:lnTo>
                  <a:lnTo>
                    <a:pt x="591" y="898"/>
                  </a:lnTo>
                  <a:lnTo>
                    <a:pt x="593" y="898"/>
                  </a:lnTo>
                  <a:lnTo>
                    <a:pt x="594" y="896"/>
                  </a:lnTo>
                  <a:lnTo>
                    <a:pt x="594" y="895"/>
                  </a:lnTo>
                  <a:lnTo>
                    <a:pt x="591" y="894"/>
                  </a:lnTo>
                  <a:lnTo>
                    <a:pt x="590" y="891"/>
                  </a:lnTo>
                  <a:lnTo>
                    <a:pt x="591" y="890"/>
                  </a:lnTo>
                  <a:lnTo>
                    <a:pt x="588" y="888"/>
                  </a:lnTo>
                  <a:lnTo>
                    <a:pt x="583" y="888"/>
                  </a:lnTo>
                  <a:lnTo>
                    <a:pt x="579" y="890"/>
                  </a:lnTo>
                  <a:lnTo>
                    <a:pt x="579" y="891"/>
                  </a:lnTo>
                  <a:lnTo>
                    <a:pt x="577" y="891"/>
                  </a:lnTo>
                  <a:lnTo>
                    <a:pt x="576" y="890"/>
                  </a:lnTo>
                  <a:lnTo>
                    <a:pt x="576" y="892"/>
                  </a:lnTo>
                  <a:lnTo>
                    <a:pt x="575" y="891"/>
                  </a:lnTo>
                  <a:lnTo>
                    <a:pt x="573" y="891"/>
                  </a:lnTo>
                  <a:lnTo>
                    <a:pt x="571" y="891"/>
                  </a:lnTo>
                  <a:lnTo>
                    <a:pt x="570" y="891"/>
                  </a:lnTo>
                  <a:lnTo>
                    <a:pt x="570" y="890"/>
                  </a:lnTo>
                  <a:lnTo>
                    <a:pt x="571" y="889"/>
                  </a:lnTo>
                  <a:lnTo>
                    <a:pt x="570" y="886"/>
                  </a:lnTo>
                  <a:lnTo>
                    <a:pt x="569" y="886"/>
                  </a:lnTo>
                  <a:lnTo>
                    <a:pt x="567" y="888"/>
                  </a:lnTo>
                  <a:lnTo>
                    <a:pt x="568" y="885"/>
                  </a:lnTo>
                  <a:lnTo>
                    <a:pt x="568" y="884"/>
                  </a:lnTo>
                  <a:lnTo>
                    <a:pt x="565" y="884"/>
                  </a:lnTo>
                  <a:lnTo>
                    <a:pt x="565" y="882"/>
                  </a:lnTo>
                  <a:lnTo>
                    <a:pt x="563" y="882"/>
                  </a:lnTo>
                  <a:lnTo>
                    <a:pt x="559" y="880"/>
                  </a:lnTo>
                  <a:lnTo>
                    <a:pt x="557" y="874"/>
                  </a:lnTo>
                  <a:lnTo>
                    <a:pt x="556" y="873"/>
                  </a:lnTo>
                  <a:lnTo>
                    <a:pt x="553" y="870"/>
                  </a:lnTo>
                  <a:lnTo>
                    <a:pt x="550" y="870"/>
                  </a:lnTo>
                  <a:lnTo>
                    <a:pt x="550" y="868"/>
                  </a:lnTo>
                  <a:lnTo>
                    <a:pt x="549" y="867"/>
                  </a:lnTo>
                  <a:lnTo>
                    <a:pt x="547" y="868"/>
                  </a:lnTo>
                  <a:lnTo>
                    <a:pt x="547" y="867"/>
                  </a:lnTo>
                  <a:lnTo>
                    <a:pt x="544" y="862"/>
                  </a:lnTo>
                  <a:lnTo>
                    <a:pt x="544" y="861"/>
                  </a:lnTo>
                  <a:lnTo>
                    <a:pt x="544" y="858"/>
                  </a:lnTo>
                  <a:lnTo>
                    <a:pt x="543" y="856"/>
                  </a:lnTo>
                  <a:lnTo>
                    <a:pt x="543" y="855"/>
                  </a:lnTo>
                  <a:lnTo>
                    <a:pt x="541" y="855"/>
                  </a:lnTo>
                  <a:lnTo>
                    <a:pt x="541" y="854"/>
                  </a:lnTo>
                  <a:lnTo>
                    <a:pt x="540" y="854"/>
                  </a:lnTo>
                  <a:lnTo>
                    <a:pt x="540" y="853"/>
                  </a:lnTo>
                  <a:lnTo>
                    <a:pt x="539" y="852"/>
                  </a:lnTo>
                  <a:lnTo>
                    <a:pt x="538" y="849"/>
                  </a:lnTo>
                  <a:lnTo>
                    <a:pt x="537" y="848"/>
                  </a:lnTo>
                  <a:lnTo>
                    <a:pt x="537" y="847"/>
                  </a:lnTo>
                  <a:lnTo>
                    <a:pt x="537" y="843"/>
                  </a:lnTo>
                  <a:lnTo>
                    <a:pt x="533" y="838"/>
                  </a:lnTo>
                  <a:lnTo>
                    <a:pt x="529" y="837"/>
                  </a:lnTo>
                  <a:lnTo>
                    <a:pt x="529" y="835"/>
                  </a:lnTo>
                  <a:lnTo>
                    <a:pt x="529" y="832"/>
                  </a:lnTo>
                  <a:lnTo>
                    <a:pt x="528" y="830"/>
                  </a:lnTo>
                  <a:lnTo>
                    <a:pt x="526" y="826"/>
                  </a:lnTo>
                  <a:lnTo>
                    <a:pt x="525" y="825"/>
                  </a:lnTo>
                  <a:lnTo>
                    <a:pt x="522" y="824"/>
                  </a:lnTo>
                  <a:lnTo>
                    <a:pt x="522" y="822"/>
                  </a:lnTo>
                  <a:lnTo>
                    <a:pt x="520" y="820"/>
                  </a:lnTo>
                  <a:lnTo>
                    <a:pt x="519" y="818"/>
                  </a:lnTo>
                  <a:lnTo>
                    <a:pt x="517" y="813"/>
                  </a:lnTo>
                  <a:lnTo>
                    <a:pt x="519" y="811"/>
                  </a:lnTo>
                  <a:lnTo>
                    <a:pt x="517" y="808"/>
                  </a:lnTo>
                  <a:lnTo>
                    <a:pt x="514" y="805"/>
                  </a:lnTo>
                  <a:lnTo>
                    <a:pt x="508" y="801"/>
                  </a:lnTo>
                  <a:lnTo>
                    <a:pt x="502" y="800"/>
                  </a:lnTo>
                  <a:lnTo>
                    <a:pt x="489" y="792"/>
                  </a:lnTo>
                  <a:lnTo>
                    <a:pt x="481" y="789"/>
                  </a:lnTo>
                  <a:lnTo>
                    <a:pt x="479" y="789"/>
                  </a:lnTo>
                  <a:lnTo>
                    <a:pt x="479" y="786"/>
                  </a:lnTo>
                  <a:lnTo>
                    <a:pt x="480" y="786"/>
                  </a:lnTo>
                  <a:lnTo>
                    <a:pt x="478" y="780"/>
                  </a:lnTo>
                  <a:lnTo>
                    <a:pt x="475" y="776"/>
                  </a:lnTo>
                  <a:lnTo>
                    <a:pt x="474" y="769"/>
                  </a:lnTo>
                  <a:lnTo>
                    <a:pt x="473" y="766"/>
                  </a:lnTo>
                  <a:lnTo>
                    <a:pt x="473" y="764"/>
                  </a:lnTo>
                  <a:lnTo>
                    <a:pt x="469" y="758"/>
                  </a:lnTo>
                  <a:lnTo>
                    <a:pt x="461" y="752"/>
                  </a:lnTo>
                  <a:lnTo>
                    <a:pt x="456" y="746"/>
                  </a:lnTo>
                  <a:lnTo>
                    <a:pt x="455" y="744"/>
                  </a:lnTo>
                  <a:lnTo>
                    <a:pt x="451" y="741"/>
                  </a:lnTo>
                  <a:lnTo>
                    <a:pt x="451" y="740"/>
                  </a:lnTo>
                  <a:lnTo>
                    <a:pt x="449" y="738"/>
                  </a:lnTo>
                  <a:lnTo>
                    <a:pt x="448" y="734"/>
                  </a:lnTo>
                  <a:lnTo>
                    <a:pt x="445" y="732"/>
                  </a:lnTo>
                  <a:lnTo>
                    <a:pt x="447" y="730"/>
                  </a:lnTo>
                  <a:lnTo>
                    <a:pt x="445" y="717"/>
                  </a:lnTo>
                  <a:lnTo>
                    <a:pt x="435" y="711"/>
                  </a:lnTo>
                  <a:lnTo>
                    <a:pt x="432" y="708"/>
                  </a:lnTo>
                  <a:lnTo>
                    <a:pt x="431" y="706"/>
                  </a:lnTo>
                  <a:lnTo>
                    <a:pt x="426" y="699"/>
                  </a:lnTo>
                  <a:lnTo>
                    <a:pt x="425" y="694"/>
                  </a:lnTo>
                  <a:lnTo>
                    <a:pt x="424" y="692"/>
                  </a:lnTo>
                  <a:lnTo>
                    <a:pt x="414" y="691"/>
                  </a:lnTo>
                  <a:lnTo>
                    <a:pt x="414" y="690"/>
                  </a:lnTo>
                  <a:lnTo>
                    <a:pt x="417" y="687"/>
                  </a:lnTo>
                  <a:lnTo>
                    <a:pt x="418" y="686"/>
                  </a:lnTo>
                  <a:lnTo>
                    <a:pt x="415" y="680"/>
                  </a:lnTo>
                  <a:lnTo>
                    <a:pt x="415" y="672"/>
                  </a:lnTo>
                  <a:lnTo>
                    <a:pt x="413" y="670"/>
                  </a:lnTo>
                  <a:lnTo>
                    <a:pt x="415" y="667"/>
                  </a:lnTo>
                  <a:lnTo>
                    <a:pt x="417" y="664"/>
                  </a:lnTo>
                  <a:lnTo>
                    <a:pt x="414" y="657"/>
                  </a:lnTo>
                  <a:lnTo>
                    <a:pt x="412" y="656"/>
                  </a:lnTo>
                  <a:lnTo>
                    <a:pt x="413" y="655"/>
                  </a:lnTo>
                  <a:lnTo>
                    <a:pt x="412" y="651"/>
                  </a:lnTo>
                  <a:lnTo>
                    <a:pt x="408" y="651"/>
                  </a:lnTo>
                  <a:lnTo>
                    <a:pt x="412" y="640"/>
                  </a:lnTo>
                  <a:lnTo>
                    <a:pt x="411" y="633"/>
                  </a:lnTo>
                  <a:lnTo>
                    <a:pt x="408" y="628"/>
                  </a:lnTo>
                  <a:lnTo>
                    <a:pt x="405" y="625"/>
                  </a:lnTo>
                  <a:lnTo>
                    <a:pt x="400" y="624"/>
                  </a:lnTo>
                  <a:lnTo>
                    <a:pt x="394" y="625"/>
                  </a:lnTo>
                  <a:lnTo>
                    <a:pt x="393" y="630"/>
                  </a:lnTo>
                  <a:lnTo>
                    <a:pt x="389" y="625"/>
                  </a:lnTo>
                  <a:lnTo>
                    <a:pt x="382" y="621"/>
                  </a:lnTo>
                  <a:lnTo>
                    <a:pt x="381" y="619"/>
                  </a:lnTo>
                  <a:lnTo>
                    <a:pt x="379" y="613"/>
                  </a:lnTo>
                  <a:lnTo>
                    <a:pt x="388" y="598"/>
                  </a:lnTo>
                  <a:lnTo>
                    <a:pt x="388" y="592"/>
                  </a:lnTo>
                  <a:lnTo>
                    <a:pt x="385" y="591"/>
                  </a:lnTo>
                  <a:lnTo>
                    <a:pt x="381" y="588"/>
                  </a:lnTo>
                  <a:lnTo>
                    <a:pt x="381" y="580"/>
                  </a:lnTo>
                  <a:lnTo>
                    <a:pt x="377" y="576"/>
                  </a:lnTo>
                  <a:lnTo>
                    <a:pt x="373" y="573"/>
                  </a:lnTo>
                  <a:lnTo>
                    <a:pt x="371" y="568"/>
                  </a:lnTo>
                  <a:lnTo>
                    <a:pt x="370" y="568"/>
                  </a:lnTo>
                  <a:lnTo>
                    <a:pt x="365" y="555"/>
                  </a:lnTo>
                  <a:lnTo>
                    <a:pt x="364" y="554"/>
                  </a:lnTo>
                  <a:lnTo>
                    <a:pt x="360" y="552"/>
                  </a:lnTo>
                  <a:lnTo>
                    <a:pt x="355" y="536"/>
                  </a:lnTo>
                  <a:lnTo>
                    <a:pt x="349" y="526"/>
                  </a:lnTo>
                  <a:lnTo>
                    <a:pt x="349" y="517"/>
                  </a:lnTo>
                  <a:lnTo>
                    <a:pt x="346" y="513"/>
                  </a:lnTo>
                  <a:lnTo>
                    <a:pt x="345" y="514"/>
                  </a:lnTo>
                  <a:lnTo>
                    <a:pt x="342" y="512"/>
                  </a:lnTo>
                  <a:lnTo>
                    <a:pt x="339" y="513"/>
                  </a:lnTo>
                  <a:lnTo>
                    <a:pt x="336" y="512"/>
                  </a:lnTo>
                  <a:lnTo>
                    <a:pt x="339" y="488"/>
                  </a:lnTo>
                  <a:lnTo>
                    <a:pt x="336" y="483"/>
                  </a:lnTo>
                  <a:lnTo>
                    <a:pt x="339" y="465"/>
                  </a:lnTo>
                  <a:lnTo>
                    <a:pt x="336" y="453"/>
                  </a:lnTo>
                  <a:lnTo>
                    <a:pt x="331" y="447"/>
                  </a:lnTo>
                  <a:lnTo>
                    <a:pt x="328" y="445"/>
                  </a:lnTo>
                  <a:lnTo>
                    <a:pt x="325" y="445"/>
                  </a:lnTo>
                  <a:lnTo>
                    <a:pt x="324" y="446"/>
                  </a:lnTo>
                  <a:lnTo>
                    <a:pt x="323" y="445"/>
                  </a:lnTo>
                  <a:lnTo>
                    <a:pt x="327" y="435"/>
                  </a:lnTo>
                  <a:lnTo>
                    <a:pt x="327" y="423"/>
                  </a:lnTo>
                  <a:lnTo>
                    <a:pt x="321" y="410"/>
                  </a:lnTo>
                  <a:lnTo>
                    <a:pt x="309" y="396"/>
                  </a:lnTo>
                  <a:lnTo>
                    <a:pt x="307" y="396"/>
                  </a:lnTo>
                  <a:lnTo>
                    <a:pt x="295" y="370"/>
                  </a:lnTo>
                  <a:lnTo>
                    <a:pt x="293" y="363"/>
                  </a:lnTo>
                  <a:lnTo>
                    <a:pt x="293" y="351"/>
                  </a:lnTo>
                  <a:lnTo>
                    <a:pt x="291" y="342"/>
                  </a:lnTo>
                  <a:lnTo>
                    <a:pt x="293" y="339"/>
                  </a:lnTo>
                  <a:lnTo>
                    <a:pt x="295" y="331"/>
                  </a:lnTo>
                  <a:lnTo>
                    <a:pt x="298" y="315"/>
                  </a:lnTo>
                  <a:lnTo>
                    <a:pt x="297" y="309"/>
                  </a:lnTo>
                  <a:lnTo>
                    <a:pt x="294" y="300"/>
                  </a:lnTo>
                  <a:lnTo>
                    <a:pt x="295" y="297"/>
                  </a:lnTo>
                  <a:lnTo>
                    <a:pt x="295" y="298"/>
                  </a:lnTo>
                  <a:lnTo>
                    <a:pt x="306" y="296"/>
                  </a:lnTo>
                  <a:lnTo>
                    <a:pt x="307" y="296"/>
                  </a:lnTo>
                  <a:lnTo>
                    <a:pt x="309" y="290"/>
                  </a:lnTo>
                  <a:lnTo>
                    <a:pt x="307" y="289"/>
                  </a:lnTo>
                  <a:lnTo>
                    <a:pt x="310" y="284"/>
                  </a:lnTo>
                  <a:lnTo>
                    <a:pt x="309" y="283"/>
                  </a:lnTo>
                  <a:lnTo>
                    <a:pt x="307" y="279"/>
                  </a:lnTo>
                  <a:lnTo>
                    <a:pt x="305" y="278"/>
                  </a:lnTo>
                  <a:lnTo>
                    <a:pt x="305" y="277"/>
                  </a:lnTo>
                  <a:lnTo>
                    <a:pt x="304" y="276"/>
                  </a:lnTo>
                  <a:lnTo>
                    <a:pt x="299" y="274"/>
                  </a:lnTo>
                  <a:lnTo>
                    <a:pt x="298" y="274"/>
                  </a:lnTo>
                  <a:lnTo>
                    <a:pt x="286" y="267"/>
                  </a:lnTo>
                  <a:lnTo>
                    <a:pt x="285" y="265"/>
                  </a:lnTo>
                  <a:lnTo>
                    <a:pt x="285" y="264"/>
                  </a:lnTo>
                  <a:lnTo>
                    <a:pt x="280" y="264"/>
                  </a:lnTo>
                  <a:lnTo>
                    <a:pt x="273" y="262"/>
                  </a:lnTo>
                  <a:lnTo>
                    <a:pt x="258" y="256"/>
                  </a:lnTo>
                  <a:lnTo>
                    <a:pt x="250" y="254"/>
                  </a:lnTo>
                  <a:lnTo>
                    <a:pt x="249" y="253"/>
                  </a:lnTo>
                  <a:lnTo>
                    <a:pt x="249" y="254"/>
                  </a:lnTo>
                  <a:lnTo>
                    <a:pt x="233" y="249"/>
                  </a:lnTo>
                  <a:lnTo>
                    <a:pt x="232" y="248"/>
                  </a:lnTo>
                  <a:lnTo>
                    <a:pt x="228" y="244"/>
                  </a:lnTo>
                  <a:lnTo>
                    <a:pt x="221" y="243"/>
                  </a:lnTo>
                  <a:lnTo>
                    <a:pt x="219" y="240"/>
                  </a:lnTo>
                  <a:lnTo>
                    <a:pt x="223" y="232"/>
                  </a:lnTo>
                  <a:lnTo>
                    <a:pt x="223" y="231"/>
                  </a:lnTo>
                  <a:lnTo>
                    <a:pt x="221" y="225"/>
                  </a:lnTo>
                  <a:lnTo>
                    <a:pt x="222" y="220"/>
                  </a:lnTo>
                  <a:lnTo>
                    <a:pt x="220" y="213"/>
                  </a:lnTo>
                  <a:lnTo>
                    <a:pt x="216" y="210"/>
                  </a:lnTo>
                  <a:lnTo>
                    <a:pt x="214" y="207"/>
                  </a:lnTo>
                  <a:lnTo>
                    <a:pt x="202" y="201"/>
                  </a:lnTo>
                  <a:lnTo>
                    <a:pt x="201" y="200"/>
                  </a:lnTo>
                  <a:lnTo>
                    <a:pt x="198" y="199"/>
                  </a:lnTo>
                  <a:lnTo>
                    <a:pt x="196" y="198"/>
                  </a:lnTo>
                  <a:lnTo>
                    <a:pt x="192" y="194"/>
                  </a:lnTo>
                  <a:lnTo>
                    <a:pt x="189" y="193"/>
                  </a:lnTo>
                  <a:lnTo>
                    <a:pt x="187" y="194"/>
                  </a:lnTo>
                  <a:lnTo>
                    <a:pt x="184" y="193"/>
                  </a:lnTo>
                  <a:lnTo>
                    <a:pt x="184" y="192"/>
                  </a:lnTo>
                  <a:lnTo>
                    <a:pt x="181" y="190"/>
                  </a:lnTo>
                  <a:lnTo>
                    <a:pt x="180" y="189"/>
                  </a:lnTo>
                  <a:lnTo>
                    <a:pt x="178" y="190"/>
                  </a:lnTo>
                  <a:lnTo>
                    <a:pt x="172" y="192"/>
                  </a:lnTo>
                  <a:lnTo>
                    <a:pt x="171" y="192"/>
                  </a:lnTo>
                  <a:lnTo>
                    <a:pt x="169" y="193"/>
                  </a:lnTo>
                  <a:lnTo>
                    <a:pt x="167" y="194"/>
                  </a:lnTo>
                  <a:lnTo>
                    <a:pt x="162" y="192"/>
                  </a:lnTo>
                  <a:lnTo>
                    <a:pt x="151" y="196"/>
                  </a:lnTo>
                  <a:lnTo>
                    <a:pt x="150" y="202"/>
                  </a:lnTo>
                  <a:lnTo>
                    <a:pt x="145" y="206"/>
                  </a:lnTo>
                  <a:lnTo>
                    <a:pt x="138" y="204"/>
                  </a:lnTo>
                  <a:lnTo>
                    <a:pt x="132" y="200"/>
                  </a:lnTo>
                  <a:lnTo>
                    <a:pt x="127" y="196"/>
                  </a:lnTo>
                  <a:lnTo>
                    <a:pt x="121" y="193"/>
                  </a:lnTo>
                  <a:lnTo>
                    <a:pt x="119" y="192"/>
                  </a:lnTo>
                  <a:lnTo>
                    <a:pt x="115" y="187"/>
                  </a:lnTo>
                  <a:lnTo>
                    <a:pt x="115" y="186"/>
                  </a:lnTo>
                  <a:lnTo>
                    <a:pt x="109" y="181"/>
                  </a:lnTo>
                  <a:lnTo>
                    <a:pt x="100" y="174"/>
                  </a:lnTo>
                  <a:lnTo>
                    <a:pt x="99" y="174"/>
                  </a:lnTo>
                  <a:lnTo>
                    <a:pt x="97" y="172"/>
                  </a:lnTo>
                  <a:lnTo>
                    <a:pt x="96" y="170"/>
                  </a:lnTo>
                  <a:lnTo>
                    <a:pt x="91" y="168"/>
                  </a:lnTo>
                  <a:lnTo>
                    <a:pt x="89" y="165"/>
                  </a:lnTo>
                  <a:lnTo>
                    <a:pt x="89" y="164"/>
                  </a:lnTo>
                  <a:lnTo>
                    <a:pt x="87" y="163"/>
                  </a:lnTo>
                  <a:lnTo>
                    <a:pt x="84" y="158"/>
                  </a:lnTo>
                  <a:lnTo>
                    <a:pt x="84" y="157"/>
                  </a:lnTo>
                  <a:lnTo>
                    <a:pt x="79" y="153"/>
                  </a:lnTo>
                  <a:lnTo>
                    <a:pt x="76" y="151"/>
                  </a:lnTo>
                  <a:lnTo>
                    <a:pt x="69" y="150"/>
                  </a:lnTo>
                  <a:lnTo>
                    <a:pt x="65" y="150"/>
                  </a:lnTo>
                  <a:lnTo>
                    <a:pt x="61" y="148"/>
                  </a:lnTo>
                  <a:lnTo>
                    <a:pt x="57" y="144"/>
                  </a:lnTo>
                  <a:lnTo>
                    <a:pt x="53" y="138"/>
                  </a:lnTo>
                  <a:lnTo>
                    <a:pt x="49" y="136"/>
                  </a:lnTo>
                  <a:lnTo>
                    <a:pt x="47" y="138"/>
                  </a:lnTo>
                  <a:lnTo>
                    <a:pt x="45" y="136"/>
                  </a:lnTo>
                  <a:lnTo>
                    <a:pt x="42" y="140"/>
                  </a:lnTo>
                  <a:lnTo>
                    <a:pt x="42" y="144"/>
                  </a:lnTo>
                  <a:lnTo>
                    <a:pt x="42" y="146"/>
                  </a:lnTo>
                  <a:lnTo>
                    <a:pt x="33" y="144"/>
                  </a:lnTo>
                  <a:lnTo>
                    <a:pt x="29" y="136"/>
                  </a:lnTo>
                  <a:lnTo>
                    <a:pt x="15" y="120"/>
                  </a:lnTo>
                  <a:lnTo>
                    <a:pt x="9" y="117"/>
                  </a:lnTo>
                  <a:lnTo>
                    <a:pt x="0" y="105"/>
                  </a:lnTo>
                  <a:lnTo>
                    <a:pt x="7" y="105"/>
                  </a:lnTo>
                  <a:lnTo>
                    <a:pt x="9" y="98"/>
                  </a:lnTo>
                  <a:lnTo>
                    <a:pt x="9" y="66"/>
                  </a:lnTo>
                  <a:lnTo>
                    <a:pt x="13" y="62"/>
                  </a:lnTo>
                  <a:lnTo>
                    <a:pt x="17" y="64"/>
                  </a:lnTo>
                  <a:lnTo>
                    <a:pt x="19" y="44"/>
                  </a:lnTo>
                  <a:lnTo>
                    <a:pt x="35" y="21"/>
                  </a:lnTo>
                  <a:lnTo>
                    <a:pt x="58" y="0"/>
                  </a:lnTo>
                  <a:lnTo>
                    <a:pt x="77" y="25"/>
                  </a:lnTo>
                  <a:lnTo>
                    <a:pt x="277" y="118"/>
                  </a:lnTo>
                  <a:lnTo>
                    <a:pt x="553" y="244"/>
                  </a:lnTo>
                  <a:lnTo>
                    <a:pt x="555" y="244"/>
                  </a:lnTo>
                  <a:lnTo>
                    <a:pt x="575" y="254"/>
                  </a:lnTo>
                  <a:lnTo>
                    <a:pt x="580" y="256"/>
                  </a:lnTo>
                  <a:lnTo>
                    <a:pt x="620" y="274"/>
                  </a:lnTo>
                  <a:lnTo>
                    <a:pt x="716" y="282"/>
                  </a:lnTo>
                  <a:lnTo>
                    <a:pt x="936" y="296"/>
                  </a:lnTo>
                  <a:lnTo>
                    <a:pt x="965" y="297"/>
                  </a:lnTo>
                  <a:close/>
                </a:path>
              </a:pathLst>
            </a:custGeom>
            <a:gradFill rotWithShape="0">
              <a:gsLst>
                <a:gs pos="0">
                  <a:srgbClr val="CCFF33"/>
                </a:gs>
                <a:gs pos="50000">
                  <a:srgbClr val="FFFFFF"/>
                </a:gs>
                <a:gs pos="100000">
                  <a:srgbClr val="CCFF33"/>
                </a:gs>
              </a:gsLst>
              <a:lin ang="5400000" scaled="1"/>
            </a:gradFill>
            <a:ln w="28575">
              <a:solidFill>
                <a:srgbClr val="FF0000"/>
              </a:solidFill>
              <a:round/>
              <a:headEnd/>
              <a:tailEnd/>
            </a:ln>
          </p:spPr>
          <p:txBody>
            <a:bodyPr/>
            <a:lstStyle/>
            <a:p>
              <a:endParaRPr lang="en-US" dirty="0">
                <a:solidFill>
                  <a:schemeClr val="tx2">
                    <a:lumMod val="50000"/>
                  </a:schemeClr>
                </a:solidFill>
                <a:latin typeface="+mn-lt"/>
              </a:endParaRPr>
            </a:p>
          </p:txBody>
        </p:sp>
      </p:grpSp>
      <p:pic>
        <p:nvPicPr>
          <p:cNvPr id="113" name="Imagen 112"/>
          <p:cNvPicPr>
            <a:picLocks noChangeAspect="1"/>
          </p:cNvPicPr>
          <p:nvPr/>
        </p:nvPicPr>
        <p:blipFill rotWithShape="1">
          <a:blip r:embed="rId2" cstate="print"/>
          <a:srcRect l="42773" t="8657" r="43886" b="78274"/>
          <a:stretch/>
        </p:blipFill>
        <p:spPr>
          <a:xfrm>
            <a:off x="3923928" y="4293097"/>
            <a:ext cx="2863795" cy="1584176"/>
          </a:xfrm>
          <a:prstGeom prst="rect">
            <a:avLst/>
          </a:prstGeom>
        </p:spPr>
      </p:pic>
      <p:pic>
        <p:nvPicPr>
          <p:cNvPr id="1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31" t="10454" r="68454" b="81671"/>
          <a:stretch/>
        </p:blipFill>
        <p:spPr bwMode="auto">
          <a:xfrm>
            <a:off x="6844761" y="4581128"/>
            <a:ext cx="2266968" cy="95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7638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0"/>
            <a:ext cx="9144000" cy="6894195"/>
          </a:xfrm>
          <a:prstGeom prst="rect">
            <a:avLst/>
          </a:prstGeom>
          <a:solidFill>
            <a:schemeClr val="bg1"/>
          </a:solidFill>
          <a:ln w="9525" algn="ctr">
            <a:noFill/>
            <a:miter lim="800000"/>
            <a:headEnd/>
            <a:tailEnd/>
          </a:ln>
          <a:effectLst/>
        </p:spPr>
        <p:txBody>
          <a:bodyPr wrap="square">
            <a:spAutoFit/>
          </a:bodyPr>
          <a:lstStyle/>
          <a:p>
            <a:pPr algn="just"/>
            <a:r>
              <a:rPr lang="es-ES" sz="1700" b="1" i="1" dirty="0"/>
              <a:t>Artículo 108.</a:t>
            </a:r>
            <a:r>
              <a:rPr lang="es-ES" sz="1700" i="1" dirty="0"/>
              <a:t> Para los efectos de las responsabilidades a que alude este Título </a:t>
            </a:r>
            <a:r>
              <a:rPr lang="es-ES" sz="1700" b="1" i="1" dirty="0"/>
              <a:t>se reputarán como servidores públicos a los representantes de elección popular, a los miembros del Poder Judicial de la Federación, los funcionarios y empleados y, en general, a toda persona que desempeñe un empleo, cargo o comisión de cualquier naturaleza en el Congreso de la Unión o en la Administración Pública Federal, así como a los servidores públicos de los organismos a los que esta Constitución otorgue autonomía, quienes serán responsables por los actos u omisiones en que incurran en el desempeño de sus respectivas funciones.</a:t>
            </a:r>
            <a:endParaRPr lang="es-MX" sz="1700" dirty="0"/>
          </a:p>
          <a:p>
            <a:pPr algn="just"/>
            <a:r>
              <a:rPr lang="es-ES" sz="1700" i="1" dirty="0"/>
              <a:t>Párrafo reformado DOF 22-08-1996, 13-11-2007</a:t>
            </a:r>
            <a:r>
              <a:rPr lang="es-MX" sz="1700" i="1" dirty="0"/>
              <a:t>, 29-01-2016</a:t>
            </a:r>
            <a:endParaRPr lang="es-MX" sz="1700" dirty="0"/>
          </a:p>
          <a:p>
            <a:pPr algn="just"/>
            <a:r>
              <a:rPr lang="es-ES" sz="1700" dirty="0"/>
              <a:t> </a:t>
            </a:r>
            <a:endParaRPr lang="es-MX" sz="1700" dirty="0"/>
          </a:p>
          <a:p>
            <a:pPr algn="just"/>
            <a:r>
              <a:rPr lang="es-ES" sz="1700" i="1" dirty="0"/>
              <a:t>El Presidente de la República, durante el tiempo de su encargo, sólo podrá ser acusado por traición a la patria y delitos graves del orden común.</a:t>
            </a:r>
            <a:endParaRPr lang="es-MX" sz="1700" dirty="0"/>
          </a:p>
          <a:p>
            <a:pPr algn="just"/>
            <a:r>
              <a:rPr lang="es-ES" sz="1700" i="1" dirty="0"/>
              <a:t> </a:t>
            </a:r>
            <a:endParaRPr lang="es-MX" sz="1700" dirty="0"/>
          </a:p>
          <a:p>
            <a:pPr algn="just"/>
            <a:r>
              <a:rPr lang="es-ES" sz="1700" b="1" i="1" dirty="0"/>
              <a:t>Los ejecutivos de las entidades federativas, los diputados a las Legislaturas Locales, los Magistrados de los Tribunales Superiores de Justicia Locales, en su caso, los miembros de los Consejos de las Judicaturas Locales, los integrantes de los Ayuntamientos y Alcaldías, los miembros de los organismos a los que las Constituciones Locales les otorgue autonomía, así como los demás servidores públicos locales, serán responsables por violaciones a esta Constitución y a las leyes federales, así como por el manejo y aplicación indebidos de fondos y recursos federales.</a:t>
            </a:r>
            <a:endParaRPr lang="es-MX" sz="1700" dirty="0"/>
          </a:p>
          <a:p>
            <a:pPr algn="just"/>
            <a:r>
              <a:rPr lang="es-ES" sz="1700" i="1" dirty="0"/>
              <a:t>Párrafo reformado DOF 31-12-1994. Fe de erratas DOF 03-01-1995</a:t>
            </a:r>
            <a:r>
              <a:rPr lang="es-MX" sz="1700" i="1" dirty="0"/>
              <a:t>. R</a:t>
            </a:r>
            <a:r>
              <a:rPr lang="es-ES" sz="1700" i="1" dirty="0" err="1"/>
              <a:t>eformado</a:t>
            </a:r>
            <a:r>
              <a:rPr lang="es-ES" sz="1700" i="1" dirty="0"/>
              <a:t> DOF 07-02-2014</a:t>
            </a:r>
            <a:r>
              <a:rPr lang="es-MX" sz="1700" i="1" dirty="0"/>
              <a:t>, 17-06-2014, 29-01-2016</a:t>
            </a:r>
            <a:endParaRPr lang="es-MX" sz="1700" dirty="0"/>
          </a:p>
          <a:p>
            <a:pPr algn="just"/>
            <a:r>
              <a:rPr lang="es-ES" sz="1700" dirty="0"/>
              <a:t> </a:t>
            </a:r>
            <a:endParaRPr lang="es-MX" sz="1700" dirty="0"/>
          </a:p>
          <a:p>
            <a:pPr algn="just"/>
            <a:r>
              <a:rPr lang="es-ES" sz="1700" b="1" i="1" dirty="0"/>
              <a:t>Las Constituciones de las entidades federativas precisarán, en los mismos términos del primer párrafo de este artículo y para los efectos de sus responsabilidades, el carácter de servidores públicos de quienes desempeñen empleo, cargo o comisión en las entidades federativas, los Municipios y las demarcaciones territoriales de la Ciudad de México. Dichos servidores públicos serán responsables por el manejo indebido de recursos públicos y la deuda pública.</a:t>
            </a:r>
            <a:endParaRPr lang="es-MX" sz="1700" dirty="0"/>
          </a:p>
        </p:txBody>
      </p:sp>
    </p:spTree>
    <p:extLst>
      <p:ext uri="{BB962C8B-B14F-4D97-AF65-F5344CB8AC3E}">
        <p14:creationId xmlns:p14="http://schemas.microsoft.com/office/powerpoint/2010/main" val="2096600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99392"/>
            <a:ext cx="9144000" cy="6948056"/>
          </a:xfrm>
          <a:prstGeom prst="rect">
            <a:avLst/>
          </a:prstGeom>
          <a:solidFill>
            <a:schemeClr val="bg1"/>
          </a:solidFill>
          <a:ln w="9525" algn="ctr">
            <a:noFill/>
            <a:miter lim="800000"/>
            <a:headEnd/>
            <a:tailEnd/>
          </a:ln>
          <a:effectLst/>
        </p:spPr>
        <p:txBody>
          <a:bodyPr wrap="square">
            <a:spAutoFit/>
          </a:bodyPr>
          <a:lstStyle/>
          <a:p>
            <a:pPr algn="just"/>
            <a:r>
              <a:rPr lang="es-ES_tradnl" sz="1350" b="1" i="1" dirty="0"/>
              <a:t>Artículo 109.</a:t>
            </a:r>
            <a:r>
              <a:rPr lang="es-ES_tradnl" sz="1350" i="1" dirty="0"/>
              <a:t> Los servidores públicos y particulares que incurran en responsabilidad frente al Estado, serán sancionados conforme a lo siguiente:</a:t>
            </a:r>
            <a:endParaRPr lang="es-MX" sz="1350" dirty="0"/>
          </a:p>
          <a:p>
            <a:pPr algn="just"/>
            <a:r>
              <a:rPr lang="es-ES_tradnl" sz="1350" i="1" dirty="0"/>
              <a:t> </a:t>
            </a:r>
            <a:endParaRPr lang="es-MX" sz="1350" dirty="0" smtClean="0"/>
          </a:p>
          <a:p>
            <a:pPr algn="just"/>
            <a:r>
              <a:rPr lang="es-ES" sz="1350" b="1" i="1" dirty="0" smtClean="0"/>
              <a:t>II</a:t>
            </a:r>
            <a:r>
              <a:rPr lang="es-ES" sz="1350" b="1" i="1" dirty="0"/>
              <a:t>. 	La comisión de delitos por parte de cualquier servidor público o particulares que incurran en hechos de corrupción, será sancionada en los términos de la legislación penal aplicable.</a:t>
            </a:r>
            <a:endParaRPr lang="es-MX" sz="1350" dirty="0"/>
          </a:p>
          <a:p>
            <a:pPr algn="just"/>
            <a:r>
              <a:rPr lang="es-ES" sz="1350" i="1" dirty="0"/>
              <a:t> </a:t>
            </a:r>
            <a:endParaRPr lang="es-MX" sz="1350" dirty="0"/>
          </a:p>
          <a:p>
            <a:pPr algn="just"/>
            <a:r>
              <a:rPr lang="es-ES" sz="1350" i="1" dirty="0"/>
              <a:t>Las leyes determinarán los casos y las circunstancias en los que se deba sancionar penalmente por causa de enriquecimiento ilícito a los servidores públicos que durante el tiempo de su encargo, o por motivos del mismo, por sí o por interpósita persona, aumenten su patrimonio, adquieran bienes o se conduzcan como dueños sobre ellos, cuya procedencia lícita no pudiesen justificar. Las leyes penales sancionarán con el decomiso y con la privación de la propiedad de dichos bienes, además de las otras penas que correspondan;</a:t>
            </a:r>
            <a:endParaRPr lang="es-MX" sz="1350" dirty="0"/>
          </a:p>
          <a:p>
            <a:pPr algn="just"/>
            <a:r>
              <a:rPr lang="es-ES" sz="1350" i="1" dirty="0"/>
              <a:t> </a:t>
            </a:r>
            <a:endParaRPr lang="es-MX" sz="1350" dirty="0"/>
          </a:p>
          <a:p>
            <a:pPr algn="just"/>
            <a:r>
              <a:rPr lang="es-ES" sz="1350" b="1" i="1" dirty="0"/>
              <a:t>III. 	Se aplicarán sanciones administrativas a los servidores públicos por los actos u omisiones que afecten la legalidad, honradez, lealtad, imparcialidad y eficiencia que deban observar en el desempeño de sus empleos, cargos o comisiones. </a:t>
            </a:r>
            <a:r>
              <a:rPr lang="es-ES" sz="1350" i="1" dirty="0"/>
              <a:t>Dichas sanciones consistirán en amonestación, suspensión, destitución e inhabilitación, así como en sanciones económicas, y deberán establecerse de acuerdo con los beneficios económicos que, en su caso, haya obtenido el responsable y con los daños y perjuicios patrimoniales causados por los actos u omisiones. La ley establecerá los procedimientos para la investigación y sanción de dichos actos u omisiones.</a:t>
            </a:r>
            <a:endParaRPr lang="es-MX" sz="1350" dirty="0"/>
          </a:p>
          <a:p>
            <a:pPr algn="just"/>
            <a:r>
              <a:rPr lang="es-ES" sz="1350" i="1" dirty="0"/>
              <a:t> </a:t>
            </a:r>
            <a:endParaRPr lang="es-MX" sz="1350" dirty="0"/>
          </a:p>
          <a:p>
            <a:pPr algn="just"/>
            <a:r>
              <a:rPr lang="es-ES" sz="1350" i="1" dirty="0"/>
              <a:t>Las faltas administrativas graves serán investigadas y substanciadas por la Auditoría Superior de la Federación y los órganos internos de control, o por sus homólogos en las entidades federativas, según corresponda, y serán resueltas por el Tribunal de Justicia Administrativa que resulte competente. Las demás faltas y sanciones administrativas, serán conocidas y resueltas por los órganos internos de control.</a:t>
            </a:r>
            <a:endParaRPr lang="es-MX" sz="1350" dirty="0"/>
          </a:p>
          <a:p>
            <a:pPr algn="just"/>
            <a:r>
              <a:rPr lang="es-ES" sz="1350" i="1" dirty="0"/>
              <a:t>  </a:t>
            </a:r>
            <a:endParaRPr lang="es-MX" sz="1350" dirty="0"/>
          </a:p>
          <a:p>
            <a:pPr algn="just"/>
            <a:r>
              <a:rPr lang="es-ES" sz="1350" i="1" dirty="0"/>
              <a:t>Los entes públicos federales tendrán órganos internos de control con las facultades que determine la ley para prevenir, corregir e investigar actos u omisiones que pudieran constituir responsabilidades administrativas; para sancionar aquéllas distintas a las que son competencia del Tribunal Federal de Justicia Administrativa; revisar el ingreso, egreso, manejo, custodia y aplicación de recursos públicos federales y participaciones federales; así como presentar las denuncias por hechos u omisiones que pudieran ser constitutivos de delito ante la </a:t>
            </a:r>
            <a:r>
              <a:rPr lang="es-ES" sz="1350" b="1" i="1" dirty="0"/>
              <a:t>Fiscalía Especializada en Combate a la Corrupción </a:t>
            </a:r>
            <a:r>
              <a:rPr lang="es-ES" sz="1350" i="1" dirty="0"/>
              <a:t>a que se refiere esta Constitución.</a:t>
            </a:r>
            <a:endParaRPr lang="es-MX" sz="1350" dirty="0"/>
          </a:p>
          <a:p>
            <a:pPr algn="just"/>
            <a:r>
              <a:rPr lang="es-ES" sz="1350" i="1" dirty="0"/>
              <a:t> </a:t>
            </a:r>
            <a:endParaRPr lang="es-MX" sz="1350" dirty="0"/>
          </a:p>
          <a:p>
            <a:pPr algn="just"/>
            <a:r>
              <a:rPr lang="es-ES" sz="1350" b="1" i="1" dirty="0"/>
              <a:t>Los entes públicos estatales y municipales, así como del Distrito Federal y sus demarcaciones territoriales, contarán con órganos internos de control, que tendrán, en su ámbito de competencia local, las atribuciones a que se refiere el párrafo anterior, y</a:t>
            </a:r>
            <a:endParaRPr lang="es-MX" sz="1350" dirty="0"/>
          </a:p>
        </p:txBody>
      </p:sp>
    </p:spTree>
    <p:extLst>
      <p:ext uri="{BB962C8B-B14F-4D97-AF65-F5344CB8AC3E}">
        <p14:creationId xmlns:p14="http://schemas.microsoft.com/office/powerpoint/2010/main" val="3737114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noChangeAspect="1"/>
          </p:cNvGrpSpPr>
          <p:nvPr/>
        </p:nvGrpSpPr>
        <p:grpSpPr bwMode="auto">
          <a:xfrm>
            <a:off x="1101988" y="980728"/>
            <a:ext cx="7142421" cy="5194374"/>
            <a:chOff x="340" y="549"/>
            <a:chExt cx="5055" cy="3771"/>
          </a:xfrm>
        </p:grpSpPr>
        <p:graphicFrame>
          <p:nvGraphicFramePr>
            <p:cNvPr id="12" name="Diagrama 11"/>
            <p:cNvGraphicFramePr/>
            <p:nvPr>
              <p:extLst>
                <p:ext uri="{D42A27DB-BD31-4B8C-83A1-F6EECF244321}">
                  <p14:modId xmlns:p14="http://schemas.microsoft.com/office/powerpoint/2010/main" val="2905322383"/>
                </p:ext>
              </p:extLst>
            </p:nvPr>
          </p:nvGraphicFramePr>
          <p:xfrm>
            <a:off x="340" y="549"/>
            <a:ext cx="5055" cy="3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10"/>
            <p:cNvSpPr>
              <a:spLocks noChangeArrowheads="1"/>
            </p:cNvSpPr>
            <p:nvPr/>
          </p:nvSpPr>
          <p:spPr bwMode="auto">
            <a:xfrm rot="-2942423">
              <a:off x="527" y="1463"/>
              <a:ext cx="2314" cy="534"/>
            </a:xfrm>
            <a:prstGeom prst="curvedDownArrow">
              <a:avLst>
                <a:gd name="adj1" fmla="val 26602"/>
                <a:gd name="adj2" fmla="val 89877"/>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sp>
          <p:nvSpPr>
            <p:cNvPr id="4" name="AutoShape 11"/>
            <p:cNvSpPr>
              <a:spLocks noChangeArrowheads="1"/>
            </p:cNvSpPr>
            <p:nvPr/>
          </p:nvSpPr>
          <p:spPr bwMode="auto">
            <a:xfrm rot="-18117949">
              <a:off x="3438" y="1738"/>
              <a:ext cx="2013" cy="499"/>
            </a:xfrm>
            <a:prstGeom prst="curvedDownArrow">
              <a:avLst>
                <a:gd name="adj1" fmla="val 24765"/>
                <a:gd name="adj2" fmla="val 83670"/>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sp>
          <p:nvSpPr>
            <p:cNvPr id="7" name="AutoShape 12"/>
            <p:cNvSpPr>
              <a:spLocks noChangeArrowheads="1"/>
            </p:cNvSpPr>
            <p:nvPr/>
          </p:nvSpPr>
          <p:spPr bwMode="auto">
            <a:xfrm rot="10800000">
              <a:off x="1836" y="3294"/>
              <a:ext cx="1944" cy="454"/>
            </a:xfrm>
            <a:prstGeom prst="curvedDownArrow">
              <a:avLst>
                <a:gd name="adj1" fmla="val 26286"/>
                <a:gd name="adj2" fmla="val 88811"/>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sp>
          <p:nvSpPr>
            <p:cNvPr id="9" name="AutoShape 13"/>
            <p:cNvSpPr>
              <a:spLocks noChangeArrowheads="1"/>
            </p:cNvSpPr>
            <p:nvPr/>
          </p:nvSpPr>
          <p:spPr bwMode="auto">
            <a:xfrm flipV="1">
              <a:off x="1956" y="3022"/>
              <a:ext cx="1967" cy="373"/>
            </a:xfrm>
            <a:prstGeom prst="curvedDownArrow">
              <a:avLst>
                <a:gd name="adj1" fmla="val 32373"/>
                <a:gd name="adj2" fmla="val 109375"/>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sp>
          <p:nvSpPr>
            <p:cNvPr id="10" name="AutoShape 14"/>
            <p:cNvSpPr>
              <a:spLocks noChangeArrowheads="1"/>
            </p:cNvSpPr>
            <p:nvPr/>
          </p:nvSpPr>
          <p:spPr bwMode="auto">
            <a:xfrm rot="13546866" flipV="1">
              <a:off x="2943" y="1631"/>
              <a:ext cx="1995" cy="509"/>
            </a:xfrm>
            <a:prstGeom prst="curvedDownArrow">
              <a:avLst>
                <a:gd name="adj1" fmla="val 24061"/>
                <a:gd name="adj2" fmla="val 81292"/>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sp>
          <p:nvSpPr>
            <p:cNvPr id="11" name="AutoShape 15"/>
            <p:cNvSpPr>
              <a:spLocks noChangeArrowheads="1"/>
            </p:cNvSpPr>
            <p:nvPr/>
          </p:nvSpPr>
          <p:spPr bwMode="auto">
            <a:xfrm rot="7305749" flipV="1">
              <a:off x="848" y="1914"/>
              <a:ext cx="1967" cy="373"/>
            </a:xfrm>
            <a:prstGeom prst="curvedDownArrow">
              <a:avLst>
                <a:gd name="adj1" fmla="val 32373"/>
                <a:gd name="adj2" fmla="val 109375"/>
                <a:gd name="adj3" fmla="val 246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es-MX" sz="1200"/>
            </a:p>
          </p:txBody>
        </p:sp>
      </p:grpSp>
      <p:pic>
        <p:nvPicPr>
          <p:cNvPr id="1079337" name="Picture 41" descr="MCj04316310000[1]"/>
          <p:cNvPicPr>
            <a:picLocks noChangeAspect="1" noChangeArrowheads="1"/>
          </p:cNvPicPr>
          <p:nvPr/>
        </p:nvPicPr>
        <p:blipFill>
          <a:blip r:embed="rId7" cstate="print"/>
          <a:srcRect/>
          <a:stretch>
            <a:fillRect/>
          </a:stretch>
        </p:blipFill>
        <p:spPr bwMode="auto">
          <a:xfrm>
            <a:off x="3563888" y="2564532"/>
            <a:ext cx="2147169" cy="2147168"/>
          </a:xfrm>
          <a:prstGeom prst="rect">
            <a:avLst/>
          </a:prstGeom>
          <a:noFill/>
        </p:spPr>
      </p:pic>
      <p:sp>
        <p:nvSpPr>
          <p:cNvPr id="8" name="Text Box 3"/>
          <p:cNvSpPr txBox="1">
            <a:spLocks noChangeArrowheads="1"/>
          </p:cNvSpPr>
          <p:nvPr/>
        </p:nvSpPr>
        <p:spPr bwMode="auto">
          <a:xfrm>
            <a:off x="323528" y="188640"/>
            <a:ext cx="5708650" cy="579438"/>
          </a:xfrm>
          <a:prstGeom prst="rect">
            <a:avLst/>
          </a:prstGeom>
          <a:noFill/>
          <a:ln w="9525">
            <a:noFill/>
            <a:miter lim="800000"/>
            <a:headEnd/>
            <a:tailEnd/>
          </a:ln>
          <a:effectLst/>
        </p:spPr>
        <p:txBody>
          <a:bodyPr>
            <a:spAutoFit/>
          </a:bodyPr>
          <a:lstStyle/>
          <a:p>
            <a:r>
              <a:rPr lang="es-MX" sz="3200" dirty="0" smtClean="0">
                <a:solidFill>
                  <a:srgbClr val="000066"/>
                </a:solidFill>
              </a:rPr>
              <a:t>Economía</a:t>
            </a:r>
            <a:endParaRPr lang="es-ES" sz="3200" dirty="0"/>
          </a:p>
        </p:txBody>
      </p:sp>
      <p:pic>
        <p:nvPicPr>
          <p:cNvPr id="5" name="Picture 4" descr="XAAB94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900687"/>
            <a:ext cx="2647950" cy="198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lac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848" y="-243408"/>
            <a:ext cx="2808312" cy="2017290"/>
          </a:xfrm>
          <a:prstGeom prst="rect">
            <a:avLst/>
          </a:prstGeom>
          <a:noFill/>
          <a:extLst>
            <a:ext uri="{909E8E84-426E-40DD-AFC4-6F175D3DCCD1}">
              <a14:hiddenFill xmlns:a14="http://schemas.microsoft.com/office/drawing/2010/main">
                <a:solidFill>
                  <a:srgbClr val="FFFFFF"/>
                </a:solidFill>
              </a14:hiddenFill>
            </a:ext>
          </a:extLst>
        </p:spPr>
      </p:pic>
      <p:pic>
        <p:nvPicPr>
          <p:cNvPr id="14353" name="Picture 17" descr="familia-online-getty456.jpg (456×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9528" y="4879006"/>
            <a:ext cx="2970983" cy="20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039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99392"/>
            <a:ext cx="9144000" cy="4585871"/>
          </a:xfrm>
          <a:prstGeom prst="rect">
            <a:avLst/>
          </a:prstGeom>
          <a:solidFill>
            <a:schemeClr val="bg1"/>
          </a:solidFill>
          <a:ln w="9525" algn="ctr">
            <a:noFill/>
            <a:miter lim="800000"/>
            <a:headEnd/>
            <a:tailEnd/>
          </a:ln>
          <a:effectLst/>
        </p:spPr>
        <p:txBody>
          <a:bodyPr wrap="square">
            <a:spAutoFit/>
          </a:bodyPr>
          <a:lstStyle/>
          <a:p>
            <a:pPr algn="just"/>
            <a:r>
              <a:rPr lang="es-ES_tradnl" sz="1600" b="1" i="1" dirty="0"/>
              <a:t>Artículo 113. El Sistema Nacional Anticorrupción </a:t>
            </a:r>
            <a:r>
              <a:rPr lang="es-ES_tradnl" sz="1600" i="1" dirty="0"/>
              <a:t>es la instancia de coordinación entre las autoridades de todos los órdenes de gobierno competentes en la prevención, detección y sanción de responsabilidades administrativas y hechos de corrupción, así como en la fiscalización y control de recursos públicos. Para el cumplimiento de su objeto se sujetará a las siguientes bases mínimas:</a:t>
            </a:r>
            <a:endParaRPr lang="es-MX" sz="1600" dirty="0"/>
          </a:p>
          <a:p>
            <a:pPr algn="just"/>
            <a:r>
              <a:rPr lang="es-ES_tradnl" sz="1600" i="1" dirty="0"/>
              <a:t> </a:t>
            </a:r>
            <a:endParaRPr lang="es-MX" sz="1600" dirty="0"/>
          </a:p>
          <a:p>
            <a:pPr algn="just"/>
            <a:r>
              <a:rPr lang="es-ES_tradnl" sz="1600" b="1" i="1" dirty="0"/>
              <a:t>I. 	</a:t>
            </a:r>
            <a:r>
              <a:rPr lang="es-ES_tradnl" sz="1600" i="1" dirty="0"/>
              <a:t>El Sistema contará con un Comité Coordinador que estará integrado por los titulares de la Auditoría Superior de la Federación; de la Fiscalía Especializada en Combate a la Corrupción; de la secretaría del Ejecutivo Federal responsable del control interno; por el presidente del Tribunal Federal de Justicia Administrativa; el presidente del organismo garante que establece el artículo 6o. de esta Constitución; así como por un representante del Consejo de la Judicatura Federal y otro del Comité de Participación Ciudadana;</a:t>
            </a:r>
            <a:endParaRPr lang="es-MX" sz="1600" dirty="0"/>
          </a:p>
          <a:p>
            <a:pPr algn="just"/>
            <a:r>
              <a:rPr lang="es-ES_tradnl" sz="1600" b="1" i="1" dirty="0"/>
              <a:t> </a:t>
            </a:r>
            <a:endParaRPr lang="es-MX" sz="1600" dirty="0"/>
          </a:p>
          <a:p>
            <a:pPr algn="just"/>
            <a:r>
              <a:rPr lang="es-ES_tradnl" sz="1600" b="1" i="1" dirty="0"/>
              <a:t>II. 	</a:t>
            </a:r>
            <a:r>
              <a:rPr lang="es-ES_tradnl" sz="1600" i="1" dirty="0"/>
              <a:t>El Comité de Participación Ciudadana del Sistema deberá integrarse por cinco ciudadanos que se hayan destacado por su contribución a la transparencia, la rendición de cuentas o el combate a la corrupción y serán designados en los términos que establezca la ley, y</a:t>
            </a:r>
            <a:endParaRPr lang="es-MX" sz="1600" dirty="0"/>
          </a:p>
          <a:p>
            <a:pPr algn="just"/>
            <a:r>
              <a:rPr lang="es-ES_tradnl" sz="1600" b="1" i="1" dirty="0"/>
              <a:t> </a:t>
            </a:r>
            <a:endParaRPr lang="es-MX" sz="1600" dirty="0"/>
          </a:p>
          <a:p>
            <a:pPr algn="just"/>
            <a:r>
              <a:rPr lang="es-ES_tradnl" sz="1600" b="1" i="1" dirty="0"/>
              <a:t>III. 	</a:t>
            </a:r>
            <a:r>
              <a:rPr lang="es-ES_tradnl" sz="1600" i="1" dirty="0"/>
              <a:t>Corresponderá al Comité Coordinador del Sistema, en los términos que determine la </a:t>
            </a:r>
            <a:r>
              <a:rPr lang="es-ES_tradnl" i="1" dirty="0"/>
              <a:t>Ley:</a:t>
            </a:r>
            <a:endParaRPr lang="es-MX" dirty="0"/>
          </a:p>
          <a:p>
            <a:r>
              <a:rPr lang="es-ES_tradnl" b="1" i="1" dirty="0"/>
              <a:t> </a:t>
            </a:r>
            <a:endParaRPr lang="es-MX"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52" t="21677" r="34689" b="7452"/>
          <a:stretch/>
        </p:blipFill>
        <p:spPr bwMode="auto">
          <a:xfrm>
            <a:off x="2123728" y="4137370"/>
            <a:ext cx="4914335" cy="339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622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44624"/>
            <a:ext cx="9144000" cy="6463308"/>
          </a:xfrm>
          <a:prstGeom prst="rect">
            <a:avLst/>
          </a:prstGeom>
          <a:solidFill>
            <a:schemeClr val="bg1"/>
          </a:solidFill>
          <a:ln w="9525" algn="ctr">
            <a:noFill/>
            <a:miter lim="800000"/>
            <a:headEnd/>
            <a:tailEnd/>
          </a:ln>
          <a:effectLst/>
        </p:spPr>
        <p:txBody>
          <a:bodyPr wrap="square">
            <a:spAutoFit/>
          </a:bodyPr>
          <a:lstStyle/>
          <a:p>
            <a:pPr algn="just"/>
            <a:r>
              <a:rPr lang="es-ES_tradnl" b="1" i="1" dirty="0"/>
              <a:t>Artículo 115.</a:t>
            </a:r>
            <a:r>
              <a:rPr lang="es-ES_tradnl" i="1" dirty="0"/>
              <a:t> Los estados adoptarán, para su régimen interior, la forma de gobierno republicano, representativo,</a:t>
            </a:r>
            <a:r>
              <a:rPr lang="es-ES_tradnl" b="1" i="1" dirty="0"/>
              <a:t> </a:t>
            </a:r>
            <a:r>
              <a:rPr lang="es-ES_tradnl" i="1" dirty="0"/>
              <a:t>democrático, laico y popular, teniendo como base de su división territorial y de su organización política y administrativa, el municipio libre, conforme a las bases siguientes:</a:t>
            </a:r>
            <a:endParaRPr lang="es-MX" dirty="0"/>
          </a:p>
          <a:p>
            <a:pPr algn="just"/>
            <a:r>
              <a:rPr lang="es-ES" i="1" dirty="0"/>
              <a:t> </a:t>
            </a:r>
            <a:endParaRPr lang="es-MX" dirty="0"/>
          </a:p>
          <a:p>
            <a:pPr algn="just"/>
            <a:r>
              <a:rPr lang="es-ES" b="1" i="1" dirty="0"/>
              <a:t>VIII. 	</a:t>
            </a:r>
            <a:r>
              <a:rPr lang="es-ES" i="1" dirty="0"/>
              <a:t>Las leyes de los estados introducirán el principio de la representación proporcional en la elección de los ayuntamientos de todos los municipios.</a:t>
            </a:r>
            <a:endParaRPr lang="es-MX" dirty="0"/>
          </a:p>
          <a:p>
            <a:pPr algn="just"/>
            <a:r>
              <a:rPr lang="es-ES" i="1" dirty="0"/>
              <a:t> </a:t>
            </a:r>
            <a:endParaRPr lang="es-MX" dirty="0"/>
          </a:p>
          <a:p>
            <a:pPr algn="just"/>
            <a:r>
              <a:rPr lang="es-ES" b="1" i="1" u="sng" dirty="0"/>
              <a:t>Las relaciones de trabajo entre los municipios y sus trabajadores, se regirán por las leyes que expidan las legislaturas de los estados con base en lo dispuesto en el Artículo 123 de esta Constitución, y sus disposiciones reglamentarias.</a:t>
            </a:r>
            <a:endParaRPr lang="es-MX" dirty="0"/>
          </a:p>
          <a:p>
            <a:pPr algn="just"/>
            <a:r>
              <a:rPr lang="es-ES" i="1" dirty="0"/>
              <a:t> </a:t>
            </a:r>
            <a:endParaRPr lang="es-MX" dirty="0"/>
          </a:p>
          <a:p>
            <a:pPr algn="just"/>
            <a:r>
              <a:rPr lang="es-ES" b="1" i="1" dirty="0"/>
              <a:t>Artículo 116.</a:t>
            </a:r>
            <a:r>
              <a:rPr lang="es-ES" i="1" dirty="0"/>
              <a:t> El poder público de los estados se dividirá, para su ejercicio, en Ejecutivo, Legislativo y Judicial, y no podrán reunirse dos o más de estos poderes en una sola persona o corporación, ni depositarse el legislativo en un solo individuo.</a:t>
            </a:r>
            <a:endParaRPr lang="es-MX" dirty="0"/>
          </a:p>
          <a:p>
            <a:pPr algn="just"/>
            <a:r>
              <a:rPr lang="es-ES" i="1" dirty="0"/>
              <a:t> </a:t>
            </a:r>
            <a:endParaRPr lang="es-MX" dirty="0"/>
          </a:p>
          <a:p>
            <a:pPr algn="just"/>
            <a:r>
              <a:rPr lang="es-ES" i="1" dirty="0"/>
              <a:t>Los poderes de los Estados se organizarán conforme a la Constitución de cada uno de ellos, con sujeción a las siguientes normas:</a:t>
            </a:r>
            <a:endParaRPr lang="es-MX" dirty="0"/>
          </a:p>
          <a:p>
            <a:pPr algn="just"/>
            <a:r>
              <a:rPr lang="es-ES" i="1" dirty="0"/>
              <a:t> </a:t>
            </a:r>
            <a:endParaRPr lang="es-MX" dirty="0"/>
          </a:p>
          <a:p>
            <a:pPr algn="just"/>
            <a:r>
              <a:rPr lang="es-ES" b="1" i="1" dirty="0"/>
              <a:t>VI. 	</a:t>
            </a:r>
            <a:r>
              <a:rPr lang="es-ES" b="1" i="1" u="sng" dirty="0"/>
              <a:t>Las relaciones de trabajo entre los estados y sus trabajadores, se regirán por las leyes que expidan las legislaturas de los estados con base en lo dispuesto por el Artículo 123 de la Constitución Política de los Estados Unidos Mexicanos y sus disposiciones reglamentarias</a:t>
            </a:r>
            <a:r>
              <a:rPr lang="es-ES" i="1" dirty="0"/>
              <a:t>; y</a:t>
            </a:r>
            <a:endParaRPr lang="es-MX" dirty="0"/>
          </a:p>
          <a:p>
            <a:pPr algn="just"/>
            <a:r>
              <a:rPr lang="es-ES" dirty="0"/>
              <a:t> </a:t>
            </a:r>
            <a:endParaRPr lang="es-MX" dirty="0"/>
          </a:p>
        </p:txBody>
      </p:sp>
    </p:spTree>
    <p:extLst>
      <p:ext uri="{BB962C8B-B14F-4D97-AF65-F5344CB8AC3E}">
        <p14:creationId xmlns:p14="http://schemas.microsoft.com/office/powerpoint/2010/main" val="134782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277480"/>
            <a:ext cx="9144000" cy="6494085"/>
          </a:xfrm>
          <a:prstGeom prst="rect">
            <a:avLst/>
          </a:prstGeom>
          <a:solidFill>
            <a:schemeClr val="bg1"/>
          </a:solidFill>
          <a:ln w="9525" algn="ctr">
            <a:noFill/>
            <a:miter lim="800000"/>
            <a:headEnd/>
            <a:tailEnd/>
          </a:ln>
          <a:effectLst/>
        </p:spPr>
        <p:txBody>
          <a:bodyPr wrap="square">
            <a:spAutoFit/>
          </a:bodyPr>
          <a:lstStyle/>
          <a:p>
            <a:pPr lvl="0" indent="182563" algn="just" eaLnBrk="0" fontAlgn="base" hangingPunct="0">
              <a:spcBef>
                <a:spcPct val="0"/>
              </a:spcBef>
              <a:spcAft>
                <a:spcPct val="0"/>
              </a:spcAft>
            </a:pPr>
            <a:r>
              <a:rPr lang="es-MX" altLang="es-MX" sz="2000" b="1" dirty="0" smtClean="0">
                <a:latin typeface="Arial" panose="020B0604020202020204" pitchFamily="34" charset="0"/>
                <a:ea typeface="Times New Roman" panose="02020603050405020304" pitchFamily="18" charset="0"/>
                <a:cs typeface="Arial" panose="020B0604020202020204" pitchFamily="34" charset="0"/>
              </a:rPr>
              <a:t>Artículo </a:t>
            </a:r>
            <a:r>
              <a:rPr lang="es-MX" altLang="es-MX" sz="2000" b="1" dirty="0">
                <a:latin typeface="Arial" panose="020B0604020202020204" pitchFamily="34" charset="0"/>
                <a:ea typeface="Times New Roman" panose="02020603050405020304" pitchFamily="18" charset="0"/>
                <a:cs typeface="Arial" panose="020B0604020202020204" pitchFamily="34" charset="0"/>
              </a:rPr>
              <a:t>134.</a:t>
            </a:r>
            <a:r>
              <a:rPr lang="es-MX" altLang="es-MX" sz="2000" dirty="0">
                <a:latin typeface="Arial" panose="020B0604020202020204" pitchFamily="34" charset="0"/>
                <a:ea typeface="Times New Roman" panose="02020603050405020304" pitchFamily="18" charset="0"/>
                <a:cs typeface="Arial" panose="020B0604020202020204" pitchFamily="34" charset="0"/>
              </a:rPr>
              <a:t> Los recursos económicos de que dispongan la Federación, las entidades federativas, los Municipios y las demarcaciones territoriales de la Ciudad de México, se administrarán con eficiencia, eficacia, economía, transparencia y honradez para satisfacer los objetivos a los que estén destinados.</a:t>
            </a:r>
            <a:endParaRPr lang="es-MX" altLang="es-MX" sz="800" dirty="0"/>
          </a:p>
          <a:p>
            <a:pPr lvl="0" indent="182563" algn="r"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reformado DOF 07-05-2008, </a:t>
            </a:r>
            <a:r>
              <a:rPr lang="es-MX" altLang="es-MX" sz="1600" i="1" dirty="0" smtClean="0">
                <a:solidFill>
                  <a:srgbClr val="0000FF"/>
                </a:solidFill>
                <a:latin typeface="Times New Roman" panose="02020603050405020304" pitchFamily="18" charset="0"/>
                <a:ea typeface="MS Mincho"/>
                <a:cs typeface="Times New Roman" panose="02020603050405020304" pitchFamily="18" charset="0"/>
              </a:rPr>
              <a:t>29-01-2016</a:t>
            </a:r>
          </a:p>
          <a:p>
            <a:pPr lvl="0" indent="182563" algn="r" eaLnBrk="0" fontAlgn="base" hangingPunct="0">
              <a:spcBef>
                <a:spcPct val="0"/>
              </a:spcBef>
              <a:spcAft>
                <a:spcPct val="0"/>
              </a:spcAft>
            </a:pP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Los resultados del ejercicio de dichos recursos serán evaluados por las instancias técnicas que establezcan, respectivamente, la Federación y las entidades federativas, con el objeto de propiciar que los recursos económicos se asignen en los respectivos presupuestos en los términos del párrafo precedente. Lo anterior, sin menoscabo de lo dispuesto en los artículos 26, Apartado C, 74, fracción VI y 79 de esta Constitución.</a:t>
            </a:r>
            <a:endParaRPr lang="es-MX" altLang="es-MX" sz="800" dirty="0"/>
          </a:p>
          <a:p>
            <a:pPr lvl="0" indent="449263" algn="r"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adicionado DOF 07-05-2008. Reformado DOF </a:t>
            </a:r>
            <a:r>
              <a:rPr lang="es-MX" altLang="es-MX" sz="1600" i="1" dirty="0" smtClean="0">
                <a:solidFill>
                  <a:srgbClr val="0000FF"/>
                </a:solidFill>
                <a:latin typeface="Times New Roman" panose="02020603050405020304" pitchFamily="18" charset="0"/>
                <a:ea typeface="MS Mincho"/>
                <a:cs typeface="Times New Roman" panose="02020603050405020304" pitchFamily="18" charset="0"/>
              </a:rPr>
              <a:t>29-01-2016</a:t>
            </a:r>
          </a:p>
          <a:p>
            <a:pPr lvl="0" indent="449263" algn="r" eaLnBrk="0" fontAlgn="base" hangingPunct="0">
              <a:spcBef>
                <a:spcPct val="0"/>
              </a:spcBef>
              <a:spcAft>
                <a:spcPct val="0"/>
              </a:spcAft>
            </a:pP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Las adquisiciones, arrendamientos y enajenaciones de todo tipo de bienes, prestación de servicios de cualquier naturaleza y la contratación de obra que realicen, se adjudicarán o llevarán a cabo a través de licitaciones públicas mediante convocatoria pública para que libremente se presenten proposiciones solventes en sobre cerrado, que será abierto públicamente, a fin de asegurar al Estado las mejores condiciones disponibles en cuanto a precio, calidad, financiamiento, oportunidad y demás circunstancias pertinentes</a:t>
            </a:r>
            <a:r>
              <a:rPr lang="es-MX" altLang="es-MX" sz="2000" dirty="0" smtClean="0">
                <a:latin typeface="Arial" panose="020B0604020202020204" pitchFamily="34" charset="0"/>
                <a:ea typeface="Times New Roman" panose="02020603050405020304" pitchFamily="18" charset="0"/>
                <a:cs typeface="Arial" panose="020B0604020202020204" pitchFamily="34" charset="0"/>
              </a:rPr>
              <a:t>.</a:t>
            </a:r>
          </a:p>
          <a:p>
            <a:pPr lvl="0" indent="449263" algn="just" eaLnBrk="0" fontAlgn="base" hangingPunct="0">
              <a:spcBef>
                <a:spcPct val="0"/>
              </a:spcBef>
              <a:spcAft>
                <a:spcPct val="0"/>
              </a:spcAft>
            </a:pPr>
            <a:endParaRPr lang="es-MX" altLang="es-MX" sz="800" dirty="0"/>
          </a:p>
        </p:txBody>
      </p:sp>
    </p:spTree>
    <p:extLst>
      <p:ext uri="{BB962C8B-B14F-4D97-AF65-F5344CB8AC3E}">
        <p14:creationId xmlns:p14="http://schemas.microsoft.com/office/powerpoint/2010/main" val="38335396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277480"/>
            <a:ext cx="9144000" cy="11356955"/>
          </a:xfrm>
          <a:prstGeom prst="rect">
            <a:avLst/>
          </a:prstGeom>
          <a:solidFill>
            <a:schemeClr val="bg1"/>
          </a:solidFill>
          <a:ln w="9525" algn="ctr">
            <a:noFill/>
            <a:miter lim="800000"/>
            <a:headEnd/>
            <a:tailEnd/>
          </a:ln>
          <a:effectLst/>
        </p:spPr>
        <p:txBody>
          <a:bodyPr wrap="square">
            <a:spAutoFit/>
          </a:bodyPr>
          <a:lstStyle/>
          <a:p>
            <a:pPr lvl="0" indent="182563" algn="just" eaLnBrk="0" fontAlgn="base" hangingPunct="0">
              <a:spcBef>
                <a:spcPct val="0"/>
              </a:spcBef>
              <a:spcAft>
                <a:spcPct val="0"/>
              </a:spcAft>
            </a:pPr>
            <a:r>
              <a:rPr lang="es-MX" altLang="es-MX" sz="2000" b="1" dirty="0" smtClean="0">
                <a:latin typeface="Arial" panose="020B0604020202020204" pitchFamily="34" charset="0"/>
                <a:ea typeface="Times New Roman" panose="02020603050405020304" pitchFamily="18" charset="0"/>
                <a:cs typeface="Arial" panose="020B0604020202020204" pitchFamily="34" charset="0"/>
              </a:rPr>
              <a:t>Artículo </a:t>
            </a:r>
            <a:r>
              <a:rPr lang="es-MX" altLang="es-MX" sz="2000" b="1" dirty="0">
                <a:latin typeface="Arial" panose="020B0604020202020204" pitchFamily="34" charset="0"/>
                <a:ea typeface="Times New Roman" panose="02020603050405020304" pitchFamily="18" charset="0"/>
                <a:cs typeface="Arial" panose="020B0604020202020204" pitchFamily="34" charset="0"/>
              </a:rPr>
              <a:t>134.</a:t>
            </a:r>
            <a:r>
              <a:rPr lang="es-MX" altLang="es-MX" sz="2000" dirty="0">
                <a:latin typeface="Arial" panose="020B0604020202020204" pitchFamily="34" charset="0"/>
                <a:ea typeface="Times New Roman" panose="02020603050405020304" pitchFamily="18" charset="0"/>
                <a:cs typeface="Arial" panose="020B0604020202020204" pitchFamily="34" charset="0"/>
              </a:rPr>
              <a:t> </a:t>
            </a:r>
            <a:endParaRPr lang="es-MX" altLang="es-MX" sz="2000" dirty="0" smtClean="0">
              <a:latin typeface="Arial" panose="020B0604020202020204" pitchFamily="34" charset="0"/>
              <a:ea typeface="Times New Roman" panose="02020603050405020304" pitchFamily="18" charset="0"/>
              <a:cs typeface="Arial" panose="020B0604020202020204" pitchFamily="34" charset="0"/>
            </a:endParaRPr>
          </a:p>
          <a:p>
            <a:pPr lvl="0" indent="449263" algn="just" eaLnBrk="0" fontAlgn="base" hangingPunct="0">
              <a:spcBef>
                <a:spcPct val="0"/>
              </a:spcBef>
              <a:spcAft>
                <a:spcPct val="0"/>
              </a:spcAft>
            </a:pP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Cuando las licitaciones a que hace referencia el párrafo anterior no sean idóneas para asegurar dichas condiciones, las leyes establecerán las bases, procedimientos, reglas, requisitos y demás elementos para acreditar la economía, eficacia, eficiencia, imparcialidad y honradez que aseguren las mejores condiciones para el Estado</a:t>
            </a:r>
            <a:r>
              <a:rPr lang="es-MX" altLang="es-MX" sz="2000" dirty="0" smtClean="0">
                <a:latin typeface="Arial" panose="020B0604020202020204" pitchFamily="34" charset="0"/>
                <a:ea typeface="Times New Roman" panose="02020603050405020304" pitchFamily="18" charset="0"/>
                <a:cs typeface="Arial" panose="020B0604020202020204" pitchFamily="34" charset="0"/>
              </a:rPr>
              <a:t>.</a:t>
            </a:r>
          </a:p>
          <a:p>
            <a:pPr lvl="0" indent="449263" algn="just" eaLnBrk="0" fontAlgn="base" hangingPunct="0">
              <a:spcBef>
                <a:spcPct val="0"/>
              </a:spcBef>
              <a:spcAft>
                <a:spcPct val="0"/>
              </a:spcAft>
            </a:pP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El manejo de recursos económicos federales por parte de las entidades federativas, los municipios y las demarcaciones territoriales de la Ciudad de México, se sujetará a las bases de este artículo y a las leyes reglamentarias. La evaluación sobre el ejercicio de dichos recursos se realizará por las instancias técnicas de las entidades federativas a que se refiere el párrafo segundo de este artículo.</a:t>
            </a:r>
            <a:endParaRPr lang="es-MX" altLang="es-MX" sz="800" dirty="0"/>
          </a:p>
          <a:p>
            <a:pPr lvl="0" indent="449263" algn="r"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reformado DOF 07-05-2008, 29-01-2016</a:t>
            </a: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Los servidores públicos serán responsables del cumplimiento de estas bases en los términos del Título Cuarto de esta Constitución</a:t>
            </a:r>
            <a:r>
              <a:rPr lang="es-MX" altLang="es-MX" sz="2000" dirty="0" smtClean="0">
                <a:latin typeface="Arial" panose="020B0604020202020204" pitchFamily="34" charset="0"/>
                <a:ea typeface="Times New Roman" panose="02020603050405020304" pitchFamily="18" charset="0"/>
                <a:cs typeface="Arial" panose="020B0604020202020204" pitchFamily="34" charset="0"/>
              </a:rPr>
              <a:t>.</a:t>
            </a:r>
          </a:p>
          <a:p>
            <a:pPr lvl="0" indent="449263" algn="just" eaLnBrk="0" fontAlgn="base" hangingPunct="0">
              <a:spcBef>
                <a:spcPct val="0"/>
              </a:spcBef>
              <a:spcAft>
                <a:spcPct val="0"/>
              </a:spcAft>
            </a:pP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Los servidores públicos de la Federación, las entidades federativas, los Municipios y las demarcaciones territoriales de la Ciudad de México, tienen en todo tiempo la obligación de aplicar con imparcialidad los recursos públicos que están bajo su responsabilidad, sin influir en la equidad de la competencia entre los partidos políticos.</a:t>
            </a:r>
            <a:endParaRPr lang="es-MX" altLang="es-MX" sz="800" dirty="0"/>
          </a:p>
          <a:p>
            <a:pPr lvl="0" indent="449263" algn="r"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adicionado DOF 13-11-2007. Reformado DOF 29-01-2016</a:t>
            </a:r>
            <a:endParaRPr lang="es-MX" altLang="es-MX" sz="800" dirty="0"/>
          </a:p>
          <a:p>
            <a:pPr lvl="0" indent="449263" algn="just" eaLnBrk="0" fontAlgn="base" hangingPunct="0">
              <a:spcBef>
                <a:spcPct val="0"/>
              </a:spcBef>
              <a:spcAft>
                <a:spcPct val="0"/>
              </a:spcAft>
            </a:pPr>
            <a:endParaRPr lang="es-MX" altLang="es-MX" sz="2000" dirty="0" smtClean="0">
              <a:latin typeface="Arial" panose="020B0604020202020204" pitchFamily="34" charset="0"/>
              <a:ea typeface="Times New Roman" panose="02020603050405020304" pitchFamily="18" charset="0"/>
              <a:cs typeface="Arial" panose="020B0604020202020204" pitchFamily="34" charset="0"/>
            </a:endParaRPr>
          </a:p>
          <a:p>
            <a:pPr lvl="0" indent="449263" algn="just" eaLnBrk="0" fontAlgn="base" hangingPunct="0">
              <a:spcBef>
                <a:spcPct val="0"/>
              </a:spcBef>
              <a:spcAft>
                <a:spcPct val="0"/>
              </a:spcAft>
            </a:pPr>
            <a:r>
              <a:rPr lang="es-MX" altLang="es-MX" sz="2000" dirty="0" smtClean="0">
                <a:latin typeface="Arial" panose="020B0604020202020204" pitchFamily="34" charset="0"/>
                <a:ea typeface="Times New Roman" panose="02020603050405020304" pitchFamily="18" charset="0"/>
                <a:cs typeface="Arial" panose="020B0604020202020204" pitchFamily="34" charset="0"/>
              </a:rPr>
              <a:t>La </a:t>
            </a:r>
            <a:r>
              <a:rPr lang="es-MX" altLang="es-MX" sz="2000" dirty="0">
                <a:latin typeface="Arial" panose="020B0604020202020204" pitchFamily="34" charset="0"/>
                <a:ea typeface="Times New Roman" panose="02020603050405020304" pitchFamily="18" charset="0"/>
                <a:cs typeface="Arial" panose="020B0604020202020204" pitchFamily="34" charset="0"/>
              </a:rPr>
              <a:t>propaganda, bajo cualquier modalidad de comunicación social, que difundan como tales, los poderes públicos, los órganos autónomos, las dependencias y entidades de la administración pública y cualquier otro ente de los tres órdenes de gobierno, deberá tener carácter institucional y fines informativos, educativos o de orientación social. En ningún caso esta propaganda incluirá nombres, imágenes, voces o símbolos que impliquen promoción personalizada de cualquier servidor público.</a:t>
            </a:r>
            <a:endParaRPr lang="es-MX" altLang="es-MX" sz="800" dirty="0"/>
          </a:p>
          <a:p>
            <a:pPr lvl="0" indent="449263" algn="just"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adicionado DOF 13-11-2007</a:t>
            </a:r>
            <a:endParaRPr lang="es-MX" altLang="es-MX" sz="800" dirty="0"/>
          </a:p>
          <a:p>
            <a:pPr lvl="0" indent="449263" algn="just" eaLnBrk="0" fontAlgn="base" hangingPunct="0">
              <a:spcBef>
                <a:spcPct val="0"/>
              </a:spcBef>
              <a:spcAft>
                <a:spcPct val="0"/>
              </a:spcAft>
            </a:pPr>
            <a:r>
              <a:rPr lang="es-MX" altLang="es-MX" sz="2000" dirty="0">
                <a:latin typeface="Arial" panose="020B0604020202020204" pitchFamily="34" charset="0"/>
                <a:ea typeface="Times New Roman" panose="02020603050405020304" pitchFamily="18" charset="0"/>
                <a:cs typeface="Arial" panose="020B0604020202020204" pitchFamily="34" charset="0"/>
              </a:rPr>
              <a:t>Las leyes, en sus respectivos ámbitos de aplicación, garantizarán el estricto cumplimiento de lo previsto en los dos párrafos anteriores, incluyendo el régimen de sanciones a que haya lugar.</a:t>
            </a:r>
            <a:endParaRPr lang="es-MX" altLang="es-MX" sz="800" dirty="0"/>
          </a:p>
          <a:p>
            <a:pPr lvl="0" indent="449263" algn="just"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Párrafo adicionado DOF 13-11-2007</a:t>
            </a:r>
            <a:endParaRPr lang="es-MX" altLang="es-MX" sz="800" dirty="0"/>
          </a:p>
          <a:p>
            <a:pPr lvl="0" indent="449263" algn="just" eaLnBrk="0" fontAlgn="base" hangingPunct="0">
              <a:spcBef>
                <a:spcPct val="0"/>
              </a:spcBef>
              <a:spcAft>
                <a:spcPct val="0"/>
              </a:spcAft>
            </a:pPr>
            <a:r>
              <a:rPr lang="es-MX" altLang="es-MX" sz="1600" i="1" dirty="0">
                <a:solidFill>
                  <a:srgbClr val="0000FF"/>
                </a:solidFill>
                <a:latin typeface="Times New Roman" panose="02020603050405020304" pitchFamily="18" charset="0"/>
                <a:ea typeface="MS Mincho"/>
                <a:cs typeface="Times New Roman" panose="02020603050405020304" pitchFamily="18" charset="0"/>
              </a:rPr>
              <a:t>Artículo reformado DOF 28-12-1982</a:t>
            </a:r>
            <a:endParaRPr lang="es-MX" altLang="es-MX" sz="4400" dirty="0">
              <a:latin typeface="Arial" panose="020B0604020202020204" pitchFamily="34" charset="0"/>
            </a:endParaRPr>
          </a:p>
          <a:p>
            <a:pPr algn="just"/>
            <a:r>
              <a:rPr lang="es-ES" sz="800" i="1" dirty="0" smtClean="0"/>
              <a:t>Párrafo </a:t>
            </a:r>
            <a:r>
              <a:rPr lang="es-ES" sz="800" i="1" dirty="0"/>
              <a:t>adicionado DOF 07-05-2008</a:t>
            </a:r>
            <a:r>
              <a:rPr lang="es-MX" sz="800" i="1" dirty="0"/>
              <a:t>. Reformado DOF 29-01-2016</a:t>
            </a:r>
            <a:endParaRPr lang="es-MX" sz="800" dirty="0"/>
          </a:p>
          <a:p>
            <a:pPr algn="just"/>
            <a:r>
              <a:rPr lang="es-MX" sz="2000" dirty="0"/>
              <a:t> </a:t>
            </a:r>
            <a:endParaRPr lang="en-US" sz="2000" dirty="0"/>
          </a:p>
        </p:txBody>
      </p:sp>
    </p:spTree>
    <p:extLst>
      <p:ext uri="{BB962C8B-B14F-4D97-AF65-F5344CB8AC3E}">
        <p14:creationId xmlns:p14="http://schemas.microsoft.com/office/powerpoint/2010/main" val="4131822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36512" y="-315416"/>
            <a:ext cx="9144000" cy="3785652"/>
          </a:xfrm>
          <a:prstGeom prst="rect">
            <a:avLst/>
          </a:prstGeom>
          <a:solidFill>
            <a:schemeClr val="bg1"/>
          </a:solidFill>
          <a:ln w="9525" algn="ctr">
            <a:noFill/>
            <a:miter lim="800000"/>
            <a:headEnd/>
            <a:tailEnd/>
          </a:ln>
          <a:effectLst/>
        </p:spPr>
        <p:txBody>
          <a:bodyPr wrap="square">
            <a:spAutoFit/>
          </a:bodyPr>
          <a:lstStyle/>
          <a:p>
            <a:pPr algn="just"/>
            <a:endParaRPr lang="es-ES" sz="2000" b="1" dirty="0" smtClean="0"/>
          </a:p>
          <a:p>
            <a:pPr algn="just"/>
            <a:r>
              <a:rPr lang="es-ES" sz="2000" b="1" dirty="0" smtClean="0"/>
              <a:t>Articulo 126	</a:t>
            </a:r>
            <a:r>
              <a:rPr lang="es-ES_tradnl" altLang="es-MX" sz="2000" dirty="0" smtClean="0">
                <a:ea typeface="Arial Unicode MS" panose="020B0604020202020204" pitchFamily="34" charset="-128"/>
                <a:cs typeface="Arial Unicode MS" panose="020B0604020202020204" pitchFamily="34" charset="-128"/>
              </a:rPr>
              <a:t>No podrá hacerse pago alguno que no esté comprendido en el presupuesto o determinado por ley posterior.</a:t>
            </a:r>
          </a:p>
          <a:p>
            <a:pPr algn="just"/>
            <a:endParaRPr lang="es-ES" sz="2000" b="1" dirty="0" smtClean="0"/>
          </a:p>
          <a:p>
            <a:pPr algn="just"/>
            <a:r>
              <a:rPr lang="es-MX" sz="2000" b="1" dirty="0" smtClean="0"/>
              <a:t>Artículo </a:t>
            </a:r>
            <a:r>
              <a:rPr lang="es-MX" sz="2000" b="1" dirty="0"/>
              <a:t>133.</a:t>
            </a:r>
            <a:r>
              <a:rPr lang="es-MX" sz="2000" dirty="0"/>
              <a:t> Esta Constitución, las leyes del Congreso de la Unión que emanen de ella y todos los Tratados que estén de acuerdo con la misma, celebrados y que se celebren por el Presidente de la República, con aprobación del Senado, serán la Ley Suprema de toda la Unión. Los jueces de cada Estado se arreglarán a dicha Constitución, leyes y tratados, a pesar de las disposiciones en contrario que pueda haber en las Constituciones o leyes de los Estados.</a:t>
            </a:r>
          </a:p>
          <a:p>
            <a:pPr algn="just"/>
            <a:endParaRPr lang="es-MX" sz="2000" dirty="0"/>
          </a:p>
          <a:p>
            <a:pPr algn="just"/>
            <a:r>
              <a:rPr lang="es-ES" sz="2000" dirty="0"/>
              <a:t> </a:t>
            </a:r>
            <a:endParaRPr lang="en-US" sz="2000" dirty="0"/>
          </a:p>
        </p:txBody>
      </p:sp>
    </p:spTree>
    <p:extLst>
      <p:ext uri="{BB962C8B-B14F-4D97-AF65-F5344CB8AC3E}">
        <p14:creationId xmlns:p14="http://schemas.microsoft.com/office/powerpoint/2010/main" val="2385421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3032005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6268" y="344605"/>
            <a:ext cx="9396535" cy="6168790"/>
          </a:xfrm>
          <a:prstGeom prst="rect">
            <a:avLst/>
          </a:prstGeom>
        </p:spPr>
      </p:pic>
    </p:spTree>
    <p:extLst>
      <p:ext uri="{BB962C8B-B14F-4D97-AF65-F5344CB8AC3E}">
        <p14:creationId xmlns:p14="http://schemas.microsoft.com/office/powerpoint/2010/main" val="4415556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16632" y="260648"/>
            <a:ext cx="11420761" cy="6424178"/>
          </a:xfrm>
          <a:prstGeom prst="rect">
            <a:avLst/>
          </a:prstGeom>
        </p:spPr>
      </p:pic>
    </p:spTree>
    <p:extLst>
      <p:ext uri="{BB962C8B-B14F-4D97-AF65-F5344CB8AC3E}">
        <p14:creationId xmlns:p14="http://schemas.microsoft.com/office/powerpoint/2010/main" val="26007047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8946" name="Group 2"/>
          <p:cNvGrpSpPr>
            <a:grpSpLocks/>
          </p:cNvGrpSpPr>
          <p:nvPr/>
        </p:nvGrpSpPr>
        <p:grpSpPr bwMode="auto">
          <a:xfrm>
            <a:off x="2268538" y="1052513"/>
            <a:ext cx="6477000" cy="2289175"/>
            <a:chOff x="1536" y="384"/>
            <a:chExt cx="4080" cy="1442"/>
          </a:xfrm>
        </p:grpSpPr>
        <p:sp>
          <p:nvSpPr>
            <p:cNvPr id="2258947" name="Text Box 3"/>
            <p:cNvSpPr txBox="1">
              <a:spLocks noChangeArrowheads="1"/>
            </p:cNvSpPr>
            <p:nvPr/>
          </p:nvSpPr>
          <p:spPr bwMode="auto">
            <a:xfrm>
              <a:off x="1536" y="940"/>
              <a:ext cx="11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_tradnl" altLang="es-MX" b="0">
                  <a:ea typeface="Arial Unicode MS" panose="020B0604020202020204" pitchFamily="34" charset="-128"/>
                  <a:cs typeface="Arial Unicode MS" panose="020B0604020202020204" pitchFamily="34" charset="-128"/>
                </a:rPr>
                <a:t>Entidades Federativas        </a:t>
              </a:r>
            </a:p>
          </p:txBody>
        </p:sp>
        <p:sp>
          <p:nvSpPr>
            <p:cNvPr id="2258948" name="Text Box 4"/>
            <p:cNvSpPr txBox="1">
              <a:spLocks noChangeArrowheads="1"/>
            </p:cNvSpPr>
            <p:nvPr/>
          </p:nvSpPr>
          <p:spPr bwMode="auto">
            <a:xfrm>
              <a:off x="2784" y="384"/>
              <a:ext cx="2832" cy="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a:solidFill>
                    <a:schemeClr val="tx1"/>
                  </a:solidFill>
                  <a:latin typeface="Arial Unicode MS" panose="020B0604020202020204" pitchFamily="34" charset="-128"/>
                </a:defRPr>
              </a:lvl1pPr>
              <a:lvl2pPr marL="476250">
                <a:defRPr>
                  <a:solidFill>
                    <a:schemeClr val="tx1"/>
                  </a:solidFill>
                  <a:latin typeface="Arial Unicode MS" panose="020B0604020202020204" pitchFamily="34" charset="-128"/>
                </a:defRPr>
              </a:lvl2pPr>
              <a:lvl3pPr>
                <a:defRPr>
                  <a:solidFill>
                    <a:schemeClr val="tx1"/>
                  </a:solidFill>
                  <a:latin typeface="Arial Unicode MS" panose="020B0604020202020204" pitchFamily="34" charset="-128"/>
                </a:defRPr>
              </a:lvl3pPr>
              <a:lvl4pPr>
                <a:defRPr>
                  <a:solidFill>
                    <a:schemeClr val="tx1"/>
                  </a:solidFill>
                  <a:latin typeface="Arial Unicode MS" panose="020B0604020202020204" pitchFamily="34" charset="-128"/>
                </a:defRPr>
              </a:lvl4pPr>
              <a:lvl5pPr>
                <a:defRPr>
                  <a:solidFill>
                    <a:schemeClr val="tx1"/>
                  </a:solidFill>
                  <a:latin typeface="Arial Unicode MS" panose="020B0604020202020204" pitchFamily="34" charset="-128"/>
                </a:defRPr>
              </a:lvl5pPr>
              <a:lvl6pPr fontAlgn="base">
                <a:spcBef>
                  <a:spcPct val="0"/>
                </a:spcBef>
                <a:spcAft>
                  <a:spcPct val="0"/>
                </a:spcAft>
                <a:defRPr>
                  <a:solidFill>
                    <a:schemeClr val="tx1"/>
                  </a:solidFill>
                  <a:latin typeface="Arial Unicode MS" panose="020B0604020202020204" pitchFamily="34" charset="-128"/>
                </a:defRPr>
              </a:lvl6pPr>
              <a:lvl7pPr fontAlgn="base">
                <a:spcBef>
                  <a:spcPct val="0"/>
                </a:spcBef>
                <a:spcAft>
                  <a:spcPct val="0"/>
                </a:spcAft>
                <a:defRPr>
                  <a:solidFill>
                    <a:schemeClr val="tx1"/>
                  </a:solidFill>
                  <a:latin typeface="Arial Unicode MS" panose="020B0604020202020204" pitchFamily="34" charset="-128"/>
                </a:defRPr>
              </a:lvl7pPr>
              <a:lvl8pPr fontAlgn="base">
                <a:spcBef>
                  <a:spcPct val="0"/>
                </a:spcBef>
                <a:spcAft>
                  <a:spcPct val="0"/>
                </a:spcAft>
                <a:defRPr>
                  <a:solidFill>
                    <a:schemeClr val="tx1"/>
                  </a:solidFill>
                  <a:latin typeface="Arial Unicode MS" panose="020B0604020202020204" pitchFamily="34" charset="-128"/>
                </a:defRPr>
              </a:lvl8pPr>
              <a:lvl9pPr fontAlgn="base">
                <a:spcBef>
                  <a:spcPct val="0"/>
                </a:spcBef>
                <a:spcAft>
                  <a:spcPct val="0"/>
                </a:spcAft>
                <a:defRPr>
                  <a:solidFill>
                    <a:schemeClr val="tx1"/>
                  </a:solidFill>
                  <a:latin typeface="Arial Unicode MS" panose="020B0604020202020204" pitchFamily="34" charset="-128"/>
                </a:defRPr>
              </a:lvl9pPr>
            </a:lstStyle>
            <a:p>
              <a:pPr algn="just" eaLnBrk="0" hangingPunct="0">
                <a:spcBef>
                  <a:spcPct val="50000"/>
                </a:spcBef>
                <a:buFont typeface="Webdings" panose="05030102010509060703" pitchFamily="18" charset="2"/>
                <a:buChar char="="/>
              </a:pPr>
              <a:r>
                <a:rPr lang="es-ES_tradnl" altLang="es-MX" b="0">
                  <a:ea typeface="Arial Unicode MS" panose="020B0604020202020204" pitchFamily="34" charset="-128"/>
                  <a:cs typeface="Arial Unicode MS" panose="020B0604020202020204" pitchFamily="34" charset="-128"/>
                </a:rPr>
                <a:t>Que celebren contratos o actos jurídicos en material de A.A, y P.S con cargo total o parcial a fondos federales conforme a los convenios que celebren con el Ejecutivo Federal, con la participación que, en su caso, corresponda a los municipios interesados. </a:t>
              </a:r>
            </a:p>
          </p:txBody>
        </p:sp>
        <p:sp>
          <p:nvSpPr>
            <p:cNvPr id="2258949" name="AutoShape 5"/>
            <p:cNvSpPr>
              <a:spLocks/>
            </p:cNvSpPr>
            <p:nvPr/>
          </p:nvSpPr>
          <p:spPr bwMode="auto">
            <a:xfrm>
              <a:off x="2592" y="416"/>
              <a:ext cx="288" cy="1408"/>
            </a:xfrm>
            <a:prstGeom prst="leftBrace">
              <a:avLst>
                <a:gd name="adj1" fmla="val 40741"/>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2258950" name="Group 6"/>
          <p:cNvGrpSpPr>
            <a:grpSpLocks/>
          </p:cNvGrpSpPr>
          <p:nvPr/>
        </p:nvGrpSpPr>
        <p:grpSpPr bwMode="auto">
          <a:xfrm>
            <a:off x="2051050" y="3181350"/>
            <a:ext cx="6705600" cy="2819400"/>
            <a:chOff x="1392" y="2208"/>
            <a:chExt cx="4224" cy="1776"/>
          </a:xfrm>
        </p:grpSpPr>
        <p:sp>
          <p:nvSpPr>
            <p:cNvPr id="2258951" name="Text Box 7"/>
            <p:cNvSpPr txBox="1">
              <a:spLocks noChangeArrowheads="1"/>
            </p:cNvSpPr>
            <p:nvPr/>
          </p:nvSpPr>
          <p:spPr bwMode="auto">
            <a:xfrm>
              <a:off x="1392" y="2956"/>
              <a:ext cx="1440"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_tradnl" altLang="es-MX" b="0">
                  <a:ea typeface="Arial Unicode MS" panose="020B0604020202020204" pitchFamily="34" charset="-128"/>
                  <a:cs typeface="Arial Unicode MS" panose="020B0604020202020204" pitchFamily="34" charset="-128"/>
                </a:rPr>
                <a:t>Organos </a:t>
              </a:r>
            </a:p>
            <a:p>
              <a:pPr algn="ctr" eaLnBrk="0" hangingPunct="0">
                <a:spcBef>
                  <a:spcPct val="50000"/>
                </a:spcBef>
              </a:pPr>
              <a:r>
                <a:rPr lang="es-ES_tradnl" altLang="es-MX" b="0">
                  <a:ea typeface="Arial Unicode MS" panose="020B0604020202020204" pitchFamily="34" charset="-128"/>
                  <a:cs typeface="Arial Unicode MS" panose="020B0604020202020204" pitchFamily="34" charset="-128"/>
                </a:rPr>
                <a:t>Autónomos                </a:t>
              </a:r>
            </a:p>
          </p:txBody>
        </p:sp>
        <p:sp>
          <p:nvSpPr>
            <p:cNvPr id="2258952" name="Text Box 8"/>
            <p:cNvSpPr txBox="1">
              <a:spLocks noChangeArrowheads="1"/>
            </p:cNvSpPr>
            <p:nvPr/>
          </p:nvSpPr>
          <p:spPr bwMode="auto">
            <a:xfrm>
              <a:off x="2784" y="2208"/>
              <a:ext cx="2832" cy="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a:solidFill>
                    <a:schemeClr val="tx1"/>
                  </a:solidFill>
                  <a:latin typeface="Arial Unicode MS" panose="020B0604020202020204" pitchFamily="34" charset="-128"/>
                </a:defRPr>
              </a:lvl1pPr>
              <a:lvl2pPr marL="476250">
                <a:defRPr>
                  <a:solidFill>
                    <a:schemeClr val="tx1"/>
                  </a:solidFill>
                  <a:latin typeface="Arial Unicode MS" panose="020B0604020202020204" pitchFamily="34" charset="-128"/>
                </a:defRPr>
              </a:lvl2pPr>
              <a:lvl3pPr>
                <a:defRPr>
                  <a:solidFill>
                    <a:schemeClr val="tx1"/>
                  </a:solidFill>
                  <a:latin typeface="Arial Unicode MS" panose="020B0604020202020204" pitchFamily="34" charset="-128"/>
                </a:defRPr>
              </a:lvl3pPr>
              <a:lvl4pPr>
                <a:defRPr>
                  <a:solidFill>
                    <a:schemeClr val="tx1"/>
                  </a:solidFill>
                  <a:latin typeface="Arial Unicode MS" panose="020B0604020202020204" pitchFamily="34" charset="-128"/>
                </a:defRPr>
              </a:lvl4pPr>
              <a:lvl5pPr>
                <a:defRPr>
                  <a:solidFill>
                    <a:schemeClr val="tx1"/>
                  </a:solidFill>
                  <a:latin typeface="Arial Unicode MS" panose="020B0604020202020204" pitchFamily="34" charset="-128"/>
                </a:defRPr>
              </a:lvl5pPr>
              <a:lvl6pPr fontAlgn="base">
                <a:spcBef>
                  <a:spcPct val="0"/>
                </a:spcBef>
                <a:spcAft>
                  <a:spcPct val="0"/>
                </a:spcAft>
                <a:defRPr>
                  <a:solidFill>
                    <a:schemeClr val="tx1"/>
                  </a:solidFill>
                  <a:latin typeface="Arial Unicode MS" panose="020B0604020202020204" pitchFamily="34" charset="-128"/>
                </a:defRPr>
              </a:lvl6pPr>
              <a:lvl7pPr fontAlgn="base">
                <a:spcBef>
                  <a:spcPct val="0"/>
                </a:spcBef>
                <a:spcAft>
                  <a:spcPct val="0"/>
                </a:spcAft>
                <a:defRPr>
                  <a:solidFill>
                    <a:schemeClr val="tx1"/>
                  </a:solidFill>
                  <a:latin typeface="Arial Unicode MS" panose="020B0604020202020204" pitchFamily="34" charset="-128"/>
                </a:defRPr>
              </a:lvl7pPr>
              <a:lvl8pPr fontAlgn="base">
                <a:spcBef>
                  <a:spcPct val="0"/>
                </a:spcBef>
                <a:spcAft>
                  <a:spcPct val="0"/>
                </a:spcAft>
                <a:defRPr>
                  <a:solidFill>
                    <a:schemeClr val="tx1"/>
                  </a:solidFill>
                  <a:latin typeface="Arial Unicode MS" panose="020B0604020202020204" pitchFamily="34" charset="-128"/>
                </a:defRPr>
              </a:lvl8pPr>
              <a:lvl9pPr fontAlgn="base">
                <a:spcBef>
                  <a:spcPct val="0"/>
                </a:spcBef>
                <a:spcAft>
                  <a:spcPct val="0"/>
                </a:spcAft>
                <a:defRPr>
                  <a:solidFill>
                    <a:schemeClr val="tx1"/>
                  </a:solidFill>
                  <a:latin typeface="Arial Unicode MS" panose="020B0604020202020204" pitchFamily="34" charset="-128"/>
                </a:defRPr>
              </a:lvl9pPr>
            </a:lstStyle>
            <a:p>
              <a:pPr algn="just" eaLnBrk="0" hangingPunct="0">
                <a:spcBef>
                  <a:spcPct val="50000"/>
                </a:spcBef>
                <a:buFont typeface="Webdings" panose="05030102010509060703" pitchFamily="18" charset="2"/>
                <a:buChar char="="/>
              </a:pPr>
              <a:r>
                <a:rPr lang="es-ES_tradnl" altLang="es-MX" b="0">
                  <a:ea typeface="Arial Unicode MS" panose="020B0604020202020204" pitchFamily="34" charset="-128"/>
                  <a:cs typeface="Arial Unicode MS" panose="020B0604020202020204" pitchFamily="34" charset="-128"/>
                </a:rPr>
                <a:t>Persona de Derecho Público de carácter federal. </a:t>
              </a:r>
            </a:p>
            <a:p>
              <a:pPr algn="just" eaLnBrk="0" hangingPunct="0">
                <a:spcBef>
                  <a:spcPct val="50000"/>
                </a:spcBef>
                <a:buFont typeface="Webdings" panose="05030102010509060703" pitchFamily="18" charset="2"/>
                <a:buChar char="="/>
              </a:pPr>
              <a:endParaRPr lang="es-ES_tradnl" altLang="es-MX" b="0">
                <a:ea typeface="Arial Unicode MS" panose="020B0604020202020204" pitchFamily="34" charset="-128"/>
                <a:cs typeface="Arial Unicode MS" panose="020B0604020202020204" pitchFamily="34" charset="-128"/>
              </a:endParaRPr>
            </a:p>
            <a:p>
              <a:pPr algn="just" eaLnBrk="0" hangingPunct="0">
                <a:spcBef>
                  <a:spcPct val="50000"/>
                </a:spcBef>
                <a:buFont typeface="Webdings" panose="05030102010509060703" pitchFamily="18" charset="2"/>
                <a:buChar char="="/>
              </a:pPr>
              <a:r>
                <a:rPr lang="es-ES_tradnl" altLang="es-MX" b="0">
                  <a:ea typeface="Arial Unicode MS" panose="020B0604020202020204" pitchFamily="34" charset="-128"/>
                  <a:cs typeface="Arial Unicode MS" panose="020B0604020202020204" pitchFamily="34" charset="-128"/>
                </a:rPr>
                <a:t>Aplicarán los criterios y procedimientos de la LAASSP, en lo que no se contraponga a los ordenamientos legales que los rigen, sujetándose a sus propios órganos de control.</a:t>
              </a:r>
            </a:p>
          </p:txBody>
        </p:sp>
        <p:sp>
          <p:nvSpPr>
            <p:cNvPr id="2258953" name="AutoShape 9"/>
            <p:cNvSpPr>
              <a:spLocks/>
            </p:cNvSpPr>
            <p:nvPr/>
          </p:nvSpPr>
          <p:spPr bwMode="auto">
            <a:xfrm>
              <a:off x="2544" y="2256"/>
              <a:ext cx="336" cy="1728"/>
            </a:xfrm>
            <a:prstGeom prst="leftBrace">
              <a:avLst>
                <a:gd name="adj1" fmla="val 42857"/>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2258954" name="Text Box 10"/>
          <p:cNvSpPr txBox="1">
            <a:spLocks noChangeArrowheads="1"/>
          </p:cNvSpPr>
          <p:nvPr/>
        </p:nvSpPr>
        <p:spPr bwMode="auto">
          <a:xfrm>
            <a:off x="8375650" y="0"/>
            <a:ext cx="762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s-ES_tradnl" altLang="es-MX" sz="1200">
                <a:latin typeface="Arial" panose="020B0604020202020204" pitchFamily="34" charset="0"/>
              </a:rPr>
              <a:t>250</a:t>
            </a:r>
          </a:p>
        </p:txBody>
      </p:sp>
      <p:sp>
        <p:nvSpPr>
          <p:cNvPr id="2258955" name="Rectangle 11"/>
          <p:cNvSpPr>
            <a:spLocks noChangeArrowheads="1"/>
          </p:cNvSpPr>
          <p:nvPr/>
        </p:nvSpPr>
        <p:spPr bwMode="auto">
          <a:xfrm>
            <a:off x="179388" y="2708275"/>
            <a:ext cx="23050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tabLst>
                <a:tab pos="809625" algn="l"/>
              </a:tabLst>
              <a:defRPr>
                <a:solidFill>
                  <a:schemeClr val="tx1"/>
                </a:solidFill>
                <a:latin typeface="Arial Unicode MS" panose="020B0604020202020204" pitchFamily="34" charset="-128"/>
              </a:defRPr>
            </a:lvl1pPr>
            <a:lvl2pPr>
              <a:tabLst>
                <a:tab pos="809625" algn="l"/>
              </a:tabLst>
              <a:defRPr>
                <a:solidFill>
                  <a:schemeClr val="tx1"/>
                </a:solidFill>
                <a:latin typeface="Arial Unicode MS" panose="020B0604020202020204" pitchFamily="34" charset="-128"/>
              </a:defRPr>
            </a:lvl2pPr>
            <a:lvl3pPr>
              <a:tabLst>
                <a:tab pos="809625" algn="l"/>
              </a:tabLst>
              <a:defRPr>
                <a:solidFill>
                  <a:schemeClr val="tx1"/>
                </a:solidFill>
                <a:latin typeface="Arial Unicode MS" panose="020B0604020202020204" pitchFamily="34" charset="-128"/>
              </a:defRPr>
            </a:lvl3pPr>
            <a:lvl4pPr>
              <a:tabLst>
                <a:tab pos="809625" algn="l"/>
              </a:tabLst>
              <a:defRPr>
                <a:solidFill>
                  <a:schemeClr val="tx1"/>
                </a:solidFill>
                <a:latin typeface="Arial Unicode MS" panose="020B0604020202020204" pitchFamily="34" charset="-128"/>
              </a:defRPr>
            </a:lvl4pPr>
            <a:lvl5pPr>
              <a:tabLst>
                <a:tab pos="809625" algn="l"/>
              </a:tabLst>
              <a:defRPr>
                <a:solidFill>
                  <a:schemeClr val="tx1"/>
                </a:solidFill>
                <a:latin typeface="Arial Unicode MS" panose="020B0604020202020204" pitchFamily="34" charset="-128"/>
              </a:defRPr>
            </a:lvl5pPr>
            <a:lvl6pPr fontAlgn="base">
              <a:spcBef>
                <a:spcPct val="0"/>
              </a:spcBef>
              <a:spcAft>
                <a:spcPct val="0"/>
              </a:spcAft>
              <a:tabLst>
                <a:tab pos="809625" algn="l"/>
              </a:tabLst>
              <a:defRPr>
                <a:solidFill>
                  <a:schemeClr val="tx1"/>
                </a:solidFill>
                <a:latin typeface="Arial Unicode MS" panose="020B0604020202020204" pitchFamily="34" charset="-128"/>
              </a:defRPr>
            </a:lvl6pPr>
            <a:lvl7pPr fontAlgn="base">
              <a:spcBef>
                <a:spcPct val="0"/>
              </a:spcBef>
              <a:spcAft>
                <a:spcPct val="0"/>
              </a:spcAft>
              <a:tabLst>
                <a:tab pos="809625" algn="l"/>
              </a:tabLst>
              <a:defRPr>
                <a:solidFill>
                  <a:schemeClr val="tx1"/>
                </a:solidFill>
                <a:latin typeface="Arial Unicode MS" panose="020B0604020202020204" pitchFamily="34" charset="-128"/>
              </a:defRPr>
            </a:lvl7pPr>
            <a:lvl8pPr fontAlgn="base">
              <a:spcBef>
                <a:spcPct val="0"/>
              </a:spcBef>
              <a:spcAft>
                <a:spcPct val="0"/>
              </a:spcAft>
              <a:tabLst>
                <a:tab pos="809625" algn="l"/>
              </a:tabLst>
              <a:defRPr>
                <a:solidFill>
                  <a:schemeClr val="tx1"/>
                </a:solidFill>
                <a:latin typeface="Arial Unicode MS" panose="020B0604020202020204" pitchFamily="34" charset="-128"/>
              </a:defRPr>
            </a:lvl8pPr>
            <a:lvl9pPr fontAlgn="base">
              <a:spcBef>
                <a:spcPct val="0"/>
              </a:spcBef>
              <a:spcAft>
                <a:spcPct val="0"/>
              </a:spcAft>
              <a:tabLst>
                <a:tab pos="809625" algn="l"/>
              </a:tabLst>
              <a:defRPr>
                <a:solidFill>
                  <a:schemeClr val="tx1"/>
                </a:solidFill>
                <a:latin typeface="Arial Unicode MS" panose="020B0604020202020204" pitchFamily="34" charset="-128"/>
              </a:defRPr>
            </a:lvl9pPr>
          </a:lstStyle>
          <a:p>
            <a:pPr algn="ctr"/>
            <a:endParaRPr lang="es-ES" altLang="es-MX" sz="800">
              <a:ea typeface="Arial Unicode MS" panose="020B0604020202020204" pitchFamily="34" charset="-128"/>
              <a:cs typeface="Arial Unicode MS" panose="020B0604020202020204" pitchFamily="34" charset="-128"/>
            </a:endParaRPr>
          </a:p>
          <a:p>
            <a:pPr algn="ctr"/>
            <a:r>
              <a:rPr lang="es-ES" altLang="es-MX" sz="2000" b="0" i="1">
                <a:ea typeface="Arial Unicode MS" panose="020B0604020202020204" pitchFamily="34" charset="-128"/>
                <a:cs typeface="Arial Unicode MS" panose="020B0604020202020204" pitchFamily="34" charset="-128"/>
              </a:rPr>
              <a:t>Ley de Adquisiciones, Arrendamientos y Servicios del Sector Público</a:t>
            </a:r>
            <a:r>
              <a:rPr lang="es-ES" altLang="es-MX" sz="2000" i="1">
                <a:ea typeface="Arial Unicode MS" panose="020B0604020202020204" pitchFamily="34" charset="-128"/>
                <a:cs typeface="Arial Unicode MS" panose="020B0604020202020204" pitchFamily="34" charset="-128"/>
              </a:rPr>
              <a:t> </a:t>
            </a:r>
          </a:p>
        </p:txBody>
      </p:sp>
      <p:sp>
        <p:nvSpPr>
          <p:cNvPr id="2258956" name="AutoShape 12"/>
          <p:cNvSpPr>
            <a:spLocks/>
          </p:cNvSpPr>
          <p:nvPr/>
        </p:nvSpPr>
        <p:spPr bwMode="auto">
          <a:xfrm>
            <a:off x="2193925" y="1052513"/>
            <a:ext cx="433388" cy="5111750"/>
          </a:xfrm>
          <a:prstGeom prst="leftBrace">
            <a:avLst>
              <a:gd name="adj1" fmla="val 98290"/>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3" name="Rectangle 6"/>
          <p:cNvSpPr>
            <a:spLocks noChangeArrowheads="1"/>
          </p:cNvSpPr>
          <p:nvPr/>
        </p:nvSpPr>
        <p:spPr bwMode="auto">
          <a:xfrm>
            <a:off x="323850" y="262037"/>
            <a:ext cx="8305800" cy="5746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Unicode MS" panose="020B0604020202020204" pitchFamily="34" charset="-128"/>
              </a:defRPr>
            </a:lvl1pPr>
            <a:lvl2pPr>
              <a:defRPr>
                <a:solidFill>
                  <a:schemeClr val="tx1"/>
                </a:solidFill>
                <a:latin typeface="Arial Unicode MS" panose="020B0604020202020204" pitchFamily="34" charset="-128"/>
              </a:defRPr>
            </a:lvl2pPr>
            <a:lvl3pPr>
              <a:defRPr>
                <a:solidFill>
                  <a:schemeClr val="tx1"/>
                </a:solidFill>
                <a:latin typeface="Arial Unicode MS" panose="020B0604020202020204" pitchFamily="34" charset="-128"/>
              </a:defRPr>
            </a:lvl3pPr>
            <a:lvl4pPr>
              <a:defRPr>
                <a:solidFill>
                  <a:schemeClr val="tx1"/>
                </a:solidFill>
                <a:latin typeface="Arial Unicode MS" panose="020B0604020202020204" pitchFamily="34" charset="-128"/>
              </a:defRPr>
            </a:lvl4pPr>
            <a:lvl5pPr>
              <a:defRPr>
                <a:solidFill>
                  <a:schemeClr val="tx1"/>
                </a:solidFill>
                <a:latin typeface="Arial Unicode MS" panose="020B0604020202020204" pitchFamily="34" charset="-128"/>
              </a:defRPr>
            </a:lvl5pPr>
            <a:lvl6pPr marL="457200" fontAlgn="base">
              <a:spcBef>
                <a:spcPct val="0"/>
              </a:spcBef>
              <a:spcAft>
                <a:spcPct val="0"/>
              </a:spcAft>
              <a:defRPr>
                <a:solidFill>
                  <a:schemeClr val="tx1"/>
                </a:solidFill>
                <a:latin typeface="Arial Unicode MS" panose="020B0604020202020204" pitchFamily="34" charset="-128"/>
              </a:defRPr>
            </a:lvl6pPr>
            <a:lvl7pPr marL="914400" fontAlgn="base">
              <a:spcBef>
                <a:spcPct val="0"/>
              </a:spcBef>
              <a:spcAft>
                <a:spcPct val="0"/>
              </a:spcAft>
              <a:defRPr>
                <a:solidFill>
                  <a:schemeClr val="tx1"/>
                </a:solidFill>
                <a:latin typeface="Arial Unicode MS" panose="020B0604020202020204" pitchFamily="34" charset="-128"/>
              </a:defRPr>
            </a:lvl7pPr>
            <a:lvl8pPr marL="1371600" fontAlgn="base">
              <a:spcBef>
                <a:spcPct val="0"/>
              </a:spcBef>
              <a:spcAft>
                <a:spcPct val="0"/>
              </a:spcAft>
              <a:defRPr>
                <a:solidFill>
                  <a:schemeClr val="tx1"/>
                </a:solidFill>
                <a:latin typeface="Arial Unicode MS" panose="020B0604020202020204" pitchFamily="34" charset="-128"/>
              </a:defRPr>
            </a:lvl8pPr>
            <a:lvl9pPr marL="1828800" fontAlgn="base">
              <a:spcBef>
                <a:spcPct val="0"/>
              </a:spcBef>
              <a:spcAft>
                <a:spcPct val="0"/>
              </a:spcAft>
              <a:defRPr>
                <a:solidFill>
                  <a:schemeClr val="tx1"/>
                </a:solidFill>
                <a:latin typeface="Arial Unicode MS" panose="020B0604020202020204" pitchFamily="34" charset="-128"/>
              </a:defRPr>
            </a:lvl9pPr>
          </a:lstStyle>
          <a:p>
            <a:pPr algn="ctr"/>
            <a:r>
              <a:rPr lang="es-ES_tradnl" altLang="es-MX" sz="2400" b="0">
                <a:solidFill>
                  <a:schemeClr val="tx2"/>
                </a:solidFill>
                <a:effectLst>
                  <a:outerShdw blurRad="38100" dist="38100" dir="2700000" algn="tl">
                    <a:srgbClr val="C0C0C0"/>
                  </a:outerShdw>
                </a:effectLst>
              </a:rPr>
              <a:t>Ámbito de aplicación de la ley</a:t>
            </a:r>
            <a:endParaRPr lang="es-ES_tradnl" altLang="es-MX" sz="2400" b="0">
              <a:solidFill>
                <a:schemeClr val="tx2"/>
              </a:solidFill>
            </a:endParaRPr>
          </a:p>
        </p:txBody>
      </p:sp>
    </p:spTree>
    <p:extLst>
      <p:ext uri="{BB962C8B-B14F-4D97-AF65-F5344CB8AC3E}">
        <p14:creationId xmlns:p14="http://schemas.microsoft.com/office/powerpoint/2010/main" val="2138143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58946"/>
                                        </p:tgtEl>
                                        <p:attrNameLst>
                                          <p:attrName>style.visibility</p:attrName>
                                        </p:attrNameLst>
                                      </p:cBhvr>
                                      <p:to>
                                        <p:strVal val="visible"/>
                                      </p:to>
                                    </p:set>
                                    <p:animEffect transition="in" filter="wipe(left)">
                                      <p:cBhvr>
                                        <p:cTn id="7" dur="500"/>
                                        <p:tgtEl>
                                          <p:spTgt spid="2258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258950"/>
                                        </p:tgtEl>
                                        <p:attrNameLst>
                                          <p:attrName>style.visibility</p:attrName>
                                        </p:attrNameLst>
                                      </p:cBhvr>
                                      <p:to>
                                        <p:strVal val="visible"/>
                                      </p:to>
                                    </p:set>
                                    <p:animEffect transition="in" filter="wipe(right)">
                                      <p:cBhvr>
                                        <p:cTn id="12" dur="500"/>
                                        <p:tgtEl>
                                          <p:spTgt spid="2258950"/>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iterate type="wd">
                                    <p:tmAbs val="300"/>
                                  </p:iterate>
                                  <p:childTnLst>
                                    <p:set>
                                      <p:cBhvr>
                                        <p:cTn id="16" dur="1" fill="hold">
                                          <p:stCondLst>
                                            <p:cond delay="299"/>
                                          </p:stCondLst>
                                        </p:cTn>
                                        <p:tgtEl>
                                          <p:spTgt spid="13">
                                            <p:txEl>
                                              <p:pRg st="0" end="0"/>
                                            </p:txEl>
                                          </p:spTgt>
                                        </p:tgtEl>
                                        <p:attrNameLst>
                                          <p:attrName>style.visibility</p:attrName>
                                        </p:attrNameLst>
                                      </p:cBhvr>
                                      <p:to>
                                        <p:strVal val="visible"/>
                                      </p:to>
                                    </p:set>
                                    <p:anim to="" calcmode="lin" valueType="num">
                                      <p:cBhvr>
                                        <p:cTn id="17" dur="1" fill="hold"/>
                                        <p:tgtEl>
                                          <p:spTgt spid="1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98976" y="-1714500"/>
            <a:ext cx="18288000" cy="10287000"/>
          </a:xfrm>
          <a:prstGeom prst="rect">
            <a:avLst/>
          </a:prstGeom>
        </p:spPr>
      </p:pic>
    </p:spTree>
    <p:extLst>
      <p:ext uri="{BB962C8B-B14F-4D97-AF65-F5344CB8AC3E}">
        <p14:creationId xmlns:p14="http://schemas.microsoft.com/office/powerpoint/2010/main" val="4034726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4 Grupo"/>
          <p:cNvGrpSpPr/>
          <p:nvPr/>
        </p:nvGrpSpPr>
        <p:grpSpPr>
          <a:xfrm>
            <a:off x="395536" y="1660451"/>
            <a:ext cx="8640960" cy="5080917"/>
            <a:chOff x="685800" y="2205038"/>
            <a:chExt cx="7775575" cy="4537075"/>
          </a:xfrm>
        </p:grpSpPr>
        <p:sp>
          <p:nvSpPr>
            <p:cNvPr id="22530" name="Rectangle 2"/>
            <p:cNvSpPr>
              <a:spLocks noChangeArrowheads="1"/>
            </p:cNvSpPr>
            <p:nvPr/>
          </p:nvSpPr>
          <p:spPr bwMode="auto">
            <a:xfrm>
              <a:off x="685800" y="2205038"/>
              <a:ext cx="7772400" cy="2305050"/>
            </a:xfrm>
            <a:prstGeom prst="rect">
              <a:avLst/>
            </a:prstGeom>
            <a:noFill/>
            <a:ln w="57150" cmpd="thinThick">
              <a:solidFill>
                <a:srgbClr val="000000"/>
              </a:solidFill>
              <a:miter lim="800000"/>
              <a:headEnd/>
              <a:tailEnd/>
            </a:ln>
          </p:spPr>
          <p:txBody>
            <a:bodyPr/>
            <a:lstStyle/>
            <a:p>
              <a:endParaRPr lang="en-US" sz="1400" b="1" dirty="0">
                <a:latin typeface="Arial Unicode MS" pitchFamily="34" charset="-128"/>
              </a:endParaRPr>
            </a:p>
          </p:txBody>
        </p:sp>
        <p:sp>
          <p:nvSpPr>
            <p:cNvPr id="22531" name="Rectangle 3"/>
            <p:cNvSpPr>
              <a:spLocks noChangeArrowheads="1"/>
            </p:cNvSpPr>
            <p:nvPr/>
          </p:nvSpPr>
          <p:spPr bwMode="auto">
            <a:xfrm>
              <a:off x="685800" y="4652963"/>
              <a:ext cx="7775575" cy="2089150"/>
            </a:xfrm>
            <a:prstGeom prst="rect">
              <a:avLst/>
            </a:prstGeom>
            <a:solidFill>
              <a:srgbClr val="CCFFFF"/>
            </a:solidFill>
            <a:ln w="57150" cmpd="thinThick">
              <a:solidFill>
                <a:srgbClr val="000000"/>
              </a:solidFill>
              <a:miter lim="800000"/>
              <a:headEnd/>
              <a:tailEnd/>
            </a:ln>
          </p:spPr>
          <p:txBody>
            <a:bodyPr/>
            <a:lstStyle/>
            <a:p>
              <a:endParaRPr lang="en-US" sz="1400" b="1" dirty="0">
                <a:latin typeface="Arial Unicode MS" pitchFamily="34" charset="-128"/>
              </a:endParaRPr>
            </a:p>
          </p:txBody>
        </p:sp>
        <p:sp>
          <p:nvSpPr>
            <p:cNvPr id="20484" name="Text Box 4"/>
            <p:cNvSpPr txBox="1">
              <a:spLocks noChangeArrowheads="1"/>
            </p:cNvSpPr>
            <p:nvPr/>
          </p:nvSpPr>
          <p:spPr bwMode="auto">
            <a:xfrm>
              <a:off x="1117600" y="2336800"/>
              <a:ext cx="2160588" cy="661988"/>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defRPr/>
              </a:pPr>
              <a:r>
                <a:rPr lang="es-ES" sz="1400" b="1" dirty="0">
                  <a:solidFill>
                    <a:schemeClr val="tx2">
                      <a:lumMod val="50000"/>
                    </a:schemeClr>
                  </a:solidFill>
                  <a:latin typeface="Arial Unicode MS" pitchFamily="34" charset="-128"/>
                </a:rPr>
                <a:t>Artículo 31 es obligación de los mexicanos</a:t>
              </a:r>
            </a:p>
          </p:txBody>
        </p:sp>
        <p:sp>
          <p:nvSpPr>
            <p:cNvPr id="20485" name="Line 5"/>
            <p:cNvSpPr>
              <a:spLocks noChangeShapeType="1"/>
            </p:cNvSpPr>
            <p:nvPr/>
          </p:nvSpPr>
          <p:spPr bwMode="auto">
            <a:xfrm>
              <a:off x="2112963" y="3070225"/>
              <a:ext cx="0" cy="431800"/>
            </a:xfrm>
            <a:prstGeom prst="line">
              <a:avLst/>
            </a:prstGeom>
            <a:noFill/>
            <a:ln w="41275">
              <a:solidFill>
                <a:srgbClr val="000000"/>
              </a:solidFill>
              <a:round/>
              <a:headEnd/>
              <a:tailEnd type="triangle" w="med" len="med"/>
            </a:ln>
          </p:spPr>
          <p:txBody>
            <a:bodyPr/>
            <a:lstStyle/>
            <a:p>
              <a:pPr>
                <a:defRPr/>
              </a:pPr>
              <a:endParaRPr lang="en-US" sz="1400" dirty="0">
                <a:solidFill>
                  <a:schemeClr val="tx2">
                    <a:lumMod val="50000"/>
                  </a:schemeClr>
                </a:solidFill>
              </a:endParaRPr>
            </a:p>
          </p:txBody>
        </p:sp>
        <p:sp>
          <p:nvSpPr>
            <p:cNvPr id="22534" name="Text Box 6"/>
            <p:cNvSpPr txBox="1">
              <a:spLocks noChangeArrowheads="1"/>
            </p:cNvSpPr>
            <p:nvPr/>
          </p:nvSpPr>
          <p:spPr bwMode="auto">
            <a:xfrm>
              <a:off x="1117600" y="3573463"/>
              <a:ext cx="2160588" cy="69215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r>
                <a:rPr lang="es-ES" sz="1400" b="1" dirty="0">
                  <a:latin typeface="Arial Unicode MS" pitchFamily="34" charset="-128"/>
                </a:rPr>
                <a:t>Fracción IV</a:t>
              </a:r>
            </a:p>
            <a:p>
              <a:pPr algn="ctr" eaLnBrk="0" hangingPunct="0"/>
              <a:r>
                <a:rPr lang="es-ES" sz="1400" b="1" dirty="0">
                  <a:latin typeface="Arial Unicode MS" pitchFamily="34" charset="-128"/>
                </a:rPr>
                <a:t>Contribución para el Gasto Público</a:t>
              </a:r>
            </a:p>
          </p:txBody>
        </p:sp>
        <p:sp>
          <p:nvSpPr>
            <p:cNvPr id="22535" name="Line 7"/>
            <p:cNvSpPr>
              <a:spLocks noChangeShapeType="1"/>
            </p:cNvSpPr>
            <p:nvPr/>
          </p:nvSpPr>
          <p:spPr bwMode="auto">
            <a:xfrm>
              <a:off x="2112963" y="4294188"/>
              <a:ext cx="12700" cy="588962"/>
            </a:xfrm>
            <a:prstGeom prst="line">
              <a:avLst/>
            </a:prstGeom>
            <a:noFill/>
            <a:ln w="41275">
              <a:solidFill>
                <a:srgbClr val="000000"/>
              </a:solidFill>
              <a:round/>
              <a:headEnd/>
              <a:tailEnd type="triangle" w="med" len="med"/>
            </a:ln>
          </p:spPr>
          <p:txBody>
            <a:bodyPr/>
            <a:lstStyle/>
            <a:p>
              <a:endParaRPr lang="en-US" sz="1400" dirty="0"/>
            </a:p>
          </p:txBody>
        </p:sp>
        <p:sp>
          <p:nvSpPr>
            <p:cNvPr id="22536" name="Text Box 8"/>
            <p:cNvSpPr txBox="1">
              <a:spLocks noChangeArrowheads="1"/>
            </p:cNvSpPr>
            <p:nvPr/>
          </p:nvSpPr>
          <p:spPr bwMode="auto">
            <a:xfrm>
              <a:off x="1477963" y="4997450"/>
              <a:ext cx="1236662" cy="52070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r>
                <a:rPr lang="es-ES" sz="1400" b="1" dirty="0">
                  <a:latin typeface="Arial Unicode MS" pitchFamily="34" charset="-128"/>
                </a:rPr>
                <a:t>Ingresos Públicos</a:t>
              </a:r>
            </a:p>
          </p:txBody>
        </p:sp>
        <p:sp>
          <p:nvSpPr>
            <p:cNvPr id="22537" name="Line 9"/>
            <p:cNvSpPr>
              <a:spLocks noChangeShapeType="1"/>
            </p:cNvSpPr>
            <p:nvPr/>
          </p:nvSpPr>
          <p:spPr bwMode="auto">
            <a:xfrm>
              <a:off x="3205163" y="5734050"/>
              <a:ext cx="3095625" cy="0"/>
            </a:xfrm>
            <a:prstGeom prst="line">
              <a:avLst/>
            </a:prstGeom>
            <a:noFill/>
            <a:ln w="41275">
              <a:solidFill>
                <a:srgbClr val="000000"/>
              </a:solidFill>
              <a:round/>
              <a:headEnd/>
              <a:tailEnd type="triangle" w="med" len="med"/>
            </a:ln>
          </p:spPr>
          <p:txBody>
            <a:bodyPr/>
            <a:lstStyle/>
            <a:p>
              <a:endParaRPr lang="en-US" sz="1400" dirty="0"/>
            </a:p>
          </p:txBody>
        </p:sp>
        <p:sp>
          <p:nvSpPr>
            <p:cNvPr id="22538" name="Text Box 10"/>
            <p:cNvSpPr txBox="1">
              <a:spLocks noChangeArrowheads="1"/>
            </p:cNvSpPr>
            <p:nvPr/>
          </p:nvSpPr>
          <p:spPr bwMode="auto">
            <a:xfrm>
              <a:off x="3925888" y="3862388"/>
              <a:ext cx="1787525" cy="1150937"/>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endParaRPr lang="es-ES" sz="1400" b="1" dirty="0">
                <a:latin typeface="Arial Unicode MS" pitchFamily="34" charset="-128"/>
              </a:endParaRPr>
            </a:p>
            <a:p>
              <a:pPr algn="ctr" eaLnBrk="0" hangingPunct="0"/>
              <a:r>
                <a:rPr lang="es-ES" sz="1400" b="1" dirty="0">
                  <a:latin typeface="Arial Unicode MS" pitchFamily="34" charset="-128"/>
                </a:rPr>
                <a:t>Estado</a:t>
              </a:r>
            </a:p>
          </p:txBody>
        </p:sp>
        <p:sp>
          <p:nvSpPr>
            <p:cNvPr id="22539" name="Text Box 11"/>
            <p:cNvSpPr txBox="1">
              <a:spLocks noChangeArrowheads="1"/>
            </p:cNvSpPr>
            <p:nvPr/>
          </p:nvSpPr>
          <p:spPr bwMode="auto">
            <a:xfrm>
              <a:off x="6518275" y="4997450"/>
              <a:ext cx="1060450" cy="52070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r>
                <a:rPr lang="es-ES" sz="1400" b="1" dirty="0">
                  <a:latin typeface="Arial Unicode MS" pitchFamily="34" charset="-128"/>
                </a:rPr>
                <a:t>Gasto Público</a:t>
              </a:r>
            </a:p>
          </p:txBody>
        </p:sp>
        <p:sp>
          <p:nvSpPr>
            <p:cNvPr id="22540" name="Line 12"/>
            <p:cNvSpPr>
              <a:spLocks noChangeShapeType="1"/>
            </p:cNvSpPr>
            <p:nvPr/>
          </p:nvSpPr>
          <p:spPr bwMode="auto">
            <a:xfrm flipV="1">
              <a:off x="7021513" y="4149725"/>
              <a:ext cx="0" cy="806450"/>
            </a:xfrm>
            <a:prstGeom prst="line">
              <a:avLst/>
            </a:prstGeom>
            <a:noFill/>
            <a:ln w="41275">
              <a:solidFill>
                <a:srgbClr val="000000"/>
              </a:solidFill>
              <a:round/>
              <a:headEnd/>
              <a:tailEnd type="triangle" w="med" len="med"/>
            </a:ln>
          </p:spPr>
          <p:txBody>
            <a:bodyPr/>
            <a:lstStyle/>
            <a:p>
              <a:endParaRPr lang="en-US" sz="1400" dirty="0"/>
            </a:p>
          </p:txBody>
        </p:sp>
        <p:sp>
          <p:nvSpPr>
            <p:cNvPr id="20493" name="Text Box 13"/>
            <p:cNvSpPr txBox="1">
              <a:spLocks noChangeArrowheads="1"/>
            </p:cNvSpPr>
            <p:nvPr/>
          </p:nvSpPr>
          <p:spPr bwMode="auto">
            <a:xfrm>
              <a:off x="6446838" y="3502025"/>
              <a:ext cx="1236662" cy="604838"/>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defRPr/>
              </a:pPr>
              <a:r>
                <a:rPr lang="es-ES" sz="1400" b="1" dirty="0">
                  <a:solidFill>
                    <a:schemeClr val="tx2">
                      <a:lumMod val="50000"/>
                    </a:schemeClr>
                  </a:solidFill>
                  <a:latin typeface="Arial Unicode MS" pitchFamily="34" charset="-128"/>
                </a:rPr>
                <a:t>Bienestar Social</a:t>
              </a:r>
            </a:p>
          </p:txBody>
        </p:sp>
        <p:sp>
          <p:nvSpPr>
            <p:cNvPr id="20494" name="Text Box 14"/>
            <p:cNvSpPr txBox="1">
              <a:spLocks noChangeArrowheads="1"/>
            </p:cNvSpPr>
            <p:nvPr/>
          </p:nvSpPr>
          <p:spPr bwMode="auto">
            <a:xfrm>
              <a:off x="6230938" y="2349500"/>
              <a:ext cx="1727200" cy="57785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defRPr/>
              </a:pPr>
              <a:r>
                <a:rPr lang="es-ES" sz="1400" b="1" dirty="0">
                  <a:solidFill>
                    <a:schemeClr val="tx2">
                      <a:lumMod val="50000"/>
                    </a:schemeClr>
                  </a:solidFill>
                  <a:latin typeface="Arial Unicode MS" pitchFamily="34" charset="-128"/>
                </a:rPr>
                <a:t>Sociedad</a:t>
              </a:r>
            </a:p>
            <a:p>
              <a:pPr algn="ctr" eaLnBrk="0" hangingPunct="0">
                <a:defRPr/>
              </a:pPr>
              <a:r>
                <a:rPr lang="es-ES" sz="1400" b="1" dirty="0">
                  <a:solidFill>
                    <a:schemeClr val="tx2">
                      <a:lumMod val="50000"/>
                    </a:schemeClr>
                  </a:solidFill>
                  <a:latin typeface="Arial Unicode MS" pitchFamily="34" charset="-128"/>
                </a:rPr>
                <a:t> Civil</a:t>
              </a:r>
            </a:p>
          </p:txBody>
        </p:sp>
        <p:sp>
          <p:nvSpPr>
            <p:cNvPr id="20495" name="Line 15"/>
            <p:cNvSpPr>
              <a:spLocks noChangeShapeType="1"/>
            </p:cNvSpPr>
            <p:nvPr/>
          </p:nvSpPr>
          <p:spPr bwMode="auto">
            <a:xfrm flipH="1" flipV="1">
              <a:off x="7021513" y="3070225"/>
              <a:ext cx="0" cy="358775"/>
            </a:xfrm>
            <a:prstGeom prst="line">
              <a:avLst/>
            </a:prstGeom>
            <a:noFill/>
            <a:ln w="41275">
              <a:solidFill>
                <a:srgbClr val="000000"/>
              </a:solidFill>
              <a:round/>
              <a:headEnd/>
              <a:tailEnd type="triangle" w="med" len="med"/>
            </a:ln>
          </p:spPr>
          <p:txBody>
            <a:bodyPr/>
            <a:lstStyle/>
            <a:p>
              <a:pPr>
                <a:defRPr/>
              </a:pPr>
              <a:endParaRPr lang="en-US" sz="1400" dirty="0">
                <a:solidFill>
                  <a:schemeClr val="tx2">
                    <a:lumMod val="50000"/>
                  </a:schemeClr>
                </a:solidFill>
              </a:endParaRPr>
            </a:p>
          </p:txBody>
        </p:sp>
        <p:sp>
          <p:nvSpPr>
            <p:cNvPr id="20496" name="Line 16"/>
            <p:cNvSpPr>
              <a:spLocks noChangeShapeType="1"/>
            </p:cNvSpPr>
            <p:nvPr/>
          </p:nvSpPr>
          <p:spPr bwMode="auto">
            <a:xfrm flipH="1">
              <a:off x="3479800" y="2709863"/>
              <a:ext cx="2678113" cy="0"/>
            </a:xfrm>
            <a:prstGeom prst="line">
              <a:avLst/>
            </a:prstGeom>
            <a:noFill/>
            <a:ln w="41275">
              <a:solidFill>
                <a:srgbClr val="000000"/>
              </a:solidFill>
              <a:round/>
              <a:headEnd/>
              <a:tailEnd type="triangle" w="med" len="med"/>
            </a:ln>
          </p:spPr>
          <p:txBody>
            <a:bodyPr/>
            <a:lstStyle/>
            <a:p>
              <a:pPr>
                <a:defRPr/>
              </a:pPr>
              <a:endParaRPr lang="en-US" sz="1400" dirty="0">
                <a:solidFill>
                  <a:schemeClr val="tx2">
                    <a:lumMod val="50000"/>
                  </a:schemeClr>
                </a:solidFill>
              </a:endParaRPr>
            </a:p>
          </p:txBody>
        </p:sp>
        <p:sp>
          <p:nvSpPr>
            <p:cNvPr id="22545" name="Text Box 17"/>
            <p:cNvSpPr txBox="1">
              <a:spLocks noChangeArrowheads="1"/>
            </p:cNvSpPr>
            <p:nvPr/>
          </p:nvSpPr>
          <p:spPr bwMode="auto">
            <a:xfrm>
              <a:off x="1260475" y="6021388"/>
              <a:ext cx="1584325" cy="52070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r>
                <a:rPr lang="es-ES" sz="1400" b="1" dirty="0">
                  <a:latin typeface="Arial Unicode MS" pitchFamily="34" charset="-128"/>
                </a:rPr>
                <a:t>Ley de Ingresos </a:t>
              </a:r>
            </a:p>
          </p:txBody>
        </p:sp>
        <p:sp>
          <p:nvSpPr>
            <p:cNvPr id="22546" name="Text Box 18"/>
            <p:cNvSpPr txBox="1">
              <a:spLocks noChangeArrowheads="1"/>
            </p:cNvSpPr>
            <p:nvPr/>
          </p:nvSpPr>
          <p:spPr bwMode="auto">
            <a:xfrm>
              <a:off x="6373813" y="6021388"/>
              <a:ext cx="1441450" cy="520700"/>
            </a:xfrm>
            <a:prstGeom prst="rect">
              <a:avLst/>
            </a:prstGeom>
            <a:gradFill rotWithShape="1">
              <a:gsLst>
                <a:gs pos="0">
                  <a:srgbClr val="CC3300"/>
                </a:gs>
                <a:gs pos="50000">
                  <a:srgbClr val="FFFFFF"/>
                </a:gs>
                <a:gs pos="100000">
                  <a:srgbClr val="CC3300"/>
                </a:gs>
              </a:gsLst>
              <a:lin ang="5400000" scaled="1"/>
            </a:gradFill>
            <a:ln w="9525">
              <a:solidFill>
                <a:schemeClr val="tx1"/>
              </a:solidFill>
              <a:miter lim="800000"/>
              <a:headEnd/>
              <a:tailEnd/>
            </a:ln>
          </p:spPr>
          <p:txBody>
            <a:bodyPr/>
            <a:lstStyle/>
            <a:p>
              <a:pPr algn="ctr" eaLnBrk="0" hangingPunct="0"/>
              <a:r>
                <a:rPr lang="es-ES" sz="1400" b="1" dirty="0">
                  <a:latin typeface="Arial Unicode MS" pitchFamily="34" charset="-128"/>
                </a:rPr>
                <a:t>Presupuesto de Egresos</a:t>
              </a:r>
            </a:p>
          </p:txBody>
        </p:sp>
      </p:grpSp>
      <p:sp>
        <p:nvSpPr>
          <p:cNvPr id="27" name="Rectangle 1"/>
          <p:cNvSpPr>
            <a:spLocks noChangeArrowheads="1"/>
          </p:cNvSpPr>
          <p:nvPr/>
        </p:nvSpPr>
        <p:spPr bwMode="auto">
          <a:xfrm>
            <a:off x="539552" y="183123"/>
            <a:ext cx="835292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800" b="1" dirty="0" smtClean="0"/>
              <a:t>Finanzas públicas</a:t>
            </a:r>
            <a:endParaRPr lang="en-US" sz="1800" b="1" dirty="0" smtClean="0"/>
          </a:p>
          <a:p>
            <a:pPr algn="just"/>
            <a:r>
              <a:rPr lang="es-ES" sz="1800" dirty="0" smtClean="0"/>
              <a:t> </a:t>
            </a:r>
            <a:endParaRPr lang="en-US" sz="1800" dirty="0" smtClean="0"/>
          </a:p>
          <a:p>
            <a:pPr algn="just"/>
            <a:r>
              <a:rPr lang="es-ES" dirty="0" smtClean="0"/>
              <a:t>C</a:t>
            </a:r>
            <a:r>
              <a:rPr lang="es-ES" sz="1800" dirty="0" smtClean="0"/>
              <a:t>omprenden </a:t>
            </a:r>
            <a:r>
              <a:rPr lang="es-ES" sz="1800" dirty="0" smtClean="0"/>
              <a:t>al conjunto de operaciones y actividades que realizan las diferentes entidades que conforman el Sector Público para la captación, administración y aplicación de los recursos financieros. </a:t>
            </a:r>
            <a:endParaRPr kumimoji="0" lang="es-ES" sz="1800" b="1" i="0" u="none" strike="noStrike" cap="none" normalizeH="0" baseline="0" dirty="0" smtClean="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576986124"/>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316969"/>
            <a:ext cx="9036496" cy="5632311"/>
          </a:xfrm>
          <a:prstGeom prst="rect">
            <a:avLst/>
          </a:prstGeom>
        </p:spPr>
        <p:txBody>
          <a:bodyPr wrap="square">
            <a:spAutoFit/>
          </a:bodyPr>
          <a:lstStyle/>
          <a:p>
            <a:pPr algn="just"/>
            <a:r>
              <a:rPr lang="es-MX" dirty="0"/>
              <a:t>Artículo 1.- El presente Reglamento tiene por objeto establecer las disposiciones que propicien el oportuno y estricto cumplimiento de la Ley de Adquisiciones, Arrendamientos y Servicios del Sector Público.  </a:t>
            </a:r>
          </a:p>
          <a:p>
            <a:pPr algn="just"/>
            <a:r>
              <a:rPr lang="es-MX" dirty="0"/>
              <a:t>Adicionalmente a las definiciones contenidas en el artículo 2 de la Ley; para los efectos de este Reglamento se entenderá por:  </a:t>
            </a:r>
          </a:p>
          <a:p>
            <a:pPr algn="just"/>
            <a:r>
              <a:rPr lang="es-MX" dirty="0"/>
              <a:t>I. Área solicitante: la que de acuerdo a sus necesidades solicite o requiera la adquisición o arrendamiento de bienes muebles o la prestación de servicios;  </a:t>
            </a:r>
          </a:p>
          <a:p>
            <a:pPr algn="just"/>
            <a:r>
              <a:rPr lang="es-MX" dirty="0"/>
              <a:t>II. Autorización global o específica del presupuesto de inversión y gasto corriente: para efectos del artículo 25 de la Ley, el calendario de presupuesto de la dependencia o entidad que autorice la Secretaría y que se publica en el Diario Oficial de la Federación para cada ejercicio, o bien, los oficios de inversión y las autorizaciones presupuestarias previstas en las disposiciones en esa materia;  </a:t>
            </a:r>
          </a:p>
          <a:p>
            <a:pPr algn="just"/>
            <a:r>
              <a:rPr lang="es-MX" dirty="0"/>
              <a:t>III. Bienes muebles: los que con esa naturaleza considera el Código Civil Federal;  </a:t>
            </a:r>
          </a:p>
          <a:p>
            <a:pPr algn="just"/>
            <a:r>
              <a:rPr lang="es-MX" dirty="0"/>
              <a:t>IV. Comité: el comité de adquisiciones, arrendamientos y servicios a que se refiere el artículo 22 de la Ley;  </a:t>
            </a:r>
          </a:p>
          <a:p>
            <a:pPr algn="just"/>
            <a:r>
              <a:rPr lang="es-MX" dirty="0"/>
              <a:t>V. Investigación de mercado: la verificación previa al inicio del procedimiento de contratación, de la existencia de bienes, arrendamientos o servicios y proveedores de éstos a nivel nacional o internacional, y en su caso del precio estimado basado en la información disponible en la propia dependencia o entidad, de organismos públicos o privados, de fabricantes de los bienes, o una combinación de dichas fuentes de información; </a:t>
            </a:r>
          </a:p>
        </p:txBody>
      </p:sp>
    </p:spTree>
    <p:extLst>
      <p:ext uri="{BB962C8B-B14F-4D97-AF65-F5344CB8AC3E}">
        <p14:creationId xmlns:p14="http://schemas.microsoft.com/office/powerpoint/2010/main" val="300100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476672"/>
            <a:ext cx="7776864" cy="4247317"/>
          </a:xfrm>
          <a:prstGeom prst="rect">
            <a:avLst/>
          </a:prstGeom>
        </p:spPr>
        <p:txBody>
          <a:bodyPr wrap="square">
            <a:spAutoFit/>
          </a:bodyPr>
          <a:lstStyle/>
          <a:p>
            <a:pPr algn="just"/>
            <a:r>
              <a:rPr lang="es-MX" dirty="0"/>
              <a:t>VI. Ley: la Ley de Adquisiciones, Arrendamientos y Servicios del Sector Público;  </a:t>
            </a:r>
          </a:p>
          <a:p>
            <a:pPr algn="just"/>
            <a:r>
              <a:rPr lang="es-MX" dirty="0"/>
              <a:t>VII. Ley de Transparencia: la Ley Federal de Transparencia y Acceso a la Información Pública Gubernamental;  </a:t>
            </a:r>
          </a:p>
          <a:p>
            <a:pPr algn="just"/>
            <a:r>
              <a:rPr lang="es-MX" dirty="0"/>
              <a:t>VIII. Partida, renglón, concepto o posición: la división o desglose de los bienes o servicios, contenidos en un procedimiento de contratación o en un contrato o pedido, para diferenciarlos unos de otros, clasificarlos o agruparlos;  </a:t>
            </a:r>
          </a:p>
          <a:p>
            <a:pPr algn="just"/>
            <a:r>
              <a:rPr lang="es-MX" dirty="0"/>
              <a:t>IX. </a:t>
            </a:r>
            <a:r>
              <a:rPr lang="es-MX" dirty="0" err="1"/>
              <a:t>Prebases</a:t>
            </a:r>
            <a:r>
              <a:rPr lang="es-MX" dirty="0"/>
              <a:t>: el proyecto de bases de licitación pública que, previo a la publicación de la convocatoria en el Diario Oficial de la Federación, se difunde en la página de Internet de la dependencia o entidad o en los medios de difusión electrónica que establezca la Secretaría de la Función Pública, para recibir comentarios para que, en su caso, se consideren en la elaboración de las bases, de acuerdo con lo señalado en el último párrafo del artículo 31 de la Ley, y  </a:t>
            </a:r>
          </a:p>
          <a:p>
            <a:pPr algn="just"/>
            <a:r>
              <a:rPr lang="es-MX" dirty="0"/>
              <a:t>X. Sobre cerrado: cualquier medio que contenga la proposición, cuyo contenido puede ser consultado hasta el inicio del acto de presentación y apertura de proposiciones, en términos de la Ley. Artículo </a:t>
            </a:r>
          </a:p>
        </p:txBody>
      </p:sp>
    </p:spTree>
    <p:extLst>
      <p:ext uri="{BB962C8B-B14F-4D97-AF65-F5344CB8AC3E}">
        <p14:creationId xmlns:p14="http://schemas.microsoft.com/office/powerpoint/2010/main" val="37893124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251521" y="400010"/>
            <a:ext cx="8570218" cy="5909310"/>
          </a:xfrm>
          <a:prstGeom prst="rect">
            <a:avLst/>
          </a:prstGeom>
          <a:noFill/>
          <a:ln w="9525">
            <a:noFill/>
            <a:miter lim="800000"/>
            <a:headEnd/>
            <a:tailEnd/>
          </a:ln>
        </p:spPr>
        <p:txBody>
          <a:bodyPr wrap="square">
            <a:spAutoFit/>
          </a:bodyPr>
          <a:lstStyle/>
          <a:p>
            <a:pPr algn="just"/>
            <a:r>
              <a:rPr lang="es-MX" dirty="0"/>
              <a:t> Si el recurso es federal: con algún peso que provenga de la federación, la ley que debe regir el procedimiento de adquisición es la LAASSP. </a:t>
            </a:r>
            <a:endParaRPr lang="es-MX" dirty="0" smtClean="0"/>
          </a:p>
          <a:p>
            <a:pPr algn="just"/>
            <a:endParaRPr lang="es-MX" dirty="0"/>
          </a:p>
          <a:p>
            <a:pPr algn="just"/>
            <a:r>
              <a:rPr lang="es-MX" dirty="0" smtClean="0"/>
              <a:t>A </a:t>
            </a:r>
            <a:r>
              <a:rPr lang="es-MX" dirty="0"/>
              <a:t>nivel federal, la LAASSP establece que los sujetos obligados a realizar sus adquisiciones con este marco normativo son: </a:t>
            </a:r>
            <a:endParaRPr lang="es-MX" dirty="0" smtClean="0"/>
          </a:p>
          <a:p>
            <a:pPr marL="342900" indent="-342900" algn="just">
              <a:buAutoNum type="arabicParenBoth"/>
            </a:pPr>
            <a:r>
              <a:rPr lang="es-MX" dirty="0" smtClean="0"/>
              <a:t>las </a:t>
            </a:r>
            <a:r>
              <a:rPr lang="es-MX" dirty="0"/>
              <a:t>unidades administrativas de la Presidencia de la República; </a:t>
            </a:r>
            <a:endParaRPr lang="es-MX" dirty="0" smtClean="0"/>
          </a:p>
          <a:p>
            <a:pPr marL="342900" indent="-342900" algn="just">
              <a:buAutoNum type="arabicParenBoth"/>
            </a:pPr>
            <a:r>
              <a:rPr lang="es-MX" dirty="0" smtClean="0"/>
              <a:t>(</a:t>
            </a:r>
            <a:r>
              <a:rPr lang="es-MX" dirty="0"/>
              <a:t>2) las secretarías de Estado, Departamentos Administrativos y la Consejería Jurídica del Ejecutivo Federal; </a:t>
            </a:r>
            <a:r>
              <a:rPr lang="es-MX" dirty="0" smtClean="0"/>
              <a:t>}</a:t>
            </a:r>
          </a:p>
          <a:p>
            <a:pPr algn="just"/>
            <a:r>
              <a:rPr lang="es-MX" dirty="0" smtClean="0"/>
              <a:t>(</a:t>
            </a:r>
            <a:r>
              <a:rPr lang="es-MX" dirty="0"/>
              <a:t>3) la Procuraduría General de la República; </a:t>
            </a:r>
            <a:endParaRPr lang="es-MX" dirty="0" smtClean="0"/>
          </a:p>
          <a:p>
            <a:pPr algn="just"/>
            <a:r>
              <a:rPr lang="es-MX" dirty="0" smtClean="0"/>
              <a:t>(</a:t>
            </a:r>
            <a:r>
              <a:rPr lang="es-MX" dirty="0"/>
              <a:t>4) los Organismos Descentralizados y las Empresas de Participación Estatal mayoritaria; (5) los fideicomisos en los que el fideicomitente sea el Gobierno Federal o una entidad paraestatal, y </a:t>
            </a:r>
            <a:endParaRPr lang="es-MX" dirty="0" smtClean="0"/>
          </a:p>
          <a:p>
            <a:pPr algn="just"/>
            <a:r>
              <a:rPr lang="es-MX" dirty="0" smtClean="0"/>
              <a:t>(</a:t>
            </a:r>
            <a:r>
              <a:rPr lang="es-MX" dirty="0"/>
              <a:t>6) las entidades federativas, con cargo total o parcial a fondos federales, conforme a los convenios que celebren con el Ejecutivo Federal, con la participación que en su caso corresponda a los municipios interesados. </a:t>
            </a:r>
            <a:endParaRPr lang="es-MX" dirty="0" smtClean="0"/>
          </a:p>
          <a:p>
            <a:pPr algn="just"/>
            <a:endParaRPr lang="es-MX" dirty="0" smtClean="0"/>
          </a:p>
          <a:p>
            <a:pPr algn="just"/>
            <a:r>
              <a:rPr lang="es-MX" dirty="0" smtClean="0"/>
              <a:t>Esto </a:t>
            </a:r>
            <a:r>
              <a:rPr lang="es-MX" dirty="0"/>
              <a:t>quiere decir, que los gobiernos de los estados también pueden ser sujetos obligados de la LAASSP. Las entidades federativas están obligadas a comprar al amparo de la LAASSP cuando llevan a cabo contrataciones con cargo total o parcial a recursos federales. Alrededor de 600 programas correspondientes a 15 ramos (entre fondos, fideicomisos, programas subsidios) se rigen bajo la </a:t>
            </a:r>
            <a:r>
              <a:rPr lang="es-MX" dirty="0" smtClean="0"/>
              <a:t>LAASSP.</a:t>
            </a:r>
          </a:p>
        </p:txBody>
      </p:sp>
    </p:spTree>
    <p:extLst>
      <p:ext uri="{BB962C8B-B14F-4D97-AF65-F5344CB8AC3E}">
        <p14:creationId xmlns:p14="http://schemas.microsoft.com/office/powerpoint/2010/main" val="1854346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Box 3"/>
          <p:cNvSpPr txBox="1">
            <a:spLocks noChangeArrowheads="1"/>
          </p:cNvSpPr>
          <p:nvPr/>
        </p:nvSpPr>
        <p:spPr bwMode="auto">
          <a:xfrm>
            <a:off x="1130300" y="60129"/>
            <a:ext cx="7491413" cy="479425"/>
          </a:xfrm>
          <a:prstGeom prst="rect">
            <a:avLst/>
          </a:prstGeom>
          <a:noFill/>
          <a:ln w="9525">
            <a:noFill/>
            <a:miter lim="800000"/>
            <a:headEnd/>
            <a:tailEnd/>
          </a:ln>
        </p:spPr>
        <p:txBody>
          <a:bodyPr>
            <a:spAutoFit/>
          </a:bodyPr>
          <a:lstStyle/>
          <a:p>
            <a:pPr eaLnBrk="0" fontAlgn="t" hangingPunct="0">
              <a:lnSpc>
                <a:spcPct val="105000"/>
              </a:lnSpc>
            </a:pPr>
            <a:r>
              <a:rPr lang="es-MX" sz="2400" i="0" dirty="0" smtClean="0">
                <a:solidFill>
                  <a:schemeClr val="bg1"/>
                </a:solidFill>
              </a:rPr>
              <a:t>Sistema Nacional de coordinación fiscal</a:t>
            </a:r>
            <a:endParaRPr lang="es-MX" sz="2400" i="0" dirty="0">
              <a:solidFill>
                <a:schemeClr val="bg1"/>
              </a:solidFill>
            </a:endParaRPr>
          </a:p>
        </p:txBody>
      </p:sp>
      <p:sp>
        <p:nvSpPr>
          <p:cNvPr id="82" name="Line 4"/>
          <p:cNvSpPr>
            <a:spLocks noChangeShapeType="1"/>
          </p:cNvSpPr>
          <p:nvPr/>
        </p:nvSpPr>
        <p:spPr bwMode="auto">
          <a:xfrm>
            <a:off x="1000125" y="0"/>
            <a:ext cx="0" cy="836613"/>
          </a:xfrm>
          <a:prstGeom prst="line">
            <a:avLst/>
          </a:prstGeom>
          <a:noFill/>
          <a:ln w="19050">
            <a:solidFill>
              <a:schemeClr val="bg1"/>
            </a:solidFill>
            <a:prstDash val="sysDot"/>
            <a:round/>
            <a:headEnd/>
            <a:tailEnd/>
          </a:ln>
        </p:spPr>
        <p:txBody>
          <a:bodyPr wrap="none" anchor="ctr"/>
          <a:lstStyle/>
          <a:p>
            <a:pPr eaLnBrk="0" hangingPunct="0">
              <a:lnSpc>
                <a:spcPct val="105000"/>
              </a:lnSpc>
              <a:buFontTx/>
              <a:buChar char="•"/>
              <a:defRPr/>
            </a:pPr>
            <a:endParaRPr lang="es-MX" sz="1400" i="0" dirty="0">
              <a:solidFill>
                <a:prstClr val="black"/>
              </a:solidFill>
              <a:latin typeface="Arial" charset="0"/>
              <a:cs typeface="+mn-cs"/>
            </a:endParaRPr>
          </a:p>
        </p:txBody>
      </p:sp>
      <p:sp>
        <p:nvSpPr>
          <p:cNvPr id="52" name="Text Box 3"/>
          <p:cNvSpPr txBox="1">
            <a:spLocks noChangeArrowheads="1"/>
          </p:cNvSpPr>
          <p:nvPr/>
        </p:nvSpPr>
        <p:spPr bwMode="auto">
          <a:xfrm>
            <a:off x="1146220" y="471841"/>
            <a:ext cx="7491413" cy="415498"/>
          </a:xfrm>
          <a:prstGeom prst="rect">
            <a:avLst/>
          </a:prstGeom>
          <a:noFill/>
          <a:ln w="9525">
            <a:noFill/>
            <a:miter lim="800000"/>
            <a:headEnd/>
            <a:tailEnd/>
          </a:ln>
        </p:spPr>
        <p:txBody>
          <a:bodyPr>
            <a:spAutoFit/>
          </a:bodyPr>
          <a:lstStyle/>
          <a:p>
            <a:pPr eaLnBrk="0" fontAlgn="t" hangingPunct="0">
              <a:lnSpc>
                <a:spcPct val="105000"/>
              </a:lnSpc>
            </a:pPr>
            <a:r>
              <a:rPr lang="es-MX" sz="2000" i="0" dirty="0" smtClean="0">
                <a:solidFill>
                  <a:schemeClr val="bg1"/>
                </a:solidFill>
              </a:rPr>
              <a:t>Se determinan las transferencias</a:t>
            </a:r>
            <a:endParaRPr lang="es-MX" sz="2000" i="0" dirty="0">
              <a:solidFill>
                <a:schemeClr val="bg1"/>
              </a:solidFill>
            </a:endParaRPr>
          </a:p>
        </p:txBody>
      </p:sp>
      <p:sp>
        <p:nvSpPr>
          <p:cNvPr id="208" name="Text Box 2"/>
          <p:cNvSpPr txBox="1">
            <a:spLocks noChangeArrowheads="1"/>
          </p:cNvSpPr>
          <p:nvPr/>
        </p:nvSpPr>
        <p:spPr bwMode="auto">
          <a:xfrm>
            <a:off x="571500" y="38100"/>
            <a:ext cx="403225" cy="481013"/>
          </a:xfrm>
          <a:prstGeom prst="rect">
            <a:avLst/>
          </a:prstGeom>
          <a:noFill/>
          <a:ln w="9525">
            <a:noFill/>
            <a:miter lim="800000"/>
            <a:headEnd/>
            <a:tailEnd/>
          </a:ln>
        </p:spPr>
        <p:txBody>
          <a:bodyPr>
            <a:spAutoFit/>
          </a:bodyPr>
          <a:lstStyle/>
          <a:p>
            <a:pPr algn="r" eaLnBrk="0" fontAlgn="t" hangingPunct="0">
              <a:lnSpc>
                <a:spcPct val="105000"/>
              </a:lnSpc>
              <a:spcBef>
                <a:spcPct val="50000"/>
              </a:spcBef>
            </a:pPr>
            <a:r>
              <a:rPr lang="en-US" altLang="en-US" sz="2400" i="0" dirty="0">
                <a:solidFill>
                  <a:schemeClr val="bg1"/>
                </a:solidFill>
              </a:rPr>
              <a:t>2</a:t>
            </a:r>
            <a:endParaRPr lang="es-ES_tradnl" altLang="en-US" sz="2400" i="0" dirty="0">
              <a:solidFill>
                <a:schemeClr val="bg1"/>
              </a:solidFill>
            </a:endParaRPr>
          </a:p>
        </p:txBody>
      </p:sp>
      <p:pic>
        <p:nvPicPr>
          <p:cNvPr id="210" name="Picture 1"/>
          <p:cNvPicPr>
            <a:picLocks noChangeAspect="1" noChangeArrowheads="1"/>
          </p:cNvPicPr>
          <p:nvPr/>
        </p:nvPicPr>
        <p:blipFill>
          <a:blip r:embed="rId2" cstate="print"/>
          <a:srcRect l="18536" t="10454" r="17266" b="6250"/>
          <a:stretch>
            <a:fillRect/>
          </a:stretch>
        </p:blipFill>
        <p:spPr bwMode="auto">
          <a:xfrm>
            <a:off x="-132827" y="116632"/>
            <a:ext cx="9241331" cy="6741368"/>
          </a:xfrm>
          <a:prstGeom prst="rect">
            <a:avLst/>
          </a:prstGeom>
          <a:noFill/>
          <a:ln w="9525">
            <a:noFill/>
            <a:miter lim="800000"/>
            <a:headEnd/>
            <a:tailEnd/>
          </a:ln>
        </p:spPr>
      </p:pic>
      <p:sp>
        <p:nvSpPr>
          <p:cNvPr id="2" name="CuadroTexto 1"/>
          <p:cNvSpPr txBox="1"/>
          <p:nvPr/>
        </p:nvSpPr>
        <p:spPr>
          <a:xfrm>
            <a:off x="2555776" y="1660738"/>
            <a:ext cx="1368152" cy="400110"/>
          </a:xfrm>
          <a:prstGeom prst="rect">
            <a:avLst/>
          </a:prstGeom>
          <a:solidFill>
            <a:schemeClr val="bg1"/>
          </a:solidFill>
          <a:ln>
            <a:solidFill>
              <a:schemeClr val="tx1"/>
            </a:solidFill>
          </a:ln>
        </p:spPr>
        <p:txBody>
          <a:bodyPr wrap="square" rtlCol="0">
            <a:spAutoFit/>
          </a:bodyPr>
          <a:lstStyle/>
          <a:p>
            <a:pPr algn="ctr"/>
            <a:r>
              <a:rPr lang="es-MX" sz="1000" dirty="0" smtClean="0"/>
              <a:t>Aportaciones Federales (Ramo 33)</a:t>
            </a:r>
            <a:endParaRPr lang="es-MX" sz="1000" dirty="0"/>
          </a:p>
        </p:txBody>
      </p:sp>
    </p:spTree>
    <p:extLst>
      <p:ext uri="{BB962C8B-B14F-4D97-AF65-F5344CB8AC3E}">
        <p14:creationId xmlns:p14="http://schemas.microsoft.com/office/powerpoint/2010/main" val="427420543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48880" y="-675455"/>
            <a:ext cx="16128776" cy="8136904"/>
          </a:xfrm>
          <a:prstGeom prst="rect">
            <a:avLst/>
          </a:prstGeom>
        </p:spPr>
      </p:pic>
    </p:spTree>
    <p:extLst>
      <p:ext uri="{BB962C8B-B14F-4D97-AF65-F5344CB8AC3E}">
        <p14:creationId xmlns:p14="http://schemas.microsoft.com/office/powerpoint/2010/main" val="4180512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395288" y="1654153"/>
            <a:ext cx="8353425" cy="396875"/>
          </a:xfrm>
          <a:prstGeom prst="rect">
            <a:avLst/>
          </a:prstGeom>
          <a:noFill/>
          <a:ln w="9525">
            <a:noFill/>
            <a:miter lim="800000"/>
            <a:headEnd/>
            <a:tailEnd/>
          </a:ln>
        </p:spPr>
        <p:txBody>
          <a:bodyPr lIns="90000" tIns="46800" rIns="90000" bIns="46800">
            <a:spAutoFit/>
          </a:bodyPr>
          <a:lstStyle/>
          <a:p>
            <a:endParaRPr lang="es-MX" sz="2000"/>
          </a:p>
        </p:txBody>
      </p:sp>
      <p:graphicFrame>
        <p:nvGraphicFramePr>
          <p:cNvPr id="858272" name="Group 160"/>
          <p:cNvGraphicFramePr>
            <a:graphicFrameLocks noGrp="1"/>
          </p:cNvGraphicFramePr>
          <p:nvPr>
            <p:extLst/>
          </p:nvPr>
        </p:nvGraphicFramePr>
        <p:xfrm>
          <a:off x="0" y="1792560"/>
          <a:ext cx="9144000" cy="4876800"/>
        </p:xfrm>
        <a:graphic>
          <a:graphicData uri="http://schemas.openxmlformats.org/drawingml/2006/table">
            <a:tbl>
              <a:tblPr/>
              <a:tblGrid>
                <a:gridCol w="1259632"/>
                <a:gridCol w="7884368"/>
              </a:tblGrid>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Artículo</a:t>
                      </a:r>
                      <a:endParaRPr kumimoji="0" lang="es-ES" sz="16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s-ES" sz="16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Disposición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Capítulo I.</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Artículo 1º</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El objeto de la Ley, coordinar el sistema fiscal de la Federación con los de los Estados, Municipios y Distrito Federal.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Artículo 2º.</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Del Fondo General de Participaciones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Capítulo II</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Narrow" pitchFamily="34" charset="0"/>
                          <a:ea typeface="Times New Roman" pitchFamily="18" charset="0"/>
                          <a:cs typeface="Arial Narrow" pitchFamily="34" charset="0"/>
                        </a:rPr>
                        <a:t>Del Sistema Nacional de Coordinación Fiscal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Capítulo III</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De la Colaboración Administrativa entre las Entidades y la Federación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Capítulo</a:t>
                      </a:r>
                      <a:r>
                        <a:rPr kumimoji="0" lang="es-ES" sz="1600" b="1" i="0" u="none" strike="noStrike" cap="none" normalizeH="0" baseline="0" smtClean="0">
                          <a:ln>
                            <a:noFill/>
                          </a:ln>
                          <a:solidFill>
                            <a:schemeClr val="tx1"/>
                          </a:solidFill>
                          <a:effectLst/>
                          <a:latin typeface="Arial Narrow" pitchFamily="34" charset="0"/>
                          <a:ea typeface="MS Mincho" pitchFamily="49" charset="-128"/>
                          <a:cs typeface="Arial Narrow" pitchFamily="34" charset="0"/>
                        </a:rPr>
                        <a:t> IV</a:t>
                      </a:r>
                      <a:endParaRPr kumimoji="0" lang="es-ES" sz="16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De los Organismos en Materia de Coordinación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smtClean="0">
                          <a:ln>
                            <a:noFill/>
                          </a:ln>
                          <a:solidFill>
                            <a:schemeClr val="tx1"/>
                          </a:solidFill>
                          <a:effectLst/>
                          <a:latin typeface="Arial Narrow" pitchFamily="34" charset="0"/>
                          <a:ea typeface="MS Mincho" pitchFamily="49" charset="-128"/>
                          <a:cs typeface="Arial Narrow" pitchFamily="34" charset="0"/>
                        </a:rPr>
                        <a:t>Capitulo V</a:t>
                      </a:r>
                      <a:endParaRPr kumimoji="0" lang="es-ES" sz="1600" b="0" i="0" u="none" strike="noStrike" cap="none" normalizeH="0" baseline="0" smtClean="0">
                        <a:ln>
                          <a:noFill/>
                        </a:ln>
                        <a:solidFill>
                          <a:schemeClr val="tx1"/>
                        </a:solidFill>
                        <a:effectLst/>
                        <a:latin typeface="Arial Narrow" pitchFamily="34" charset="0"/>
                        <a:ea typeface="MS Mincho" pitchFamily="49" charset="-128"/>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De los Fondos de Aportaciones Federales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68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rPr>
                        <a:t>Artículo 25.</a:t>
                      </a:r>
                      <a:endParaRPr kumimoji="0" lang="es-ES" sz="1600" b="0" i="0" u="none" strike="noStrike" cap="none" normalizeH="0" baseline="0" smtClean="0">
                        <a:ln>
                          <a:noFill/>
                        </a:ln>
                        <a:solidFill>
                          <a:schemeClr val="tx1"/>
                        </a:solidFill>
                        <a:effectLst/>
                        <a:latin typeface="Arial Narrow" pitchFamily="34" charset="0"/>
                        <a:ea typeface="Times New Roman" pitchFamily="18" charset="0"/>
                        <a:cs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r>
                        <a:rPr lang="es-MX" sz="1600" b="1" kern="1200" dirty="0" smtClean="0">
                          <a:solidFill>
                            <a:schemeClr val="tx1"/>
                          </a:solidFill>
                          <a:latin typeface="+mn-lt"/>
                          <a:ea typeface="+mn-ea"/>
                          <a:cs typeface="+mn-cs"/>
                        </a:rPr>
                        <a:t> </a:t>
                      </a:r>
                      <a:r>
                        <a:rPr lang="es-ES" sz="1600" b="0" kern="1200" dirty="0" smtClean="0">
                          <a:solidFill>
                            <a:schemeClr val="tx1"/>
                          </a:solidFill>
                          <a:latin typeface="+mn-lt"/>
                          <a:ea typeface="+mn-ea"/>
                          <a:cs typeface="+mn-cs"/>
                        </a:rPr>
                        <a:t>Fondo de Aportaciones para la Nómina Educativa y Gasto Operativo</a:t>
                      </a:r>
                      <a:r>
                        <a:rPr lang="es-MX" sz="1600" kern="1200" dirty="0" smtClean="0">
                          <a:solidFill>
                            <a:schemeClr val="tx1"/>
                          </a:solidFill>
                          <a:latin typeface="+mn-lt"/>
                          <a:ea typeface="+mn-ea"/>
                          <a:cs typeface="+mn-cs"/>
                        </a:rPr>
                        <a:t>	</a:t>
                      </a:r>
                      <a:endParaRPr lang="en-US" sz="1600" kern="1200" dirty="0" smtClean="0">
                        <a:solidFill>
                          <a:schemeClr val="tx1"/>
                        </a:solidFill>
                        <a:latin typeface="+mn-lt"/>
                        <a:ea typeface="+mn-ea"/>
                        <a:cs typeface="+mn-cs"/>
                      </a:endParaRPr>
                    </a:p>
                    <a:p>
                      <a:pPr marL="400050" lvl="0" indent="-400050">
                        <a:buFont typeface="+mj-lt"/>
                        <a:buAutoNum type="romanUcPeriod"/>
                      </a:pPr>
                      <a:r>
                        <a:rPr lang="es-MX" sz="1600" kern="1200" dirty="0" smtClean="0">
                          <a:solidFill>
                            <a:schemeClr val="tx1"/>
                          </a:solidFill>
                          <a:latin typeface="+mn-lt"/>
                          <a:ea typeface="+mn-ea"/>
                          <a:cs typeface="+mn-cs"/>
                        </a:rPr>
                        <a:t>Fondo de Aportaciones para los Servicios de Salud	</a:t>
                      </a:r>
                      <a:endParaRPr lang="en-US" sz="1600" kern="1200" dirty="0" smtClean="0">
                        <a:solidFill>
                          <a:schemeClr val="tx1"/>
                        </a:solidFill>
                        <a:latin typeface="+mn-lt"/>
                        <a:ea typeface="+mn-ea"/>
                        <a:cs typeface="+mn-cs"/>
                      </a:endParaRPr>
                    </a:p>
                    <a:p>
                      <a:pPr marL="400050" lvl="0" indent="-400050">
                        <a:buFont typeface="+mj-lt"/>
                        <a:buAutoNum type="romanUcPeriod"/>
                      </a:pPr>
                      <a:r>
                        <a:rPr lang="es-MX" sz="1600" b="0" kern="1200" dirty="0" smtClean="0">
                          <a:solidFill>
                            <a:schemeClr val="tx1"/>
                          </a:solidFill>
                          <a:latin typeface="+mn-lt"/>
                          <a:ea typeface="+mn-ea"/>
                          <a:cs typeface="+mn-cs"/>
                        </a:rPr>
                        <a:t>Fondo de Aportaciones para la Infraestructura Social	</a:t>
                      </a:r>
                      <a:endParaRPr lang="en-US" sz="1600" b="0" kern="1200" dirty="0" smtClean="0">
                        <a:solidFill>
                          <a:schemeClr val="tx1"/>
                        </a:solidFill>
                        <a:latin typeface="+mn-lt"/>
                        <a:ea typeface="+mn-ea"/>
                        <a:cs typeface="+mn-cs"/>
                      </a:endParaRPr>
                    </a:p>
                    <a:p>
                      <a:pPr marL="400050" lvl="0" indent="-400050">
                        <a:buFont typeface="+mj-lt"/>
                        <a:buAutoNum type="romanUcPeriod"/>
                      </a:pPr>
                      <a:r>
                        <a:rPr lang="es-MX" sz="1600" b="0" kern="1200" dirty="0" smtClean="0">
                          <a:solidFill>
                            <a:schemeClr val="tx1"/>
                          </a:solidFill>
                          <a:latin typeface="+mn-lt"/>
                          <a:ea typeface="+mn-ea"/>
                          <a:cs typeface="+mn-cs"/>
                        </a:rPr>
                        <a:t>Fondo de Aportaciones para el Fortalecimiento de los Municipios y de las Demarcaciones Territoriales del Distrito Federal	</a:t>
                      </a:r>
                      <a:endParaRPr lang="en-US" sz="1600" b="0" kern="1200" dirty="0" smtClean="0">
                        <a:solidFill>
                          <a:schemeClr val="tx1"/>
                        </a:solidFill>
                        <a:latin typeface="+mn-lt"/>
                        <a:ea typeface="+mn-ea"/>
                        <a:cs typeface="+mn-cs"/>
                      </a:endParaRPr>
                    </a:p>
                    <a:p>
                      <a:pPr marL="400050" lvl="0" indent="-400050">
                        <a:buFont typeface="+mj-lt"/>
                        <a:buAutoNum type="romanUcPeriod"/>
                      </a:pPr>
                      <a:r>
                        <a:rPr lang="es-MX" sz="1600" b="0" kern="1200" dirty="0" smtClean="0">
                          <a:solidFill>
                            <a:schemeClr val="tx1"/>
                          </a:solidFill>
                          <a:latin typeface="+mn-lt"/>
                          <a:ea typeface="+mn-ea"/>
                          <a:cs typeface="+mn-cs"/>
                        </a:rPr>
                        <a:t>Fondo de Aportaciones Múltiples	</a:t>
                      </a:r>
                      <a:endParaRPr lang="en-US" sz="1600" b="0" kern="1200" dirty="0" smtClean="0">
                        <a:solidFill>
                          <a:schemeClr val="tx1"/>
                        </a:solidFill>
                        <a:latin typeface="+mn-lt"/>
                        <a:ea typeface="+mn-ea"/>
                        <a:cs typeface="+mn-cs"/>
                      </a:endParaRPr>
                    </a:p>
                    <a:p>
                      <a:pPr marL="400050" lvl="0" indent="-400050">
                        <a:buFont typeface="+mj-lt"/>
                        <a:buAutoNum type="romanUcPeriod"/>
                      </a:pPr>
                      <a:r>
                        <a:rPr lang="es-MX" sz="1600" b="0" kern="1200" dirty="0" smtClean="0">
                          <a:solidFill>
                            <a:schemeClr val="tx1"/>
                          </a:solidFill>
                          <a:latin typeface="+mn-lt"/>
                          <a:ea typeface="+mn-ea"/>
                          <a:cs typeface="+mn-cs"/>
                        </a:rPr>
                        <a:t>Fondo de Aportaciones para la Educación Tecnológica y de Adultos</a:t>
                      </a:r>
                      <a:endParaRPr lang="en-US" sz="1600" b="0" kern="1200" dirty="0" smtClean="0">
                        <a:solidFill>
                          <a:schemeClr val="tx1"/>
                        </a:solidFill>
                        <a:latin typeface="+mn-lt"/>
                        <a:ea typeface="+mn-ea"/>
                        <a:cs typeface="+mn-cs"/>
                      </a:endParaRPr>
                    </a:p>
                    <a:p>
                      <a:pPr marL="400050" lvl="0" indent="-400050">
                        <a:buFont typeface="+mj-lt"/>
                        <a:buAutoNum type="romanUcPeriod"/>
                      </a:pPr>
                      <a:r>
                        <a:rPr lang="es-MX" sz="1600" b="0" kern="1200" dirty="0" smtClean="0">
                          <a:solidFill>
                            <a:schemeClr val="tx1"/>
                          </a:solidFill>
                          <a:latin typeface="+mn-lt"/>
                          <a:ea typeface="+mn-ea"/>
                          <a:cs typeface="+mn-cs"/>
                        </a:rPr>
                        <a:t>Fondo de Aportaciones para la Seguridad Pública de los Estados y del Distrito Federal</a:t>
                      </a:r>
                      <a:endParaRPr lang="en-US" sz="1600" kern="1200" dirty="0" smtClean="0">
                        <a:solidFill>
                          <a:schemeClr val="tx1"/>
                        </a:solidFill>
                        <a:latin typeface="+mn-lt"/>
                        <a:ea typeface="+mn-ea"/>
                        <a:cs typeface="+mn-cs"/>
                      </a:endParaRPr>
                    </a:p>
                    <a:p>
                      <a:pPr marL="400050" lvl="0" indent="-400050">
                        <a:buFont typeface="+mj-lt"/>
                        <a:buAutoNum type="romanUcPeriod"/>
                      </a:pPr>
                      <a:r>
                        <a:rPr lang="es-MX" sz="1600" kern="1200" dirty="0" smtClean="0">
                          <a:solidFill>
                            <a:schemeClr val="tx1"/>
                          </a:solidFill>
                          <a:latin typeface="+mn-lt"/>
                          <a:ea typeface="+mn-ea"/>
                          <a:cs typeface="+mn-cs"/>
                        </a:rPr>
                        <a:t>Fondo de Aportaciones para el Fortalecimiento de las Entidades Federativas	</a:t>
                      </a:r>
                      <a:endParaRPr lang="en-US" sz="1600" kern="1200" dirty="0" smtClean="0">
                        <a:solidFill>
                          <a:schemeClr val="tx1"/>
                        </a:solidFill>
                        <a:latin typeface="+mn-lt"/>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4 Marcador de número de diapositiva"/>
          <p:cNvSpPr>
            <a:spLocks noGrp="1"/>
          </p:cNvSpPr>
          <p:nvPr>
            <p:ph type="sldNum" sz="quarter" idx="4294967295"/>
          </p:nvPr>
        </p:nvSpPr>
        <p:spPr>
          <a:xfrm>
            <a:off x="8129016" y="5472090"/>
            <a:ext cx="609600" cy="521208"/>
          </a:xfrm>
          <a:prstGeom prst="rect">
            <a:avLst/>
          </a:prstGeom>
        </p:spPr>
        <p:txBody>
          <a:bodyPr/>
          <a:lstStyle/>
          <a:p>
            <a:pPr>
              <a:defRPr/>
            </a:pPr>
            <a:fld id="{FDE7C210-01AE-4F24-BDFA-D607F7B3046A}" type="slidenum">
              <a:rPr lang="es-ES" smtClean="0"/>
              <a:pPr>
                <a:defRPr/>
              </a:pPr>
              <a:t>65</a:t>
            </a:fld>
            <a:endParaRPr lang="es-ES"/>
          </a:p>
        </p:txBody>
      </p:sp>
      <p:sp>
        <p:nvSpPr>
          <p:cNvPr id="6" name="Text Box 3"/>
          <p:cNvSpPr txBox="1">
            <a:spLocks noChangeArrowheads="1"/>
          </p:cNvSpPr>
          <p:nvPr/>
        </p:nvSpPr>
        <p:spPr bwMode="auto">
          <a:xfrm>
            <a:off x="1743141" y="25460"/>
            <a:ext cx="6042025" cy="523220"/>
          </a:xfrm>
          <a:prstGeom prst="rect">
            <a:avLst/>
          </a:prstGeom>
          <a:gradFill rotWithShape="1">
            <a:gsLst>
              <a:gs pos="0">
                <a:schemeClr val="accent2"/>
              </a:gs>
              <a:gs pos="50000">
                <a:schemeClr val="bg1"/>
              </a:gs>
              <a:gs pos="100000">
                <a:schemeClr val="accent2"/>
              </a:gs>
            </a:gsLst>
            <a:lin ang="5400000" scaled="1"/>
          </a:gradFill>
          <a:ln w="9525">
            <a:solidFill>
              <a:srgbClr val="000000"/>
            </a:solidFill>
            <a:miter lim="800000"/>
            <a:headEnd/>
            <a:tailEnd/>
          </a:ln>
          <a:effectLst/>
        </p:spPr>
        <p:txBody>
          <a:bodyPr>
            <a:spAutoFit/>
          </a:bodyPr>
          <a:lstStyle/>
          <a:p>
            <a:pPr algn="ctr">
              <a:defRPr/>
            </a:pPr>
            <a:r>
              <a:rPr lang="es-MX" sz="1400">
                <a:solidFill>
                  <a:srgbClr val="800000"/>
                </a:solidFill>
                <a:latin typeface="Arial Unicode MS" pitchFamily="34" charset="-128"/>
                <a:ea typeface="Arial Unicode MS" pitchFamily="34" charset="-128"/>
                <a:cs typeface="Arial Unicode MS" pitchFamily="34" charset="-128"/>
              </a:rPr>
              <a:t>Recursos Federales a Estados y Municipios</a:t>
            </a:r>
          </a:p>
          <a:p>
            <a:pPr algn="ctr">
              <a:defRPr/>
            </a:pPr>
            <a:r>
              <a:rPr lang="es-MX" sz="1400">
                <a:solidFill>
                  <a:srgbClr val="800000"/>
                </a:solidFill>
                <a:latin typeface="Arial Unicode MS" pitchFamily="34" charset="-128"/>
                <a:ea typeface="Arial Unicode MS" pitchFamily="34" charset="-128"/>
                <a:cs typeface="Arial Unicode MS" pitchFamily="34" charset="-128"/>
              </a:rPr>
              <a:t>(Ley de Coordinaci</a:t>
            </a:r>
            <a:r>
              <a:rPr lang="es-MX" sz="1400">
                <a:solidFill>
                  <a:srgbClr val="800000"/>
                </a:solidFill>
                <a:latin typeface="Gill Sans MT"/>
                <a:ea typeface="Arial Unicode MS" pitchFamily="34" charset="-128"/>
                <a:cs typeface="Arial Unicode MS" pitchFamily="34" charset="-128"/>
              </a:rPr>
              <a:t>ó</a:t>
            </a:r>
            <a:r>
              <a:rPr lang="es-MX" sz="1400">
                <a:solidFill>
                  <a:srgbClr val="800000"/>
                </a:solidFill>
                <a:latin typeface="Arial Unicode MS" pitchFamily="34" charset="-128"/>
                <a:ea typeface="Arial Unicode MS" pitchFamily="34" charset="-128"/>
                <a:cs typeface="Arial Unicode MS" pitchFamily="34" charset="-128"/>
              </a:rPr>
              <a:t>n Fiscal)</a:t>
            </a:r>
            <a:endParaRPr lang="es-ES_tradnl" sz="1400">
              <a:solidFill>
                <a:srgbClr val="800000"/>
              </a:solidFill>
              <a:latin typeface="Arial Unicode MS" pitchFamily="34" charset="-128"/>
              <a:ea typeface="Arial Unicode MS" pitchFamily="34" charset="-128"/>
              <a:cs typeface="Arial Unicode MS" pitchFamily="34" charset="-128"/>
            </a:endParaRPr>
          </a:p>
        </p:txBody>
      </p:sp>
      <p:sp>
        <p:nvSpPr>
          <p:cNvPr id="7" name="Text Box 4"/>
          <p:cNvSpPr txBox="1">
            <a:spLocks noChangeArrowheads="1"/>
          </p:cNvSpPr>
          <p:nvPr/>
        </p:nvSpPr>
        <p:spPr bwMode="auto">
          <a:xfrm>
            <a:off x="714348" y="1033572"/>
            <a:ext cx="2746431" cy="523220"/>
          </a:xfrm>
          <a:prstGeom prst="rect">
            <a:avLst/>
          </a:prstGeom>
          <a:gradFill rotWithShape="1">
            <a:gsLst>
              <a:gs pos="0">
                <a:schemeClr val="accent2"/>
              </a:gs>
              <a:gs pos="50000">
                <a:schemeClr val="bg1"/>
              </a:gs>
              <a:gs pos="100000">
                <a:schemeClr val="accent2"/>
              </a:gs>
            </a:gsLst>
            <a:lin ang="5400000" scaled="1"/>
          </a:gradFill>
          <a:ln w="9525">
            <a:solidFill>
              <a:srgbClr val="000000"/>
            </a:solidFill>
            <a:miter lim="800000"/>
            <a:headEnd/>
            <a:tailEnd/>
          </a:ln>
          <a:effectLst/>
        </p:spPr>
        <p:txBody>
          <a:bodyPr wrap="square">
            <a:spAutoFit/>
          </a:bodyPr>
          <a:lstStyle/>
          <a:p>
            <a:pPr algn="ctr">
              <a:defRPr/>
            </a:pPr>
            <a:r>
              <a:rPr lang="es-MX" sz="1400">
                <a:solidFill>
                  <a:srgbClr val="800000"/>
                </a:solidFill>
                <a:latin typeface="Arial Unicode MS" pitchFamily="34" charset="-128"/>
                <a:ea typeface="Arial Unicode MS" pitchFamily="34" charset="-128"/>
                <a:cs typeface="Arial Unicode MS" pitchFamily="34" charset="-128"/>
              </a:rPr>
              <a:t>Participaciones</a:t>
            </a:r>
          </a:p>
          <a:p>
            <a:pPr algn="ctr">
              <a:defRPr/>
            </a:pPr>
            <a:r>
              <a:rPr lang="es-MX" sz="1400">
                <a:solidFill>
                  <a:srgbClr val="800000"/>
                </a:solidFill>
                <a:latin typeface="Arial Unicode MS" pitchFamily="34" charset="-128"/>
                <a:ea typeface="Arial Unicode MS" pitchFamily="34" charset="-128"/>
                <a:cs typeface="Arial Unicode MS" pitchFamily="34" charset="-128"/>
              </a:rPr>
              <a:t>(Cap</a:t>
            </a:r>
            <a:r>
              <a:rPr lang="es-MX" sz="1400">
                <a:solidFill>
                  <a:srgbClr val="800000"/>
                </a:solidFill>
                <a:latin typeface="Gill Sans MT"/>
                <a:ea typeface="Arial Unicode MS" pitchFamily="34" charset="-128"/>
                <a:cs typeface="Arial Unicode MS" pitchFamily="34" charset="-128"/>
              </a:rPr>
              <a:t>í</a:t>
            </a:r>
            <a:r>
              <a:rPr lang="es-MX" sz="1400">
                <a:solidFill>
                  <a:srgbClr val="800000"/>
                </a:solidFill>
                <a:latin typeface="Arial Unicode MS" pitchFamily="34" charset="-128"/>
                <a:ea typeface="Arial Unicode MS" pitchFamily="34" charset="-128"/>
                <a:cs typeface="Arial Unicode MS" pitchFamily="34" charset="-128"/>
              </a:rPr>
              <a:t>tulo I)</a:t>
            </a:r>
            <a:endParaRPr lang="es-ES_tradnl" sz="1400">
              <a:solidFill>
                <a:srgbClr val="800000"/>
              </a:solidFill>
              <a:latin typeface="Arial Unicode MS" pitchFamily="34" charset="-128"/>
              <a:ea typeface="Arial Unicode MS" pitchFamily="34" charset="-128"/>
              <a:cs typeface="Arial Unicode MS" pitchFamily="34" charset="-128"/>
            </a:endParaRPr>
          </a:p>
        </p:txBody>
      </p:sp>
      <p:sp>
        <p:nvSpPr>
          <p:cNvPr id="8" name="Text Box 5"/>
          <p:cNvSpPr txBox="1">
            <a:spLocks noChangeArrowheads="1"/>
          </p:cNvSpPr>
          <p:nvPr/>
        </p:nvSpPr>
        <p:spPr bwMode="auto">
          <a:xfrm>
            <a:off x="5746795" y="1017697"/>
            <a:ext cx="2713058" cy="523220"/>
          </a:xfrm>
          <a:prstGeom prst="rect">
            <a:avLst/>
          </a:prstGeom>
          <a:gradFill rotWithShape="1">
            <a:gsLst>
              <a:gs pos="0">
                <a:schemeClr val="accent2"/>
              </a:gs>
              <a:gs pos="50000">
                <a:schemeClr val="bg1"/>
              </a:gs>
              <a:gs pos="100000">
                <a:schemeClr val="accent2"/>
              </a:gs>
            </a:gsLst>
            <a:lin ang="5400000" scaled="1"/>
          </a:gradFill>
          <a:ln w="9525">
            <a:solidFill>
              <a:srgbClr val="000000"/>
            </a:solidFill>
            <a:miter lim="800000"/>
            <a:headEnd/>
            <a:tailEnd/>
          </a:ln>
          <a:effectLst/>
        </p:spPr>
        <p:txBody>
          <a:bodyPr wrap="square">
            <a:spAutoFit/>
          </a:bodyPr>
          <a:lstStyle/>
          <a:p>
            <a:pPr algn="ctr">
              <a:defRPr/>
            </a:pPr>
            <a:r>
              <a:rPr lang="es-MX" sz="1400">
                <a:solidFill>
                  <a:srgbClr val="800000"/>
                </a:solidFill>
                <a:latin typeface="Arial Unicode MS" pitchFamily="34" charset="-128"/>
                <a:ea typeface="Arial Unicode MS" pitchFamily="34" charset="-128"/>
                <a:cs typeface="Arial Unicode MS" pitchFamily="34" charset="-128"/>
              </a:rPr>
              <a:t>Aportaciones</a:t>
            </a:r>
          </a:p>
          <a:p>
            <a:pPr algn="ctr">
              <a:defRPr/>
            </a:pPr>
            <a:r>
              <a:rPr lang="es-MX" sz="1400">
                <a:solidFill>
                  <a:srgbClr val="800000"/>
                </a:solidFill>
                <a:latin typeface="Arial Unicode MS" pitchFamily="34" charset="-128"/>
                <a:ea typeface="Arial Unicode MS" pitchFamily="34" charset="-128"/>
                <a:cs typeface="Arial Unicode MS" pitchFamily="34" charset="-128"/>
              </a:rPr>
              <a:t>(Cap</a:t>
            </a:r>
            <a:r>
              <a:rPr lang="es-MX" sz="1400">
                <a:solidFill>
                  <a:srgbClr val="800000"/>
                </a:solidFill>
                <a:latin typeface="Gill Sans MT"/>
                <a:ea typeface="Arial Unicode MS" pitchFamily="34" charset="-128"/>
                <a:cs typeface="Arial Unicode MS" pitchFamily="34" charset="-128"/>
              </a:rPr>
              <a:t>í</a:t>
            </a:r>
            <a:r>
              <a:rPr lang="es-MX" sz="1400">
                <a:solidFill>
                  <a:srgbClr val="800000"/>
                </a:solidFill>
                <a:latin typeface="Arial Unicode MS" pitchFamily="34" charset="-128"/>
                <a:ea typeface="Arial Unicode MS" pitchFamily="34" charset="-128"/>
                <a:cs typeface="Arial Unicode MS" pitchFamily="34" charset="-128"/>
              </a:rPr>
              <a:t>tulo V)</a:t>
            </a:r>
            <a:endParaRPr lang="es-ES_tradnl" sz="1400">
              <a:solidFill>
                <a:srgbClr val="800000"/>
              </a:solidFill>
              <a:latin typeface="Arial Unicode MS" pitchFamily="34" charset="-128"/>
              <a:ea typeface="Arial Unicode MS" pitchFamily="34" charset="-128"/>
              <a:cs typeface="Arial Unicode MS" pitchFamily="34" charset="-128"/>
            </a:endParaRPr>
          </a:p>
        </p:txBody>
      </p:sp>
      <p:grpSp>
        <p:nvGrpSpPr>
          <p:cNvPr id="2" name="Group 6"/>
          <p:cNvGrpSpPr>
            <a:grpSpLocks/>
          </p:cNvGrpSpPr>
          <p:nvPr/>
        </p:nvGrpSpPr>
        <p:grpSpPr bwMode="auto">
          <a:xfrm>
            <a:off x="2063816" y="404663"/>
            <a:ext cx="5038725" cy="625733"/>
            <a:chOff x="1338" y="1248"/>
            <a:chExt cx="2982" cy="576"/>
          </a:xfrm>
        </p:grpSpPr>
        <p:sp>
          <p:nvSpPr>
            <p:cNvPr id="10" name="Line 7"/>
            <p:cNvSpPr>
              <a:spLocks noChangeShapeType="1"/>
            </p:cNvSpPr>
            <p:nvPr/>
          </p:nvSpPr>
          <p:spPr bwMode="auto">
            <a:xfrm>
              <a:off x="2942" y="1248"/>
              <a:ext cx="0" cy="288"/>
            </a:xfrm>
            <a:prstGeom prst="line">
              <a:avLst/>
            </a:prstGeom>
            <a:noFill/>
            <a:ln w="12700">
              <a:solidFill>
                <a:srgbClr val="000000"/>
              </a:solidFill>
              <a:round/>
              <a:headEnd/>
              <a:tailEnd/>
            </a:ln>
          </p:spPr>
          <p:txBody>
            <a:bodyPr/>
            <a:lstStyle/>
            <a:p>
              <a:endParaRPr lang="es-MX" sz="1400"/>
            </a:p>
          </p:txBody>
        </p:sp>
        <p:sp>
          <p:nvSpPr>
            <p:cNvPr id="11" name="Line 8"/>
            <p:cNvSpPr>
              <a:spLocks noChangeShapeType="1"/>
            </p:cNvSpPr>
            <p:nvPr/>
          </p:nvSpPr>
          <p:spPr bwMode="auto">
            <a:xfrm>
              <a:off x="1338" y="1542"/>
              <a:ext cx="2976" cy="0"/>
            </a:xfrm>
            <a:prstGeom prst="line">
              <a:avLst/>
            </a:prstGeom>
            <a:noFill/>
            <a:ln w="12700">
              <a:solidFill>
                <a:srgbClr val="000000"/>
              </a:solidFill>
              <a:round/>
              <a:headEnd/>
              <a:tailEnd/>
            </a:ln>
          </p:spPr>
          <p:txBody>
            <a:bodyPr/>
            <a:lstStyle/>
            <a:p>
              <a:endParaRPr lang="es-MX" sz="1400"/>
            </a:p>
          </p:txBody>
        </p:sp>
        <p:sp>
          <p:nvSpPr>
            <p:cNvPr id="12" name="Line 9"/>
            <p:cNvSpPr>
              <a:spLocks noChangeShapeType="1"/>
            </p:cNvSpPr>
            <p:nvPr/>
          </p:nvSpPr>
          <p:spPr bwMode="auto">
            <a:xfrm>
              <a:off x="1344" y="1530"/>
              <a:ext cx="0" cy="288"/>
            </a:xfrm>
            <a:prstGeom prst="line">
              <a:avLst/>
            </a:prstGeom>
            <a:noFill/>
            <a:ln w="12700">
              <a:solidFill>
                <a:srgbClr val="000000"/>
              </a:solidFill>
              <a:round/>
              <a:headEnd/>
              <a:tailEnd/>
            </a:ln>
          </p:spPr>
          <p:txBody>
            <a:bodyPr/>
            <a:lstStyle/>
            <a:p>
              <a:endParaRPr lang="es-MX" sz="1400"/>
            </a:p>
          </p:txBody>
        </p:sp>
        <p:sp>
          <p:nvSpPr>
            <p:cNvPr id="13" name="Line 10"/>
            <p:cNvSpPr>
              <a:spLocks noChangeShapeType="1"/>
            </p:cNvSpPr>
            <p:nvPr/>
          </p:nvSpPr>
          <p:spPr bwMode="auto">
            <a:xfrm>
              <a:off x="4320" y="1536"/>
              <a:ext cx="0" cy="288"/>
            </a:xfrm>
            <a:prstGeom prst="line">
              <a:avLst/>
            </a:prstGeom>
            <a:noFill/>
            <a:ln w="12700">
              <a:solidFill>
                <a:srgbClr val="000000"/>
              </a:solidFill>
              <a:round/>
              <a:headEnd/>
              <a:tailEnd/>
            </a:ln>
          </p:spPr>
          <p:txBody>
            <a:bodyPr/>
            <a:lstStyle/>
            <a:p>
              <a:endParaRPr lang="es-MX" sz="1400"/>
            </a:p>
          </p:txBody>
        </p:sp>
      </p:grpSp>
      <p:sp>
        <p:nvSpPr>
          <p:cNvPr id="14" name="Line 18"/>
          <p:cNvSpPr>
            <a:spLocks noChangeShapeType="1"/>
          </p:cNvSpPr>
          <p:nvPr/>
        </p:nvSpPr>
        <p:spPr bwMode="auto">
          <a:xfrm>
            <a:off x="4641916" y="741472"/>
            <a:ext cx="0" cy="0"/>
          </a:xfrm>
          <a:prstGeom prst="line">
            <a:avLst/>
          </a:prstGeom>
          <a:noFill/>
          <a:ln w="12700">
            <a:solidFill>
              <a:srgbClr val="000000"/>
            </a:solidFill>
            <a:round/>
            <a:headEnd/>
            <a:tailEnd/>
          </a:ln>
        </p:spPr>
        <p:txBody>
          <a:bodyPr/>
          <a:lstStyle/>
          <a:p>
            <a:endParaRPr lang="es-MX" sz="1400"/>
          </a:p>
        </p:txBody>
      </p:sp>
      <p:sp>
        <p:nvSpPr>
          <p:cNvPr id="3" name="CuadroTexto 2"/>
          <p:cNvSpPr txBox="1"/>
          <p:nvPr/>
        </p:nvSpPr>
        <p:spPr>
          <a:xfrm>
            <a:off x="2047049" y="692696"/>
            <a:ext cx="652743" cy="369332"/>
          </a:xfrm>
          <a:prstGeom prst="rect">
            <a:avLst/>
          </a:prstGeom>
          <a:noFill/>
        </p:spPr>
        <p:txBody>
          <a:bodyPr wrap="none" rtlCol="0">
            <a:spAutoFit/>
          </a:bodyPr>
          <a:lstStyle/>
          <a:p>
            <a:r>
              <a:rPr lang="es-MX" dirty="0" smtClean="0"/>
              <a:t>1980</a:t>
            </a:r>
            <a:endParaRPr lang="es-MX" dirty="0"/>
          </a:p>
        </p:txBody>
      </p:sp>
      <p:sp>
        <p:nvSpPr>
          <p:cNvPr id="17" name="CuadroTexto 16"/>
          <p:cNvSpPr txBox="1"/>
          <p:nvPr/>
        </p:nvSpPr>
        <p:spPr>
          <a:xfrm>
            <a:off x="6367529" y="683404"/>
            <a:ext cx="652743" cy="369332"/>
          </a:xfrm>
          <a:prstGeom prst="rect">
            <a:avLst/>
          </a:prstGeom>
          <a:noFill/>
        </p:spPr>
        <p:txBody>
          <a:bodyPr wrap="none" rtlCol="0">
            <a:spAutoFit/>
          </a:bodyPr>
          <a:lstStyle/>
          <a:p>
            <a:r>
              <a:rPr lang="es-MX" dirty="0" smtClean="0"/>
              <a:t>1997</a:t>
            </a:r>
            <a:endParaRPr lang="es-MX" dirty="0"/>
          </a:p>
        </p:txBody>
      </p:sp>
    </p:spTree>
    <p:extLst>
      <p:ext uri="{BB962C8B-B14F-4D97-AF65-F5344CB8AC3E}">
        <p14:creationId xmlns:p14="http://schemas.microsoft.com/office/powerpoint/2010/main" val="221583353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179512" y="260648"/>
            <a:ext cx="8964488" cy="5911491"/>
          </a:xfrm>
          <a:prstGeom prst="rect">
            <a:avLst/>
          </a:prstGeom>
          <a:solidFill>
            <a:schemeClr val="bg1"/>
          </a:solidFill>
          <a:ln w="9525">
            <a:noFill/>
            <a:miter lim="800000"/>
            <a:headEnd/>
            <a:tailEnd/>
          </a:ln>
        </p:spPr>
        <p:txBody>
          <a:bodyPr wrap="square" lIns="90000" tIns="46800" rIns="90000" bIns="46800">
            <a:spAutoFit/>
          </a:bodyPr>
          <a:lstStyle/>
          <a:p>
            <a:pPr algn="just"/>
            <a:r>
              <a:rPr lang="es-ES" b="1" dirty="0"/>
              <a:t>Artículo 49.</a:t>
            </a:r>
            <a:r>
              <a:rPr lang="es-ES" dirty="0"/>
              <a:t> Las aportaciones y sus accesorios que con cargo a los Fondos a que se refiere este Capítulo reciban las entidades y, en su caso, los municipios las alcaldías de la Ciudad de México, no serán embargables, ni los gobiernos correspondientes podrán, bajo ninguna circunstancia, gravarlas ni afectarlas en garantía o destinarse a mecanismos de fuente de pago, salvo por lo dispuesto en los artículos 50, 51 y 52 de esta Ley. Dichas aportaciones y sus accesorios, en ningún caso podrán destinarse a fines distintos a los expresamente previstos en los artículos 26, 29, 33, 37, 40, 42, 45, 47, así como lo dispuesto en el presente artículo de esta Ley.</a:t>
            </a:r>
            <a:endParaRPr lang="es-MX" dirty="0"/>
          </a:p>
          <a:p>
            <a:pPr algn="just"/>
            <a:r>
              <a:rPr lang="es-419" dirty="0"/>
              <a:t> </a:t>
            </a:r>
            <a:endParaRPr lang="es-MX" dirty="0"/>
          </a:p>
          <a:p>
            <a:pPr algn="just"/>
            <a:r>
              <a:rPr lang="es-ES" b="1" dirty="0"/>
              <a:t>Las aportaciones federales serán administradas y ejercidas por los gobiernos de las entidades federativas y, en su caso, de los municipios y las alcaldías de la Ciudad de México que las reciban, conforme a sus propias leyes en lo que no se contrapongan a la legislación federal, salvo en el caso de los recursos para el pago de servicios personales previsto en el Fondo de Aportaciones para la Nómina Educativa y Gasto Operativo, en el cual se observará lo dispuesto en el artículo 26 de esta Ley. En todos los casos deberán registrarlas como ingresos que deberán destinarse específicamente a los fines establecidos en los artículos citados en el párrafo anterior.</a:t>
            </a:r>
            <a:endParaRPr lang="es-MX" b="1" dirty="0"/>
          </a:p>
          <a:p>
            <a:pPr algn="just"/>
            <a:r>
              <a:rPr lang="es-ES" b="1" dirty="0"/>
              <a:t> </a:t>
            </a:r>
            <a:endParaRPr lang="es-MX" b="1" dirty="0"/>
          </a:p>
          <a:p>
            <a:pPr algn="just"/>
            <a:r>
              <a:rPr lang="es-ES" dirty="0"/>
              <a:t>Para efectos del entero de los Fondos de Aportaciones a que se refiere el artículo 25 de esta Ley, salvo por lo dispuesto en el artículo 52 de este capítulo, no procederán los anticipos a que se refiere el segundo párrafo del artículo 7o. de la misma</a:t>
            </a:r>
            <a:r>
              <a:rPr lang="es-ES" dirty="0" smtClean="0"/>
              <a:t>.</a:t>
            </a:r>
            <a:endParaRPr lang="es-MX"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66</a:t>
            </a:fld>
            <a:endParaRPr lang="es-MX" dirty="0"/>
          </a:p>
        </p:txBody>
      </p:sp>
    </p:spTree>
    <p:extLst>
      <p:ext uri="{BB962C8B-B14F-4D97-AF65-F5344CB8AC3E}">
        <p14:creationId xmlns:p14="http://schemas.microsoft.com/office/powerpoint/2010/main" val="32810374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107504" y="44624"/>
            <a:ext cx="8964488" cy="20592433"/>
          </a:xfrm>
          <a:prstGeom prst="rect">
            <a:avLst/>
          </a:prstGeom>
          <a:solidFill>
            <a:schemeClr val="bg1"/>
          </a:solidFill>
          <a:ln w="9525">
            <a:noFill/>
            <a:miter lim="800000"/>
            <a:headEnd/>
            <a:tailEnd/>
          </a:ln>
        </p:spPr>
        <p:txBody>
          <a:bodyPr wrap="square" lIns="90000" tIns="46800" rIns="90000" bIns="46800">
            <a:spAutoFit/>
          </a:bodyPr>
          <a:lstStyle/>
          <a:p>
            <a:pPr algn="just"/>
            <a:r>
              <a:rPr lang="es-ES" b="1" dirty="0"/>
              <a:t>Artículo 49</a:t>
            </a:r>
            <a:r>
              <a:rPr lang="es-ES" b="1" dirty="0" smtClean="0"/>
              <a:t>.</a:t>
            </a:r>
            <a:endParaRPr lang="es-MX" dirty="0" smtClean="0"/>
          </a:p>
          <a:p>
            <a:pPr algn="just"/>
            <a:endParaRPr lang="es-MX" dirty="0"/>
          </a:p>
          <a:p>
            <a:pPr algn="just"/>
            <a:r>
              <a:rPr lang="es-ES" dirty="0" smtClean="0"/>
              <a:t>El </a:t>
            </a:r>
            <a:r>
              <a:rPr lang="es-ES" dirty="0"/>
              <a:t>control, la evaluación y fiscalización del manejo de los recursos federales a que se refiere este Capítulo quedará a cargo de las siguientes autoridades, en las etapas que se indican:</a:t>
            </a:r>
            <a:endParaRPr lang="es-MX" dirty="0"/>
          </a:p>
          <a:p>
            <a:pPr algn="just"/>
            <a:r>
              <a:rPr lang="es-ES" dirty="0"/>
              <a:t> </a:t>
            </a:r>
            <a:endParaRPr lang="es-MX" dirty="0"/>
          </a:p>
          <a:p>
            <a:pPr algn="just"/>
            <a:r>
              <a:rPr lang="es-ES_tradnl" b="1" dirty="0"/>
              <a:t>I.-	</a:t>
            </a:r>
            <a:r>
              <a:rPr lang="es-ES_tradnl" dirty="0"/>
              <a:t>Desde el inicio del proceso de </a:t>
            </a:r>
            <a:r>
              <a:rPr lang="es-ES_tradnl" dirty="0" err="1"/>
              <a:t>presupuestación</a:t>
            </a:r>
            <a:r>
              <a:rPr lang="es-ES_tradnl" dirty="0"/>
              <a:t>, en términos de la legislación presupuestaria federal y hasta la entrega de los recursos correspondientes a las Entidades Federativas, corresponderá a la Secretaría de la Función Pública;</a:t>
            </a:r>
            <a:endParaRPr lang="es-MX" dirty="0"/>
          </a:p>
          <a:p>
            <a:pPr algn="just"/>
            <a:r>
              <a:rPr lang="es-ES_tradnl" dirty="0"/>
              <a:t> </a:t>
            </a:r>
            <a:endParaRPr lang="es-MX" dirty="0"/>
          </a:p>
          <a:p>
            <a:pPr algn="just"/>
            <a:r>
              <a:rPr lang="es-ES_tradnl" b="1" dirty="0"/>
              <a:t>II.-	</a:t>
            </a:r>
            <a:r>
              <a:rPr lang="es-ES_tradnl" dirty="0"/>
              <a:t>Recibidos los recursos de los fondos de que se trate por las Entidades Federativas, los Municipios y las Demarcaciones Territoriales del Distrito Federal, hasta su erogación total, corresponderá a las autoridades de control y supervisión interna de los gobiernos locales.</a:t>
            </a:r>
            <a:endParaRPr lang="es-MX" dirty="0"/>
          </a:p>
          <a:p>
            <a:pPr algn="just"/>
            <a:r>
              <a:rPr lang="es-ES_tradnl" dirty="0"/>
              <a:t> </a:t>
            </a:r>
            <a:endParaRPr lang="es-MX" dirty="0"/>
          </a:p>
          <a:p>
            <a:pPr algn="just"/>
            <a:r>
              <a:rPr lang="es-ES_tradnl" dirty="0"/>
              <a:t>	La supervisión y vigilancia no podrán implicar limitaciones ni restricciones, de cualquier índole, en la administración y ejercicio de dichos Fondos;</a:t>
            </a:r>
            <a:endParaRPr lang="es-MX" dirty="0"/>
          </a:p>
          <a:p>
            <a:pPr algn="just"/>
            <a:r>
              <a:rPr lang="es-ES_tradnl" dirty="0"/>
              <a:t> </a:t>
            </a:r>
            <a:endParaRPr lang="es-MX" dirty="0"/>
          </a:p>
          <a:p>
            <a:pPr algn="just"/>
            <a:r>
              <a:rPr lang="es-ES_tradnl" b="1" dirty="0"/>
              <a:t>III. </a:t>
            </a:r>
            <a:r>
              <a:rPr lang="es-419" b="1" dirty="0"/>
              <a:t>	</a:t>
            </a:r>
            <a:r>
              <a:rPr lang="es-ES_tradnl" dirty="0"/>
              <a:t>La fiscalización sobre el ejercicio de los recursos de los Fondos a que se refiere el presente Capítulo corresponde a la Auditoría Superior de la Federación en los términos de la Ley de Fiscalización y Rendición de Cuentas de la Federación;</a:t>
            </a:r>
            <a:endParaRPr lang="es-MX" dirty="0"/>
          </a:p>
          <a:p>
            <a:pPr algn="just"/>
            <a:r>
              <a:rPr lang="es-419" dirty="0"/>
              <a:t> </a:t>
            </a:r>
            <a:endParaRPr lang="es-MX" dirty="0"/>
          </a:p>
          <a:p>
            <a:pPr algn="just"/>
            <a:r>
              <a:rPr lang="es-ES_tradnl" b="1" dirty="0"/>
              <a:t>IV. </a:t>
            </a:r>
            <a:r>
              <a:rPr lang="es-419" b="1" dirty="0"/>
              <a:t>	</a:t>
            </a:r>
            <a:r>
              <a:rPr lang="es-ES_tradnl" dirty="0"/>
              <a:t>La Auditoría Superior de la Federación de la Cámara de Diputados del Congreso de la Unión, al fiscalizar la Cuenta Pública Federal que corresponda, verificará que las dependencias del Ejecutivo Federal cumplieron con las disposiciones legales y administrativas federales y, por lo que hace a la ejecución de los recursos de los Fondos a los que se refiere este capítulo, la misma se realizará en términos de la Ley de Fiscalización y Rendición de Cuentas de la Federación.</a:t>
            </a:r>
            <a:endParaRPr lang="es-MX" dirty="0"/>
          </a:p>
          <a:p>
            <a:pPr algn="just"/>
            <a:r>
              <a:rPr lang="es-419" dirty="0"/>
              <a:t> </a:t>
            </a:r>
            <a:endParaRPr lang="es-MX" dirty="0"/>
          </a:p>
          <a:p>
            <a:pPr algn="just"/>
            <a:r>
              <a:rPr lang="es-ES_tradnl" dirty="0"/>
              <a:t>Para efectos de la fiscalización a que se refiere el párrafo anterior y con el objeto de fortalecer el alcance, profundidad, calidad y seguimiento de las revisiones realizadas por la Auditoría Superior de la Federación, se transferirá a ésta el 0.1 por ciento de los recursos de los fondos de aportaciones federales aprobados en el Presupuesto de Egresos de la Federación, con excepción del componente de servicios personales previsto en el Fondo de Aportaciones para la Nómina Educativa y Gasto Operativo.</a:t>
            </a:r>
            <a:endParaRPr lang="es-MX" dirty="0"/>
          </a:p>
          <a:p>
            <a:pPr algn="just"/>
            <a:r>
              <a:rPr lang="es-419" dirty="0"/>
              <a:t> </a:t>
            </a:r>
            <a:endParaRPr lang="es-MX" dirty="0"/>
          </a:p>
          <a:p>
            <a:pPr algn="just"/>
            <a:r>
              <a:rPr lang="es-ES_tradnl" dirty="0"/>
              <a:t>La Secretaría deducirá el monto correspondiente de los Fondos antes referidos, y lo transferirá a la Auditoría Superior de la Federación a más tardar el último día hábil del mes de junio de cada ejercicio fiscal;</a:t>
            </a:r>
            <a:endParaRPr lang="es-MX" dirty="0"/>
          </a:p>
          <a:p>
            <a:pPr algn="just"/>
            <a:r>
              <a:rPr lang="es-419" dirty="0"/>
              <a:t> </a:t>
            </a:r>
            <a:endParaRPr lang="es-MX" dirty="0"/>
          </a:p>
          <a:p>
            <a:pPr algn="just"/>
            <a:r>
              <a:rPr lang="es-ES_tradnl" b="1" dirty="0"/>
              <a:t>V. </a:t>
            </a:r>
            <a:r>
              <a:rPr lang="es-419" b="1" dirty="0"/>
              <a:t>	</a:t>
            </a:r>
            <a:r>
              <a:rPr lang="es-ES_tradnl" dirty="0"/>
              <a:t>El ejercicio de los recursos a que se refiere el presente capítulo deberá sujetarse a la evaluación del desempeño en términos del artículo 110 de la Ley Federal de Presupuesto y Responsabilidad Hacendaria. Los resultados del ejercicio de dichos recursos deberán ser evaluados, con base en indicadores, a fin de verificar el cumplimiento de los objetivos a los que se encuentran destinados los Fondos de Aportaciones Federales conforme a la presente Ley, incluyendo, en su caso, el resultado cuando concurran recursos de la entidades federativas, municipios o demarcaciones territoriales de la Ciudad de México.</a:t>
            </a:r>
            <a:endParaRPr lang="es-MX" dirty="0"/>
          </a:p>
          <a:p>
            <a:pPr algn="just"/>
            <a:r>
              <a:rPr lang="es-419" dirty="0"/>
              <a:t> </a:t>
            </a:r>
            <a:endParaRPr lang="es-MX" dirty="0"/>
          </a:p>
          <a:p>
            <a:pPr algn="just"/>
            <a:r>
              <a:rPr lang="es-ES_tradnl" dirty="0"/>
              <a:t>Para efectos de la evaluación a que se refiere el párrafo anterior, se transferirá hasta el 0.05 por ciento de los recursos de los fondos de aportaciones federales aprobados en el Presupuesto de Egresos de la Federación, con excepción del componente de servicios personales previsto en el Fondo de Aportaciones para la Nómina Educativa y Gasto Operativo, al mecanismo que para tal efecto establezca la Secretaría de Hacienda y Crédito Público.</a:t>
            </a:r>
            <a:endParaRPr lang="es-MX" dirty="0"/>
          </a:p>
          <a:p>
            <a:pPr algn="just"/>
            <a:r>
              <a:rPr lang="es-ES" dirty="0"/>
              <a:t> </a:t>
            </a:r>
            <a:endParaRPr lang="es-MX" dirty="0"/>
          </a:p>
          <a:p>
            <a:pPr algn="just"/>
            <a:r>
              <a:rPr lang="es-ES" dirty="0"/>
              <a:t>En el caso de los recursos para el pago de servicios personales previsto en el Fondo de Aportaciones para la Nómina Educativa y Gasto Operativo, las autoridades de control interno de los gobiernos federal y de las entidades federativas supervisarán, en el ámbito de sus respectivas competencias, el proceso de integración y pago de la nómina del personal educativo. Asimismo, la Auditoría Superior de la Federación fiscalizará la aplicación de dichos recursos.</a:t>
            </a:r>
            <a:endParaRPr lang="es-MX" dirty="0"/>
          </a:p>
          <a:p>
            <a:pPr algn="just"/>
            <a:r>
              <a:rPr lang="es-ES" dirty="0"/>
              <a:t> </a:t>
            </a:r>
            <a:endParaRPr lang="es-MX" dirty="0"/>
          </a:p>
          <a:p>
            <a:pPr algn="just"/>
            <a:r>
              <a:rPr lang="es-ES" dirty="0"/>
              <a:t>Cuando las autoridades de las entidades federativas, de los municipios o de las demarcaciones territoriales del Distrito Federal, que en el ejercicio de sus atribuciones de control y supervisión conozcan que los recursos de los Fondos no han sido aplicados a los fines que por cada Fondo se señale en la Ley, deberán hacerlo del conocimiento de la Auditoría Superior de la Federación y de la Secretaría de la Función Pública en forma inmediata.</a:t>
            </a:r>
            <a:endParaRPr lang="es-MX" dirty="0"/>
          </a:p>
          <a:p>
            <a:pPr algn="just"/>
            <a:r>
              <a:rPr lang="es-ES" dirty="0"/>
              <a:t> </a:t>
            </a:r>
            <a:endParaRPr lang="es-MX" dirty="0"/>
          </a:p>
          <a:p>
            <a:pPr algn="just"/>
            <a:r>
              <a:rPr lang="es-ES" dirty="0"/>
              <a:t>Por su parte, cuando la entidad de fiscalización del Poder Legislativo local, detecte que los recursos de los Fondos no se han destinado a los fines establecidos en esta Ley, deberá hacerlo del conocimiento inmediato de la Auditoría Superior de la Federación de la Cámara de Diputados del Congreso de la Unión.</a:t>
            </a:r>
            <a:endParaRPr lang="es-MX" dirty="0"/>
          </a:p>
          <a:p>
            <a:pPr algn="just"/>
            <a:r>
              <a:rPr lang="es-ES" dirty="0"/>
              <a:t> </a:t>
            </a:r>
            <a:endParaRPr lang="es-MX" dirty="0"/>
          </a:p>
          <a:p>
            <a:pPr algn="just"/>
            <a:r>
              <a:rPr lang="es-ES" dirty="0"/>
              <a:t>Las responsabilidades administrativas, civiles y penales en que incurran los servidores públicos federales o locales por el manejo o aplicación indebidos de los recursos de los Fondos a que se refiere este Capítulo, serán determinadas y sancionadas por las autoridades federales, en los términos de las leyes federales aplicables.</a:t>
            </a:r>
            <a:endParaRPr lang="es-MX"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67</a:t>
            </a:fld>
            <a:endParaRPr lang="es-MX" dirty="0"/>
          </a:p>
        </p:txBody>
      </p:sp>
    </p:spTree>
    <p:extLst>
      <p:ext uri="{BB962C8B-B14F-4D97-AF65-F5344CB8AC3E}">
        <p14:creationId xmlns:p14="http://schemas.microsoft.com/office/powerpoint/2010/main" val="34839756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107504" y="44624"/>
            <a:ext cx="8964488" cy="11728468"/>
          </a:xfrm>
          <a:prstGeom prst="rect">
            <a:avLst/>
          </a:prstGeom>
          <a:solidFill>
            <a:schemeClr val="bg1"/>
          </a:solidFill>
          <a:ln w="9525">
            <a:noFill/>
            <a:miter lim="800000"/>
            <a:headEnd/>
            <a:tailEnd/>
          </a:ln>
        </p:spPr>
        <p:txBody>
          <a:bodyPr wrap="square" lIns="90000" tIns="46800" rIns="90000" bIns="46800">
            <a:spAutoFit/>
          </a:bodyPr>
          <a:lstStyle/>
          <a:p>
            <a:pPr algn="just"/>
            <a:r>
              <a:rPr lang="es-ES" b="1" dirty="0"/>
              <a:t>Artículo 49</a:t>
            </a:r>
            <a:r>
              <a:rPr lang="es-ES" b="1" dirty="0" smtClean="0"/>
              <a:t>.</a:t>
            </a:r>
            <a:endParaRPr lang="es-MX" dirty="0" smtClean="0"/>
          </a:p>
          <a:p>
            <a:pPr algn="just"/>
            <a:endParaRPr lang="es-MX" dirty="0"/>
          </a:p>
          <a:p>
            <a:pPr algn="just"/>
            <a:r>
              <a:rPr lang="es-ES" dirty="0" smtClean="0"/>
              <a:t>El </a:t>
            </a:r>
            <a:r>
              <a:rPr lang="es-ES" dirty="0"/>
              <a:t>control, la evaluación y fiscalización del manejo de los recursos federales a que se refiere este Capítulo quedará a cargo de las siguientes autoridades, en las etapas que se indican:</a:t>
            </a:r>
            <a:endParaRPr lang="es-MX" dirty="0"/>
          </a:p>
          <a:p>
            <a:pPr algn="just"/>
            <a:r>
              <a:rPr lang="es-ES" dirty="0"/>
              <a:t> </a:t>
            </a:r>
            <a:endParaRPr lang="es-MX" dirty="0"/>
          </a:p>
          <a:p>
            <a:pPr algn="just"/>
            <a:r>
              <a:rPr lang="es-ES_tradnl" b="1" dirty="0" smtClean="0"/>
              <a:t>V</a:t>
            </a:r>
            <a:r>
              <a:rPr lang="es-ES_tradnl" b="1" dirty="0"/>
              <a:t>. </a:t>
            </a:r>
            <a:r>
              <a:rPr lang="es-419" b="1" dirty="0"/>
              <a:t>	</a:t>
            </a:r>
            <a:r>
              <a:rPr lang="es-ES_tradnl" dirty="0"/>
              <a:t>El ejercicio de los recursos a que se refiere el presente capítulo deberá sujetarse a la evaluación del desempeño en términos del artículo 110 de la Ley Federal de Presupuesto y Responsabilidad Hacendaria. Los resultados del ejercicio de dichos recursos deberán ser evaluados, con base en indicadores, a fin de verificar el cumplimiento de los objetivos a los que se encuentran destinados los Fondos de Aportaciones Federales conforme a la presente Ley, incluyendo, en su caso, el resultado cuando concurran recursos de la entidades federativas, municipios o demarcaciones territoriales de la Ciudad de México.</a:t>
            </a:r>
            <a:endParaRPr lang="es-MX" dirty="0"/>
          </a:p>
          <a:p>
            <a:pPr algn="just"/>
            <a:r>
              <a:rPr lang="es-419" dirty="0"/>
              <a:t> </a:t>
            </a:r>
            <a:endParaRPr lang="es-MX" dirty="0"/>
          </a:p>
          <a:p>
            <a:pPr algn="just"/>
            <a:r>
              <a:rPr lang="es-ES_tradnl" dirty="0"/>
              <a:t>Para efectos de la evaluación a que se refiere el párrafo anterior, se transferirá hasta el 0.05 por ciento de los recursos de los fondos de aportaciones federales aprobados en el Presupuesto de Egresos de la Federación, con excepción del componente de servicios personales previsto en el Fondo de Aportaciones para la Nómina Educativa y Gasto Operativo, al mecanismo que para tal efecto establezca la Secretaría de Hacienda y Crédito Público.</a:t>
            </a:r>
            <a:endParaRPr lang="es-MX" dirty="0"/>
          </a:p>
          <a:p>
            <a:pPr algn="just"/>
            <a:r>
              <a:rPr lang="es-ES" dirty="0"/>
              <a:t> </a:t>
            </a:r>
            <a:endParaRPr lang="es-MX" dirty="0"/>
          </a:p>
          <a:p>
            <a:pPr algn="just"/>
            <a:r>
              <a:rPr lang="es-ES" dirty="0"/>
              <a:t>En el caso de los recursos para el pago de servicios personales previsto en el Fondo de Aportaciones para la Nómina Educativa y Gasto Operativo, las autoridades de control interno de los gobiernos federal y de las entidades federativas supervisarán, en el ámbito de sus respectivas competencias, el proceso de integración y pago de la nómina del personal educativo. Asimismo, la Auditoría Superior de la Federación fiscalizará la aplicación de dichos recursos.</a:t>
            </a:r>
            <a:endParaRPr lang="es-MX" dirty="0"/>
          </a:p>
          <a:p>
            <a:pPr algn="just"/>
            <a:r>
              <a:rPr lang="es-ES" dirty="0"/>
              <a:t> </a:t>
            </a:r>
            <a:endParaRPr lang="es-MX" dirty="0"/>
          </a:p>
          <a:p>
            <a:pPr algn="just"/>
            <a:r>
              <a:rPr lang="es-ES" dirty="0"/>
              <a:t>Cuando las autoridades de las entidades federativas, de los municipios o de las demarcaciones territoriales del Distrito Federal, que en el ejercicio de sus atribuciones de control y supervisión conozcan que los recursos de los Fondos no han sido aplicados a los fines que por cada Fondo se señale en la Ley, deberán hacerlo del conocimiento de la Auditoría Superior de la Federación y de la Secretaría de la Función Pública en forma inmediata.</a:t>
            </a:r>
            <a:endParaRPr lang="es-MX" dirty="0"/>
          </a:p>
          <a:p>
            <a:pPr algn="just"/>
            <a:r>
              <a:rPr lang="es-ES" dirty="0"/>
              <a:t> </a:t>
            </a:r>
            <a:endParaRPr lang="es-MX" dirty="0"/>
          </a:p>
          <a:p>
            <a:pPr algn="just"/>
            <a:r>
              <a:rPr lang="es-ES" dirty="0"/>
              <a:t>Por su parte, cuando la entidad de fiscalización del Poder Legislativo local, detecte que los recursos de los Fondos no se han destinado a los fines establecidos en esta Ley, deberá hacerlo del conocimiento inmediato de la Auditoría Superior de la Federación de la Cámara de Diputados del Congreso de la Unión.</a:t>
            </a:r>
            <a:endParaRPr lang="es-MX" dirty="0"/>
          </a:p>
          <a:p>
            <a:pPr algn="just"/>
            <a:r>
              <a:rPr lang="es-ES" dirty="0"/>
              <a:t> </a:t>
            </a:r>
            <a:endParaRPr lang="es-MX" dirty="0"/>
          </a:p>
          <a:p>
            <a:pPr algn="just"/>
            <a:r>
              <a:rPr lang="es-ES" dirty="0"/>
              <a:t>Las responsabilidades administrativas, civiles y penales en que incurran los servidores públicos federales o locales por el manejo o aplicación indebidos de los recursos de los Fondos a que se refiere este Capítulo, serán determinadas y sancionadas por las autoridades federales, en los términos de las leyes federales aplicables.</a:t>
            </a:r>
            <a:endParaRPr lang="es-MX"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68</a:t>
            </a:fld>
            <a:endParaRPr lang="es-MX" dirty="0"/>
          </a:p>
        </p:txBody>
      </p:sp>
    </p:spTree>
    <p:extLst>
      <p:ext uri="{BB962C8B-B14F-4D97-AF65-F5344CB8AC3E}">
        <p14:creationId xmlns:p14="http://schemas.microsoft.com/office/powerpoint/2010/main" val="42554572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251521" y="116632"/>
            <a:ext cx="8570218" cy="4524315"/>
          </a:xfrm>
          <a:prstGeom prst="rect">
            <a:avLst/>
          </a:prstGeom>
          <a:noFill/>
          <a:ln w="9525">
            <a:noFill/>
            <a:miter lim="800000"/>
            <a:headEnd/>
            <a:tailEnd/>
          </a:ln>
        </p:spPr>
        <p:txBody>
          <a:bodyPr wrap="square">
            <a:spAutoFit/>
          </a:bodyPr>
          <a:lstStyle/>
          <a:p>
            <a:pPr algn="just"/>
            <a:endParaRPr lang="es-MX" dirty="0"/>
          </a:p>
          <a:p>
            <a:pPr algn="just"/>
            <a:r>
              <a:rPr lang="es-MX" dirty="0" smtClean="0"/>
              <a:t>Si </a:t>
            </a:r>
            <a:r>
              <a:rPr lang="es-MX" dirty="0"/>
              <a:t>el recurso es estatal: cuando los recursos son propios del gobierno estatal o se convierten en recursos estatales la normatividad que debe regir el procedimiento de adquisición es la ley de adquisiciones de su respectivo estado. </a:t>
            </a:r>
            <a:endParaRPr lang="es-MX" dirty="0" smtClean="0"/>
          </a:p>
          <a:p>
            <a:pPr algn="just"/>
            <a:endParaRPr lang="es-MX" dirty="0"/>
          </a:p>
          <a:p>
            <a:pPr algn="just"/>
            <a:r>
              <a:rPr lang="es-MX" dirty="0" smtClean="0"/>
              <a:t>Los </a:t>
            </a:r>
            <a:r>
              <a:rPr lang="es-MX" dirty="0"/>
              <a:t>congresos de los estados con fundamento en la Soberanía que les otorga la Constitución Política y con base en la autonomía que les confieren sus Constituciones locales, desde 1983 a la fecha, han emitido sus propios ordenamientos legales para regular sus contrataciones de bienes y servicios. </a:t>
            </a:r>
            <a:endParaRPr lang="es-MX" dirty="0" smtClean="0"/>
          </a:p>
          <a:p>
            <a:pPr algn="just"/>
            <a:endParaRPr lang="es-MX" dirty="0"/>
          </a:p>
          <a:p>
            <a:pPr algn="just"/>
            <a:r>
              <a:rPr lang="es-MX" dirty="0" smtClean="0"/>
              <a:t>En </a:t>
            </a:r>
            <a:r>
              <a:rPr lang="es-MX" dirty="0"/>
              <a:t>caso de que los recursos federales se conviertan en recursos propios de las entidades federativas, se deben administrar y ejercer por los gobiernos de los estados y el Distrito Federal conforme a sus propias leyes de adquisiciones. </a:t>
            </a:r>
            <a:endParaRPr lang="es-MX" dirty="0" smtClean="0"/>
          </a:p>
          <a:p>
            <a:pPr algn="just"/>
            <a:endParaRPr lang="es-MX" dirty="0"/>
          </a:p>
          <a:p>
            <a:pPr algn="just"/>
            <a:r>
              <a:rPr lang="es-MX" dirty="0" smtClean="0"/>
              <a:t>Lo </a:t>
            </a:r>
            <a:r>
              <a:rPr lang="es-MX" dirty="0"/>
              <a:t>mismo para el caso de los recursos que el propio gobierno estatal genera, a través de derechos, productos, aprovechamientos y financiamiento. </a:t>
            </a:r>
            <a:endParaRPr lang="es-MX" dirty="0" smtClean="0"/>
          </a:p>
        </p:txBody>
      </p:sp>
      <p:sp>
        <p:nvSpPr>
          <p:cNvPr id="3" name="Text Box 3"/>
          <p:cNvSpPr txBox="1">
            <a:spLocks noChangeArrowheads="1"/>
          </p:cNvSpPr>
          <p:nvPr/>
        </p:nvSpPr>
        <p:spPr bwMode="auto">
          <a:xfrm>
            <a:off x="251521" y="4437112"/>
            <a:ext cx="8570218" cy="1200329"/>
          </a:xfrm>
          <a:prstGeom prst="rect">
            <a:avLst/>
          </a:prstGeom>
          <a:noFill/>
          <a:ln w="9525">
            <a:noFill/>
            <a:miter lim="800000"/>
            <a:headEnd/>
            <a:tailEnd/>
          </a:ln>
        </p:spPr>
        <p:txBody>
          <a:bodyPr wrap="square">
            <a:spAutoFit/>
          </a:bodyPr>
          <a:lstStyle/>
          <a:p>
            <a:pPr algn="just"/>
            <a:endParaRPr lang="es-MX" dirty="0">
              <a:latin typeface="Arial Unicode MS" pitchFamily="34" charset="-128"/>
            </a:endParaRPr>
          </a:p>
          <a:p>
            <a:pPr algn="just"/>
            <a:r>
              <a:rPr lang="es-MX" dirty="0"/>
              <a:t>Es importante que el funcionario público estatal o municipal se restrinja al contenido del artículo mencionado en el cual se excluye la legislación federal e implemente la legislación en materia de adquisiciones aplicable para cada estado.</a:t>
            </a:r>
            <a:endParaRPr lang="es-MX" dirty="0">
              <a:latin typeface="Arial Unicode MS" pitchFamily="34" charset="-128"/>
            </a:endParaRPr>
          </a:p>
        </p:txBody>
      </p:sp>
    </p:spTree>
    <p:extLst>
      <p:ext uri="{BB962C8B-B14F-4D97-AF65-F5344CB8AC3E}">
        <p14:creationId xmlns:p14="http://schemas.microsoft.com/office/powerpoint/2010/main" val="140084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7624" y="-1179512"/>
            <a:ext cx="15120664" cy="8505374"/>
          </a:xfrm>
          <a:prstGeom prst="rect">
            <a:avLst/>
          </a:prstGeom>
        </p:spPr>
      </p:pic>
    </p:spTree>
    <p:extLst>
      <p:ext uri="{BB962C8B-B14F-4D97-AF65-F5344CB8AC3E}">
        <p14:creationId xmlns:p14="http://schemas.microsoft.com/office/powerpoint/2010/main" val="16453195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33" t="19141" r="18521" b="9375"/>
          <a:stretch/>
        </p:blipFill>
        <p:spPr bwMode="auto">
          <a:xfrm>
            <a:off x="467544" y="0"/>
            <a:ext cx="83008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4381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28800" y="-819472"/>
            <a:ext cx="14904640" cy="8383860"/>
          </a:xfrm>
          <a:prstGeom prst="rect">
            <a:avLst/>
          </a:prstGeom>
        </p:spPr>
      </p:pic>
    </p:spTree>
    <p:extLst>
      <p:ext uri="{BB962C8B-B14F-4D97-AF65-F5344CB8AC3E}">
        <p14:creationId xmlns:p14="http://schemas.microsoft.com/office/powerpoint/2010/main" val="33436308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99392"/>
            <a:ext cx="9144000" cy="8217634"/>
          </a:xfrm>
          <a:prstGeom prst="rect">
            <a:avLst/>
          </a:prstGeom>
          <a:solidFill>
            <a:schemeClr val="bg1"/>
          </a:solidFill>
          <a:ln w="9525" algn="ctr">
            <a:noFill/>
            <a:miter lim="800000"/>
            <a:headEnd/>
            <a:tailEnd/>
          </a:ln>
          <a:effectLst/>
        </p:spPr>
        <p:txBody>
          <a:bodyPr wrap="square">
            <a:spAutoFit/>
          </a:bodyPr>
          <a:lstStyle/>
          <a:p>
            <a:pPr algn="just"/>
            <a:r>
              <a:rPr lang="es-ES" sz="1600" b="1" i="1" dirty="0" smtClean="0"/>
              <a:t>Artículo </a:t>
            </a:r>
            <a:r>
              <a:rPr lang="es-ES" sz="1600" b="1" i="1" dirty="0"/>
              <a:t>85.-</a:t>
            </a:r>
            <a:r>
              <a:rPr lang="es-ES" sz="1600" i="1" dirty="0"/>
              <a:t> Los recursos federales aprobados en el Presupuesto de Egresos para ser transferidos a las entidades federativas y, por conducto de éstas, a los municipios y las demarcaciones territoriales del Distrito Federal se sujetarán a lo siguiente:</a:t>
            </a:r>
            <a:endParaRPr lang="es-MX" sz="1600" dirty="0"/>
          </a:p>
          <a:p>
            <a:pPr algn="just"/>
            <a:r>
              <a:rPr lang="es-ES" sz="1600" i="1" dirty="0"/>
              <a:t> </a:t>
            </a:r>
            <a:endParaRPr lang="es-MX" sz="1600" dirty="0"/>
          </a:p>
          <a:p>
            <a:pPr algn="just"/>
            <a:r>
              <a:rPr lang="es-ES" sz="1600" b="1" i="1" dirty="0"/>
              <a:t>I.</a:t>
            </a:r>
            <a:r>
              <a:rPr lang="es-ES" sz="1600" i="1" dirty="0"/>
              <a:t> 	Los recursos federales que ejerzan las entidades federativas, los municipios, los órganos político-administrativos de las demarcaciones territoriales del Distrito Federal, así como sus respectivas administraciones públicas paraestatales o cualquier ente público de carácter local, serán evaluados conforme a las bases establecidas en el artículo 110 de esta Ley, con base en </a:t>
            </a:r>
            <a:r>
              <a:rPr lang="es-ES" sz="1600" b="1" i="1" dirty="0"/>
              <a:t>indicadores estratégicos y de gestión</a:t>
            </a:r>
            <a:r>
              <a:rPr lang="es-ES" sz="1600" i="1" dirty="0"/>
              <a:t>, por instancias técnicas independientes de las instituciones que ejerzan dichos recursos, observando los requisitos de información correspondientes, y</a:t>
            </a:r>
            <a:endParaRPr lang="es-MX" sz="1600" dirty="0"/>
          </a:p>
          <a:p>
            <a:pPr algn="just"/>
            <a:r>
              <a:rPr lang="es-ES" sz="1600" b="1" i="1" dirty="0"/>
              <a:t> </a:t>
            </a:r>
            <a:endParaRPr lang="es-MX" sz="1600" dirty="0"/>
          </a:p>
          <a:p>
            <a:pPr algn="just"/>
            <a:r>
              <a:rPr lang="es-ES" sz="1600" b="1" i="1" dirty="0"/>
              <a:t>II.</a:t>
            </a:r>
            <a:r>
              <a:rPr lang="es-ES" sz="1600" i="1" dirty="0"/>
              <a:t> 	Las entidades federativas enviarán al Ejecutivo Federal, de conformidad con los lineamientos y mediante el </a:t>
            </a:r>
            <a:r>
              <a:rPr lang="es-ES" sz="1600" b="1" i="1" dirty="0"/>
              <a:t>sistema de información </a:t>
            </a:r>
            <a:r>
              <a:rPr lang="es-ES" sz="1600" i="1" dirty="0"/>
              <a:t>establecido para tal fin por la Secretaría, informes sobre el ejercicio, destino y los resultados obtenidos, respecto de los recursos federales que les sean transferidos.</a:t>
            </a:r>
            <a:endParaRPr lang="es-MX" sz="1600" dirty="0"/>
          </a:p>
          <a:p>
            <a:pPr algn="just"/>
            <a:r>
              <a:rPr lang="es-ES" sz="1600" i="1" dirty="0"/>
              <a:t> </a:t>
            </a:r>
            <a:endParaRPr lang="es-MX" sz="1600" dirty="0"/>
          </a:p>
          <a:p>
            <a:pPr algn="just"/>
            <a:r>
              <a:rPr lang="es-ES" sz="1600" i="1" dirty="0"/>
              <a:t>Los informes a los que se refiere esta fracción deberán incluir información sobre la incidencia del ejercicio de los recursos de los Fondos de Aportaciones Federales a que se refiere el Capítulo V de la Ley de Coordinación Fiscal, de manera diferenciada entre mujeres y hombres.</a:t>
            </a:r>
            <a:endParaRPr lang="es-MX" sz="1600" dirty="0"/>
          </a:p>
          <a:p>
            <a:pPr algn="just"/>
            <a:r>
              <a:rPr lang="es-ES" sz="1600" i="1" dirty="0"/>
              <a:t> </a:t>
            </a:r>
            <a:endParaRPr lang="es-MX" sz="1600" dirty="0"/>
          </a:p>
          <a:p>
            <a:pPr algn="just"/>
            <a:r>
              <a:rPr lang="es-ES" sz="1600" i="1" dirty="0"/>
              <a:t>Para los efectos de esta fracción, las entidades federativas y, por conducto de éstas, los municipios y las demarcaciones territoriales del Distrito Federal, remitirán al Ejecutivo Federal la información consolidada a más tardar a los 20 días naturales posteriores a la terminación de cada trimestre del ejercicio fiscal.</a:t>
            </a:r>
            <a:endParaRPr lang="es-MX" sz="1600" dirty="0"/>
          </a:p>
          <a:p>
            <a:pPr algn="just"/>
            <a:r>
              <a:rPr lang="es-ES" sz="1600" i="1" dirty="0"/>
              <a:t> </a:t>
            </a:r>
            <a:endParaRPr lang="es-MX" sz="1600" dirty="0"/>
          </a:p>
          <a:p>
            <a:pPr algn="just"/>
            <a:r>
              <a:rPr lang="es-ES" sz="1600" i="1" dirty="0"/>
              <a:t>La Secretaría incluirá los reportes señalados en esta fracción, por entidad federativa, en los informes trimestrales; asimismo, pondrá dicha información a disposición para consulta en su página electrónica de Internet, la cual deberá actualizar a más tardar en la fecha en que el Ejecutivo Federal entregue los citados informes.</a:t>
            </a:r>
            <a:endParaRPr lang="es-MX" sz="1600" dirty="0"/>
          </a:p>
          <a:p>
            <a:pPr algn="just"/>
            <a:r>
              <a:rPr lang="es-ES" sz="1600" i="1" dirty="0"/>
              <a:t> </a:t>
            </a:r>
            <a:endParaRPr lang="es-MX" sz="1600" dirty="0"/>
          </a:p>
          <a:p>
            <a:pPr algn="just"/>
            <a:r>
              <a:rPr lang="es-ES" sz="1600" i="1" dirty="0"/>
              <a:t>Las entidades federativas, los municipios y las demarcaciones territoriales del Distrito Federal, publicarán los informes a que se refiere esta fracción en los órganos locales oficiales de difusión y los pondrán a disposición del público en general a través de sus respectivas páginas electrónicas de Internet o de otros medios locales de difusión, a más tardar a los 5 días hábiles posteriores a la fecha señalada en el párrafo anterior.</a:t>
            </a:r>
            <a:endParaRPr lang="es-MX" sz="1600" dirty="0"/>
          </a:p>
          <a:p>
            <a:pPr algn="just"/>
            <a:r>
              <a:rPr lang="es-ES" sz="1600" b="1" i="1" dirty="0"/>
              <a:t> </a:t>
            </a:r>
            <a:endParaRPr lang="es-MX" sz="1600" dirty="0"/>
          </a:p>
        </p:txBody>
      </p:sp>
    </p:spTree>
    <p:extLst>
      <p:ext uri="{BB962C8B-B14F-4D97-AF65-F5344CB8AC3E}">
        <p14:creationId xmlns:p14="http://schemas.microsoft.com/office/powerpoint/2010/main" val="38584526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99392"/>
            <a:ext cx="9144000" cy="6494085"/>
          </a:xfrm>
          <a:prstGeom prst="rect">
            <a:avLst/>
          </a:prstGeom>
          <a:solidFill>
            <a:schemeClr val="bg1"/>
          </a:solidFill>
          <a:ln w="9525" algn="ctr">
            <a:noFill/>
            <a:miter lim="800000"/>
            <a:headEnd/>
            <a:tailEnd/>
          </a:ln>
          <a:effectLst/>
        </p:spPr>
        <p:txBody>
          <a:bodyPr wrap="square">
            <a:spAutoFit/>
          </a:bodyPr>
          <a:lstStyle/>
          <a:p>
            <a:pPr algn="just"/>
            <a:r>
              <a:rPr lang="es-ES" sz="1600" b="1" i="1" dirty="0" smtClean="0"/>
              <a:t>Artículo </a:t>
            </a:r>
            <a:r>
              <a:rPr lang="es-ES" sz="1600" b="1" i="1" dirty="0"/>
              <a:t>110</a:t>
            </a:r>
            <a:r>
              <a:rPr lang="es-ES" sz="1600" i="1" dirty="0"/>
              <a:t>.- La Secretaría realizará trimestralmente la evaluación económica de los ingresos y egresos en función de los calendarios de presupuesto de las dependencias y entidades. Las metas de los programas aprobados serán analizadas y evaluadas por las Comisiones Ordinarias de la Cámara de Diputados.</a:t>
            </a:r>
            <a:endParaRPr lang="es-MX" sz="1600" dirty="0"/>
          </a:p>
          <a:p>
            <a:pPr algn="just"/>
            <a:r>
              <a:rPr lang="es-ES" sz="1600" i="1" dirty="0"/>
              <a:t> </a:t>
            </a:r>
            <a:endParaRPr lang="es-MX" sz="1600" dirty="0"/>
          </a:p>
          <a:p>
            <a:pPr algn="just"/>
            <a:r>
              <a:rPr lang="es-ES" sz="1600" i="1" dirty="0"/>
              <a:t>Para efectos del párrafo anterior, el Ejecutivo Federal enviará trimestralmente a la Cámara de Diputados la información necesaria.</a:t>
            </a:r>
            <a:endParaRPr lang="es-MX" sz="1600" dirty="0"/>
          </a:p>
          <a:p>
            <a:pPr algn="just"/>
            <a:r>
              <a:rPr lang="es-ES" sz="1600" i="1" dirty="0"/>
              <a:t> </a:t>
            </a:r>
            <a:endParaRPr lang="es-MX" sz="1600" dirty="0"/>
          </a:p>
          <a:p>
            <a:pPr algn="just"/>
            <a:r>
              <a:rPr lang="es-ES" sz="1600" i="1" dirty="0"/>
              <a:t>El Consejo Nacional de Evaluación de la Política de Desarrollo Social coordinará las evaluaciones en materia de desarrollo social en términos de lo dispuesto en la Ley General de Desarrollo Social y lo dispuesto en esta Ley.</a:t>
            </a:r>
            <a:endParaRPr lang="es-MX" sz="1600" dirty="0"/>
          </a:p>
          <a:p>
            <a:pPr algn="just"/>
            <a:r>
              <a:rPr lang="es-ES" sz="1600" i="1" dirty="0"/>
              <a:t> </a:t>
            </a:r>
            <a:endParaRPr lang="es-MX" sz="1600" dirty="0"/>
          </a:p>
          <a:p>
            <a:pPr algn="just"/>
            <a:r>
              <a:rPr lang="es-ES" sz="1600" b="1" i="1" dirty="0"/>
              <a:t>La evaluación del desempeño se realizará a través de la verificación del grado de cumplimiento de objetivos y metas, con base en indicadores estratégicos y de gestión que permitan conocer los resultados de la aplicación de los recursos públicos federales. </a:t>
            </a:r>
            <a:r>
              <a:rPr lang="es-ES" sz="1600" i="1" dirty="0"/>
              <a:t>Para tal efecto, las instancias públicas a cargo de la evaluación del desempeño se sujetarán a lo siguiente:</a:t>
            </a:r>
            <a:endParaRPr lang="es-MX" sz="1600" dirty="0"/>
          </a:p>
          <a:p>
            <a:pPr algn="just"/>
            <a:r>
              <a:rPr lang="es-ES" sz="1600" i="1" dirty="0"/>
              <a:t> </a:t>
            </a:r>
            <a:endParaRPr lang="es-MX" sz="1600" dirty="0"/>
          </a:p>
          <a:p>
            <a:pPr algn="just"/>
            <a:r>
              <a:rPr lang="es-ES" sz="1600" i="1" dirty="0"/>
              <a:t>I. 	Efectuarán las evaluaciones por sí mismas o a través de personas físicas y morales especializadas y con experiencia probada en la materia que corresponda evaluar, que cumplan con los requisitos de independencia, imparcialidad, transparencia y los demás que se establezcan en las disposiciones aplicables;</a:t>
            </a:r>
            <a:endParaRPr lang="es-MX" sz="1600" dirty="0"/>
          </a:p>
          <a:p>
            <a:pPr algn="just"/>
            <a:r>
              <a:rPr lang="es-ES" sz="1600" i="1" dirty="0"/>
              <a:t> </a:t>
            </a:r>
            <a:endParaRPr lang="es-MX" sz="1600" dirty="0"/>
          </a:p>
          <a:p>
            <a:pPr algn="just"/>
            <a:r>
              <a:rPr lang="es-ES" sz="1600" i="1" dirty="0"/>
              <a:t>II. 	Todas las evaluaciones se harán públicas y al menos deberán contener la siguiente información:</a:t>
            </a:r>
            <a:endParaRPr lang="es-MX" sz="1600" dirty="0"/>
          </a:p>
          <a:p>
            <a:pPr algn="just"/>
            <a:r>
              <a:rPr lang="es-ES" sz="1600" i="1" dirty="0"/>
              <a:t> </a:t>
            </a:r>
            <a:endParaRPr lang="es-MX" sz="1600" dirty="0"/>
          </a:p>
          <a:p>
            <a:pPr algn="just"/>
            <a:r>
              <a:rPr lang="es-ES" sz="1600" i="1" dirty="0"/>
              <a:t>a) 	Los datos generales del evaluador externo, destacando al coordinador de la evaluación y a su principal equipo colaborador;</a:t>
            </a:r>
            <a:endParaRPr lang="es-MX" sz="1600" dirty="0"/>
          </a:p>
          <a:p>
            <a:pPr algn="just"/>
            <a:r>
              <a:rPr lang="es-ES" sz="1600" i="1" dirty="0"/>
              <a:t>b) 	Los datos generales de la unidad administrativa responsable de dar seguimiento a la evaluación al interior de la dependencia o entidad</a:t>
            </a:r>
            <a:r>
              <a:rPr lang="es-ES" sz="1600" i="1" dirty="0" smtClean="0"/>
              <a:t>;</a:t>
            </a:r>
            <a:endParaRPr lang="es-MX" sz="1600" dirty="0"/>
          </a:p>
        </p:txBody>
      </p:sp>
    </p:spTree>
    <p:extLst>
      <p:ext uri="{BB962C8B-B14F-4D97-AF65-F5344CB8AC3E}">
        <p14:creationId xmlns:p14="http://schemas.microsoft.com/office/powerpoint/2010/main" val="15810887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99392"/>
            <a:ext cx="9144000" cy="6986528"/>
          </a:xfrm>
          <a:prstGeom prst="rect">
            <a:avLst/>
          </a:prstGeom>
          <a:solidFill>
            <a:schemeClr val="bg1"/>
          </a:solidFill>
          <a:ln w="9525" algn="ctr">
            <a:noFill/>
            <a:miter lim="800000"/>
            <a:headEnd/>
            <a:tailEnd/>
          </a:ln>
          <a:effectLst/>
        </p:spPr>
        <p:txBody>
          <a:bodyPr wrap="square">
            <a:spAutoFit/>
          </a:bodyPr>
          <a:lstStyle/>
          <a:p>
            <a:pPr algn="just"/>
            <a:r>
              <a:rPr lang="es-ES" sz="1600" b="1" i="1" dirty="0" smtClean="0"/>
              <a:t>Artículo </a:t>
            </a:r>
            <a:r>
              <a:rPr lang="es-ES" sz="1600" b="1" i="1" dirty="0"/>
              <a:t>110</a:t>
            </a:r>
            <a:r>
              <a:rPr lang="es-ES" sz="1600" i="1" dirty="0"/>
              <a:t>.- </a:t>
            </a:r>
            <a:endParaRPr lang="es-MX" sz="1600" i="1" dirty="0" smtClean="0"/>
          </a:p>
          <a:p>
            <a:pPr algn="just"/>
            <a:r>
              <a:rPr lang="es-ES" sz="1600" i="1" dirty="0" smtClean="0"/>
              <a:t>II.</a:t>
            </a:r>
            <a:endParaRPr lang="es-MX" sz="1600" i="1" dirty="0" smtClean="0"/>
          </a:p>
          <a:p>
            <a:pPr algn="just"/>
            <a:r>
              <a:rPr lang="es-ES" sz="1600" i="1" dirty="0" smtClean="0"/>
              <a:t>c</a:t>
            </a:r>
            <a:r>
              <a:rPr lang="es-ES" sz="1600" i="1" dirty="0"/>
              <a:t>) </a:t>
            </a:r>
            <a:r>
              <a:rPr lang="es-ES" sz="1600" i="1" dirty="0" smtClean="0"/>
              <a:t> La </a:t>
            </a:r>
            <a:r>
              <a:rPr lang="es-ES" sz="1600" i="1" dirty="0"/>
              <a:t>forma de contratación del evaluador externo, de acuerdo con las disposiciones aplicables;</a:t>
            </a:r>
            <a:endParaRPr lang="es-MX" sz="1600" dirty="0"/>
          </a:p>
          <a:p>
            <a:pPr algn="just"/>
            <a:r>
              <a:rPr lang="es-ES" sz="1600" i="1" dirty="0"/>
              <a:t>d) </a:t>
            </a:r>
            <a:r>
              <a:rPr lang="es-ES" sz="1600" i="1" dirty="0" smtClean="0"/>
              <a:t>El </a:t>
            </a:r>
            <a:r>
              <a:rPr lang="es-ES" sz="1600" i="1" dirty="0"/>
              <a:t>tipo de evaluación contratada, así como sus principales objetivos;</a:t>
            </a:r>
            <a:endParaRPr lang="es-MX" sz="1600" dirty="0"/>
          </a:p>
          <a:p>
            <a:pPr algn="just"/>
            <a:r>
              <a:rPr lang="es-ES" sz="1600" i="1" dirty="0"/>
              <a:t>e) </a:t>
            </a:r>
            <a:r>
              <a:rPr lang="es-ES" sz="1600" i="1" dirty="0" smtClean="0"/>
              <a:t>La </a:t>
            </a:r>
            <a:r>
              <a:rPr lang="es-ES" sz="1600" i="1" dirty="0"/>
              <a:t>base de datos generada con la información de gabinete y/o de campo para el análisis</a:t>
            </a:r>
            <a:br>
              <a:rPr lang="es-ES" sz="1600" i="1" dirty="0"/>
            </a:br>
            <a:r>
              <a:rPr lang="es-ES" sz="1600" i="1" dirty="0"/>
              <a:t>de la evaluación;</a:t>
            </a:r>
            <a:endParaRPr lang="es-MX" sz="1600" dirty="0"/>
          </a:p>
          <a:p>
            <a:pPr algn="just"/>
            <a:r>
              <a:rPr lang="es-ES" sz="1600" i="1" dirty="0"/>
              <a:t>f) </a:t>
            </a:r>
            <a:r>
              <a:rPr lang="es-ES" sz="1600" i="1" dirty="0" smtClean="0"/>
              <a:t>Los </a:t>
            </a:r>
            <a:r>
              <a:rPr lang="es-ES" sz="1600" i="1" dirty="0"/>
              <a:t>instrumentos de recolección de información: cuestionarios, entrevistas y formatos, entre otros;</a:t>
            </a:r>
            <a:endParaRPr lang="es-MX" sz="1600" dirty="0"/>
          </a:p>
          <a:p>
            <a:pPr algn="just"/>
            <a:r>
              <a:rPr lang="es-ES" sz="1600" i="1" dirty="0" smtClean="0"/>
              <a:t>g) Una </a:t>
            </a:r>
            <a:r>
              <a:rPr lang="es-ES" sz="1600" i="1" dirty="0"/>
              <a:t>nota metodológica con la descripción de las técnicas y los modelos utilizados, acompañada del diseño por muestreo, especificando los supuestos empleados y las principales características del tamaño y dispersión de la muestra utilizada;</a:t>
            </a:r>
            <a:endParaRPr lang="es-MX" sz="1600" dirty="0"/>
          </a:p>
          <a:p>
            <a:pPr algn="just"/>
            <a:r>
              <a:rPr lang="es-ES" sz="1600" i="1" dirty="0"/>
              <a:t>h) </a:t>
            </a:r>
            <a:r>
              <a:rPr lang="es-ES" sz="1600" i="1" dirty="0" smtClean="0"/>
              <a:t>Un </a:t>
            </a:r>
            <a:r>
              <a:rPr lang="es-ES" sz="1600" i="1" dirty="0"/>
              <a:t>resumen ejecutivo en el que se describan los principales hallazgos y recomendaciones del evaluador externo;</a:t>
            </a:r>
            <a:endParaRPr lang="es-MX" sz="1600" dirty="0"/>
          </a:p>
          <a:p>
            <a:pPr algn="just"/>
            <a:r>
              <a:rPr lang="es-ES" sz="1600" i="1" dirty="0"/>
              <a:t>i) </a:t>
            </a:r>
            <a:r>
              <a:rPr lang="es-ES" sz="1600" i="1" dirty="0" smtClean="0"/>
              <a:t>El </a:t>
            </a:r>
            <a:r>
              <a:rPr lang="es-ES" sz="1600" i="1" dirty="0"/>
              <a:t>costo total de la evaluación externa, especificando la fuente de financiamiento;</a:t>
            </a:r>
            <a:endParaRPr lang="es-MX" sz="1600" dirty="0"/>
          </a:p>
          <a:p>
            <a:pPr algn="just"/>
            <a:r>
              <a:rPr lang="es-ES" sz="1600" i="1" dirty="0"/>
              <a:t> </a:t>
            </a:r>
            <a:endParaRPr lang="es-MX" sz="1600" dirty="0"/>
          </a:p>
          <a:p>
            <a:pPr algn="just"/>
            <a:r>
              <a:rPr lang="es-ES" sz="1600" i="1" dirty="0" smtClean="0"/>
              <a:t>III. Las </a:t>
            </a:r>
            <a:r>
              <a:rPr lang="es-ES" sz="1600" i="1" dirty="0"/>
              <a:t>evaluaciones podrán efectuarse respecto de las políticas públicas, los programas correspondientes y el desempeño de las instituciones encargadas de llevarlos a cabo. Para tal efecto, se establecerán los métodos de evaluación que sean necesarios, los cuales podrán utilizarse de acuerdo a las características de las evaluaciones respectivas;</a:t>
            </a:r>
            <a:endParaRPr lang="es-MX" sz="1600" dirty="0"/>
          </a:p>
          <a:p>
            <a:pPr algn="just"/>
            <a:r>
              <a:rPr lang="es-ES" sz="1600" i="1" dirty="0"/>
              <a:t> </a:t>
            </a:r>
            <a:endParaRPr lang="es-MX" sz="1600" dirty="0"/>
          </a:p>
          <a:p>
            <a:pPr algn="just"/>
            <a:r>
              <a:rPr lang="es-ES" sz="1600" i="1" dirty="0"/>
              <a:t>IV. </a:t>
            </a:r>
            <a:r>
              <a:rPr lang="es-ES" sz="1600" i="1" dirty="0" smtClean="0"/>
              <a:t>Establecerán </a:t>
            </a:r>
            <a:r>
              <a:rPr lang="es-ES" sz="1600" i="1" dirty="0"/>
              <a:t>programas anuales de evaluaciones;</a:t>
            </a:r>
            <a:endParaRPr lang="es-MX" sz="1600" dirty="0"/>
          </a:p>
          <a:p>
            <a:pPr algn="just"/>
            <a:r>
              <a:rPr lang="es-ES" sz="1600" i="1" dirty="0"/>
              <a:t> </a:t>
            </a:r>
            <a:endParaRPr lang="es-MX" sz="1600" dirty="0"/>
          </a:p>
          <a:p>
            <a:pPr algn="just"/>
            <a:r>
              <a:rPr lang="es-ES" sz="1600" i="1" dirty="0"/>
              <a:t>V. </a:t>
            </a:r>
            <a:r>
              <a:rPr lang="es-ES" sz="1600" i="1" dirty="0" smtClean="0"/>
              <a:t>Las </a:t>
            </a:r>
            <a:r>
              <a:rPr lang="es-ES" sz="1600" i="1" dirty="0"/>
              <a:t>evaluaciones deberán incluir información desagregada por sexo relacionada con las beneficiarias y beneficiarios de los programas. Asimismo, las dependencias y entidades deberán presentar resultados con base en indicadores, desagregados por sexo, a fin de que se pueda medir el impacto y la incidencia de los programas de manera diferenciada entre mujeres y hombres, y</a:t>
            </a:r>
            <a:endParaRPr lang="es-MX" sz="1600" dirty="0"/>
          </a:p>
          <a:p>
            <a:pPr algn="just"/>
            <a:r>
              <a:rPr lang="es-ES" sz="1600" i="1" dirty="0"/>
              <a:t> </a:t>
            </a:r>
            <a:endParaRPr lang="es-MX" sz="1600" dirty="0"/>
          </a:p>
          <a:p>
            <a:pPr algn="just"/>
            <a:r>
              <a:rPr lang="es-ES" sz="1600" i="1" dirty="0" smtClean="0"/>
              <a:t>VI. Deberán </a:t>
            </a:r>
            <a:r>
              <a:rPr lang="es-ES" sz="1600" i="1" dirty="0"/>
              <a:t>dar seguimiento a la atención de las recomendaciones que se emitan derivado de las evaluaciones correspondientes</a:t>
            </a:r>
            <a:r>
              <a:rPr lang="es-ES" sz="1600" i="1" dirty="0" smtClean="0"/>
              <a:t>.</a:t>
            </a:r>
            <a:endParaRPr lang="es-MX" sz="1600" dirty="0"/>
          </a:p>
        </p:txBody>
      </p:sp>
    </p:spTree>
    <p:extLst>
      <p:ext uri="{BB962C8B-B14F-4D97-AF65-F5344CB8AC3E}">
        <p14:creationId xmlns:p14="http://schemas.microsoft.com/office/powerpoint/2010/main" val="32507307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564904" y="-864478"/>
            <a:ext cx="16776848" cy="9436977"/>
          </a:xfrm>
          <a:prstGeom prst="rect">
            <a:avLst/>
          </a:prstGeom>
        </p:spPr>
      </p:pic>
    </p:spTree>
    <p:extLst>
      <p:ext uri="{BB962C8B-B14F-4D97-AF65-F5344CB8AC3E}">
        <p14:creationId xmlns:p14="http://schemas.microsoft.com/office/powerpoint/2010/main" val="142088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395536" y="443995"/>
            <a:ext cx="8388350" cy="5403660"/>
          </a:xfrm>
          <a:prstGeom prst="rect">
            <a:avLst/>
          </a:prstGeom>
          <a:solidFill>
            <a:schemeClr val="bg1"/>
          </a:solidFill>
          <a:ln w="9525">
            <a:noFill/>
            <a:miter lim="800000"/>
            <a:headEnd/>
            <a:tailEnd/>
          </a:ln>
        </p:spPr>
        <p:txBody>
          <a:bodyPr lIns="90000" tIns="46800" rIns="90000" bIns="46800">
            <a:spAutoFit/>
          </a:bodyPr>
          <a:lstStyle/>
          <a:p>
            <a:pPr algn="just"/>
            <a:r>
              <a:rPr lang="x-none" sz="1500" b="1" smtClean="0"/>
              <a:t>Artículo </a:t>
            </a:r>
            <a:r>
              <a:rPr lang="x-none" sz="1500" b="1"/>
              <a:t>69.-</a:t>
            </a:r>
            <a:r>
              <a:rPr lang="x-none" sz="1500"/>
              <a:t> Para la presentación de la información financiera y la cuenta pública, los gobiernos de las entidades federativas, de los municipios y demarcaciones territoriales del Distrito Federal, incluirán la relación de las cuentas bancarias productivas específicas, en las cuales se depositaron los recursos federales transferidos, por cualquier concepto, durante el ejercicio fiscal correspondiente.</a:t>
            </a:r>
            <a:endParaRPr lang="es-MX" sz="1500" dirty="0"/>
          </a:p>
          <a:p>
            <a:pPr algn="just"/>
            <a:r>
              <a:rPr lang="x-none" sz="1500"/>
              <a:t> </a:t>
            </a:r>
            <a:endParaRPr lang="es-MX" sz="1500" dirty="0"/>
          </a:p>
          <a:p>
            <a:pPr algn="just"/>
            <a:r>
              <a:rPr lang="x-none" sz="1500"/>
              <a:t>Las cuentas bancarias a que se refiere el párrafo anterior se harán del conocimiento previo a la Tesorería de la Federación para el efecto de la radicación de los recursos.</a:t>
            </a:r>
            <a:endParaRPr lang="es-MX" sz="1500" dirty="0"/>
          </a:p>
          <a:p>
            <a:pPr algn="just"/>
            <a:r>
              <a:rPr lang="x-none" sz="1500"/>
              <a:t> </a:t>
            </a:r>
            <a:endParaRPr lang="es-MX" sz="1500" dirty="0"/>
          </a:p>
          <a:p>
            <a:pPr algn="just"/>
            <a:r>
              <a:rPr lang="x-none" sz="1500" b="1"/>
              <a:t>Para efectos de la presentación de la información financiera y la cuenta pública, deberá existir una cuenta bancaria productiva específica por cada fondo de aportaciones federales, programa de subsidios y convenio de reasignación, a través de los cuales se ministren recursos </a:t>
            </a:r>
            <a:r>
              <a:rPr lang="x-none" sz="1500" b="1" smtClean="0"/>
              <a:t>federales.</a:t>
            </a:r>
            <a:endParaRPr lang="es-MX" sz="1500" b="1" dirty="0" smtClean="0"/>
          </a:p>
          <a:p>
            <a:pPr algn="just"/>
            <a:endParaRPr lang="es-MX" sz="1500" b="1" dirty="0"/>
          </a:p>
          <a:p>
            <a:pPr algn="just"/>
            <a:r>
              <a:rPr lang="x-none" sz="1500" smtClean="0"/>
              <a:t>En </a:t>
            </a:r>
            <a:r>
              <a:rPr lang="x-none" sz="1500"/>
              <a:t>las cuentas bancarias productivas específicas se manejarán exclusivamente los recursos federales del ejercicio fiscal respectivo y sus rendimientos, y no podrá incorporar recursos locales ni las aportaciones que realicen, en su caso, los beneficiarios de las obras y acciones.</a:t>
            </a:r>
            <a:endParaRPr lang="es-MX" sz="1500" dirty="0"/>
          </a:p>
          <a:p>
            <a:pPr algn="just"/>
            <a:r>
              <a:rPr lang="x-none" sz="1500"/>
              <a:t> </a:t>
            </a:r>
            <a:endParaRPr lang="es-MX" sz="1500" dirty="0"/>
          </a:p>
          <a:p>
            <a:pPr algn="just"/>
            <a:r>
              <a:rPr lang="x-none" sz="1500"/>
              <a:t>Los recursos federales sólo podrán ser transferidos por las dependencias y entidades de la Administración Pública Federal a dichas cuentas bancarias productivas específicas, a través de las tesorerías de las entidades federativas, salvo en el caso de ministraciones relacionadas con obligaciones de las entidades federativas o municipios, así como las demarcaciones territoriales del Distrito Federal, que estén garantizadas con la afectación de sus participaciones o aportaciones federales, en términos de lo dispuesto por los artículos 9, 50 y 51 de la Ley de Coordinación Fiscal y los demás casos previstos en las disposiciones legales aplicables</a:t>
            </a:r>
            <a:r>
              <a:rPr lang="x-none" sz="1500" smtClean="0"/>
              <a:t>.</a:t>
            </a:r>
            <a:endParaRPr lang="es-MX" sz="1500"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smtClean="0"/>
              <a:t>ASF | </a:t>
            </a:r>
            <a:fld id="{C925EB8D-A22E-457C-93E0-4F83338D4BE7}" type="slidenum">
              <a:rPr lang="es-MX" smtClean="0"/>
              <a:pPr>
                <a:defRPr/>
              </a:pPr>
              <a:t>76</a:t>
            </a:fld>
            <a:endParaRPr lang="es-MX"/>
          </a:p>
        </p:txBody>
      </p:sp>
      <p:sp>
        <p:nvSpPr>
          <p:cNvPr id="7" name="Rectangle 2"/>
          <p:cNvSpPr>
            <a:spLocks noChangeArrowheads="1"/>
          </p:cNvSpPr>
          <p:nvPr/>
        </p:nvSpPr>
        <p:spPr bwMode="auto">
          <a:xfrm>
            <a:off x="35496" y="44624"/>
            <a:ext cx="8856883" cy="428625"/>
          </a:xfrm>
          <a:prstGeom prst="rect">
            <a:avLst/>
          </a:prstGeom>
          <a:noFill/>
          <a:ln w="9525">
            <a:noFill/>
            <a:miter lim="800000"/>
            <a:headEnd/>
            <a:tailEnd/>
          </a:ln>
        </p:spPr>
        <p:txBody>
          <a:bodyPr anchor="ctr"/>
          <a:lstStyle/>
          <a:p>
            <a:pPr algn="ctr"/>
            <a:r>
              <a:rPr lang="es-ES_tradnl" sz="2000" b="1" dirty="0" smtClean="0">
                <a:solidFill>
                  <a:srgbClr val="000066"/>
                </a:solidFill>
                <a:latin typeface="Arial Black" pitchFamily="34" charset="0"/>
              </a:rPr>
              <a:t>LEY GENERAL DE CONTABILIDAD GUBERNAMENTAL</a:t>
            </a:r>
            <a:endParaRPr lang="es-ES" sz="2000" b="1" dirty="0">
              <a:solidFill>
                <a:srgbClr val="000066"/>
              </a:solidFill>
              <a:latin typeface="Arial Black" pitchFamily="34" charset="0"/>
            </a:endParaRPr>
          </a:p>
        </p:txBody>
      </p:sp>
      <p:pic>
        <p:nvPicPr>
          <p:cNvPr id="8" name="Picture 2" descr="bancos en mexico.jpg (660×3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5505952"/>
            <a:ext cx="2699792" cy="135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063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35496" y="764704"/>
            <a:ext cx="9108504" cy="6557822"/>
          </a:xfrm>
          <a:prstGeom prst="rect">
            <a:avLst/>
          </a:prstGeom>
          <a:solidFill>
            <a:schemeClr val="bg1"/>
          </a:solidFill>
          <a:ln w="9525">
            <a:noFill/>
            <a:miter lim="800000"/>
            <a:headEnd/>
            <a:tailEnd/>
          </a:ln>
        </p:spPr>
        <p:txBody>
          <a:bodyPr wrap="square" lIns="90000" tIns="46800" rIns="90000" bIns="46800">
            <a:spAutoFit/>
          </a:bodyPr>
          <a:lstStyle/>
          <a:p>
            <a:pPr algn="just"/>
            <a:r>
              <a:rPr lang="x-none" sz="1400" dirty="0"/>
              <a:t> </a:t>
            </a:r>
            <a:r>
              <a:rPr lang="x-none" sz="1400" b="1" dirty="0"/>
              <a:t>Artículo 70.-</a:t>
            </a:r>
            <a:r>
              <a:rPr lang="x-none" sz="1400" dirty="0"/>
              <a:t> Los gobiernos de las entidades federativas, de los municipios y alcaldías de la Ciudad de México, deberán observar lo siguiente para la integración de la información financiera relativa a los recursos federales transferidos:</a:t>
            </a:r>
            <a:endParaRPr lang="es-MX" sz="1400" dirty="0"/>
          </a:p>
          <a:p>
            <a:pPr algn="r"/>
            <a:r>
              <a:rPr lang="es-MX" sz="1400" i="1" dirty="0"/>
              <a:t>Párrafo reformado DOF 18-07-2016</a:t>
            </a:r>
            <a:endParaRPr lang="es-MX" sz="1400" dirty="0"/>
          </a:p>
          <a:p>
            <a:endParaRPr lang="es-MX" sz="1400" b="1" dirty="0" smtClean="0"/>
          </a:p>
          <a:p>
            <a:pPr algn="just"/>
            <a:r>
              <a:rPr lang="x-none" sz="1400" b="1" dirty="0" smtClean="0"/>
              <a:t>I</a:t>
            </a:r>
            <a:r>
              <a:rPr lang="x-none" sz="1400" b="1" dirty="0"/>
              <a:t>.</a:t>
            </a:r>
            <a:r>
              <a:rPr lang="x-none" sz="1400" dirty="0"/>
              <a:t> Mantener registros específicos de cada fondo, programa o convenio debidamente actualizados, identificados y controlados, así como la documentación original que justifique y compruebe el gasto incurrido. Dicha documentación se presentará a los órganos competentes de control y fiscalización que la soliciten;</a:t>
            </a:r>
            <a:endParaRPr lang="es-MX" sz="1400" dirty="0"/>
          </a:p>
          <a:p>
            <a:pPr algn="just"/>
            <a:r>
              <a:rPr lang="x-none" sz="1400" dirty="0"/>
              <a:t> </a:t>
            </a:r>
            <a:endParaRPr lang="es-MX" sz="1400" dirty="0"/>
          </a:p>
          <a:p>
            <a:pPr algn="just"/>
            <a:r>
              <a:rPr lang="x-none" sz="1400" b="1" dirty="0"/>
              <a:t>II.</a:t>
            </a:r>
            <a:r>
              <a:rPr lang="x-none" sz="1400" dirty="0"/>
              <a:t> Cancelar la documentación comprobatoria del egreso con la leyenda "Operado" o como se establezca en las disposiciones locales, identificándose con el nombre del fondo de aportaciones, programa o convenio respectivo;</a:t>
            </a:r>
            <a:endParaRPr lang="es-MX" sz="1400" dirty="0"/>
          </a:p>
          <a:p>
            <a:pPr algn="just"/>
            <a:r>
              <a:rPr lang="x-none" sz="1400" dirty="0"/>
              <a:t> </a:t>
            </a:r>
            <a:endParaRPr lang="es-MX" sz="1400" dirty="0"/>
          </a:p>
          <a:p>
            <a:pPr algn="just"/>
            <a:r>
              <a:rPr lang="x-none" sz="1400" b="1" dirty="0"/>
              <a:t>III.</a:t>
            </a:r>
            <a:r>
              <a:rPr lang="x-none" sz="1400" dirty="0"/>
              <a:t> Realizar en términos de la normativa que emita el consejo, el registro contable, presupuestario y patrimonial de las operaciones realizadas con los recursos federales conforme a los momentos contables y clasificaciones de programas y fuentes de financiamiento;</a:t>
            </a:r>
            <a:endParaRPr lang="es-MX" sz="1400" dirty="0"/>
          </a:p>
          <a:p>
            <a:pPr algn="just"/>
            <a:r>
              <a:rPr lang="x-none" sz="1400" dirty="0"/>
              <a:t> </a:t>
            </a:r>
            <a:endParaRPr lang="es-MX" sz="1400" dirty="0"/>
          </a:p>
          <a:p>
            <a:pPr algn="just"/>
            <a:r>
              <a:rPr lang="x-none" sz="1400" b="1" dirty="0"/>
              <a:t>IV.</a:t>
            </a:r>
            <a:r>
              <a:rPr lang="x-none" sz="1400" dirty="0"/>
              <a:t> Dentro del registro contable a que se refiere la fracción anterior, concentrar en un solo apartado todas las obligaciones de garantía o pago causante de deuda pública u otros pasivos de cualquier naturaleza, con contrapartes, proveedores, contratistas y acreedores, incluyendo la disposición de bienes o expectativa de derechos sobre éstos, contraídos directamente o a través de cualquier instrumento jurídico considerado o no dentro de la estructura orgánica de la administración pública correspondiente, y la celebración de actos jurídicos análogos a los anteriores y, sin perjuicio de que dichas obligaciones tengan como propósito canje o refinanciamiento de otras o de que sea considerado o no como deuda pública en los ordenamientos aplicables, y</a:t>
            </a:r>
            <a:endParaRPr lang="es-MX" sz="1400" dirty="0"/>
          </a:p>
          <a:p>
            <a:pPr algn="just"/>
            <a:r>
              <a:rPr lang="x-none" sz="1400" dirty="0"/>
              <a:t> </a:t>
            </a:r>
            <a:endParaRPr lang="es-MX" sz="1400" dirty="0"/>
          </a:p>
          <a:p>
            <a:pPr algn="just"/>
            <a:r>
              <a:rPr lang="x-none" sz="1400" b="1" dirty="0"/>
              <a:t>V.</a:t>
            </a:r>
            <a:r>
              <a:rPr lang="x-none" sz="1400" dirty="0"/>
              <a:t> Coadyuvar con la fiscalización de las cuentas públicas, conforme a lo establecido en el artículo 49, fracciones III y IV, de la Ley de Coordinación Fiscal y demás disposiciones aplicables. Para ello, las instancias fiscalizadoras competentes verificarán que los recursos federales que reciban las entidades federativas, los municipios y las demarcaciones territoriales del Distrito Federal, se ejerzan conforme a los calendarios previstos y de acuerdo con las disposiciones aplicables del ámbito federal y local.</a:t>
            </a:r>
            <a:endParaRPr lang="es-MX" sz="1400" dirty="0"/>
          </a:p>
          <a:p>
            <a:pPr algn="r"/>
            <a:r>
              <a:rPr lang="es-ES" sz="1400" i="1" dirty="0"/>
              <a:t>Artículo adicionado DOF </a:t>
            </a:r>
            <a:r>
              <a:rPr lang="es-ES" sz="1400" i="1" dirty="0" smtClean="0"/>
              <a:t>12-11-2012</a:t>
            </a:r>
            <a:endParaRPr lang="es-MX" sz="1400"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smtClean="0"/>
              <a:t>ASF | </a:t>
            </a:r>
            <a:fld id="{C925EB8D-A22E-457C-93E0-4F83338D4BE7}" type="slidenum">
              <a:rPr lang="es-MX" smtClean="0"/>
              <a:pPr>
                <a:defRPr/>
              </a:pPr>
              <a:t>77</a:t>
            </a:fld>
            <a:endParaRPr lang="es-MX"/>
          </a:p>
        </p:txBody>
      </p:sp>
      <p:sp>
        <p:nvSpPr>
          <p:cNvPr id="7" name="Rectangle 2"/>
          <p:cNvSpPr>
            <a:spLocks noChangeArrowheads="1"/>
          </p:cNvSpPr>
          <p:nvPr/>
        </p:nvSpPr>
        <p:spPr bwMode="auto">
          <a:xfrm>
            <a:off x="755677" y="142852"/>
            <a:ext cx="7602537" cy="428625"/>
          </a:xfrm>
          <a:prstGeom prst="rect">
            <a:avLst/>
          </a:prstGeom>
          <a:noFill/>
          <a:ln w="9525">
            <a:noFill/>
            <a:miter lim="800000"/>
            <a:headEnd/>
            <a:tailEnd/>
          </a:ln>
        </p:spPr>
        <p:txBody>
          <a:bodyPr anchor="ctr"/>
          <a:lstStyle/>
          <a:p>
            <a:pPr algn="ctr"/>
            <a:r>
              <a:rPr lang="es-ES_tradnl" sz="2400" b="1" dirty="0" smtClean="0">
                <a:solidFill>
                  <a:srgbClr val="000066"/>
                </a:solidFill>
                <a:latin typeface="Arial Black" pitchFamily="34" charset="0"/>
              </a:rPr>
              <a:t>LEY GENERAL DE CONTABILIDAD GUBERNAMENTAL</a:t>
            </a:r>
            <a:endParaRPr lang="es-ES" sz="2400" b="1" dirty="0">
              <a:solidFill>
                <a:srgbClr val="000066"/>
              </a:solidFill>
              <a:latin typeface="Arial Black" pitchFamily="34" charset="0"/>
            </a:endParaRPr>
          </a:p>
        </p:txBody>
      </p:sp>
    </p:spTree>
    <p:extLst>
      <p:ext uri="{BB962C8B-B14F-4D97-AF65-F5344CB8AC3E}">
        <p14:creationId xmlns:p14="http://schemas.microsoft.com/office/powerpoint/2010/main" val="2732840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Rectangle 4"/>
          <p:cNvSpPr>
            <a:spLocks noChangeArrowheads="1"/>
          </p:cNvSpPr>
          <p:nvPr/>
        </p:nvSpPr>
        <p:spPr bwMode="auto">
          <a:xfrm>
            <a:off x="35496" y="45915"/>
            <a:ext cx="9108504" cy="6988709"/>
          </a:xfrm>
          <a:prstGeom prst="rect">
            <a:avLst/>
          </a:prstGeom>
          <a:solidFill>
            <a:schemeClr val="bg1"/>
          </a:solidFill>
          <a:ln w="9525">
            <a:noFill/>
            <a:miter lim="800000"/>
            <a:headEnd/>
            <a:tailEnd/>
          </a:ln>
        </p:spPr>
        <p:txBody>
          <a:bodyPr wrap="square" lIns="90000" tIns="46800" rIns="90000" bIns="46800">
            <a:spAutoFit/>
          </a:bodyPr>
          <a:lstStyle/>
          <a:p>
            <a:pPr algn="just"/>
            <a:r>
              <a:rPr lang="es-ES" sz="1600" b="1" dirty="0" smtClean="0"/>
              <a:t>Artículo </a:t>
            </a:r>
            <a:r>
              <a:rPr lang="es-ES" sz="1600" b="1" dirty="0"/>
              <a:t>80.-</a:t>
            </a:r>
            <a:r>
              <a:rPr lang="es-ES" sz="1600" dirty="0"/>
              <a:t> A más tardar el último día hábil de marzo, en los términos del artículo anterior y demás disposiciones aplicables, se revisarán y, en su caso, se actualizarán los indicadores de los fondos de aportaciones federales y de los programas y convenios a través de los cuales se transfieran recursos federales, con base en los cuales se evaluarán los resultados que se obtengan con dichos recursos. Los indicadores actualizados deberán incluirse en los informes trimestrales y en las cuentas públicas, en los términos de los artículos 48 de la Ley de Coordinación Fiscal y 85 de la Ley Federal de Presupuesto y Responsabilidad Hacendaria.</a:t>
            </a:r>
            <a:endParaRPr lang="es-MX" sz="1600" dirty="0"/>
          </a:p>
          <a:p>
            <a:pPr algn="just"/>
            <a:r>
              <a:rPr lang="es-ES" sz="1600" dirty="0"/>
              <a:t> </a:t>
            </a:r>
            <a:endParaRPr lang="es-MX" sz="1600" dirty="0"/>
          </a:p>
          <a:p>
            <a:pPr algn="just"/>
            <a:r>
              <a:rPr lang="es-ES" sz="1600" dirty="0"/>
              <a:t>La Secretaría de Hacienda, con el apoyo técnico de la Secretaría de la Función Pública y del Consejo Nacional de Evaluación de la Política de Desarrollo Social, entregará conjuntamente con las dependencias coordinadoras de los fondos, programas y convenios, el último día hábil del mes de abril de cada año a la Cámara de Diputados del Congreso de la Unión, un informe sobre las adecuaciones efectuadas, en su caso, a los indicadores del desempeño, así como su justificación.</a:t>
            </a:r>
            <a:endParaRPr lang="es-MX" sz="1600" dirty="0"/>
          </a:p>
          <a:p>
            <a:pPr algn="just"/>
            <a:r>
              <a:rPr lang="es-ES" sz="1600" dirty="0"/>
              <a:t> </a:t>
            </a:r>
            <a:endParaRPr lang="es-MX" sz="1600" dirty="0"/>
          </a:p>
          <a:p>
            <a:pPr algn="just"/>
            <a:r>
              <a:rPr lang="es-ES" sz="1600" dirty="0"/>
              <a:t>En ese mismo plazo, la Secretaría de Hacienda entregará a la Cámara de Diputados del Congreso de la Unión, un informe del avance alcanzado por las entidades federativas, los municipios y las demarcaciones territoriales del Distrito Federal, en la implantación y operación del Presupuesto Basado en Resultados y del Sistema de Evaluación del Desempeño, en lo que corresponde a los recursos federales transferidos y, en su caso, las medidas que se aplicarán coordinadamente entre estos órdenes de gobierno para el logro de los objetivos definidos en las disposiciones aplicables.</a:t>
            </a:r>
            <a:endParaRPr lang="es-MX" sz="1600" dirty="0"/>
          </a:p>
          <a:p>
            <a:pPr algn="just"/>
            <a:r>
              <a:rPr lang="es-ES" sz="1600" dirty="0"/>
              <a:t> </a:t>
            </a:r>
            <a:endParaRPr lang="es-MX" sz="1600" dirty="0"/>
          </a:p>
          <a:p>
            <a:pPr algn="just"/>
            <a:r>
              <a:rPr lang="es-ES" sz="1600" dirty="0"/>
              <a:t>El consejo establecerá las normas, metodologías, clasificadores y los formatos con la estructura y contenido de la información para armonizar la elaboración y presentación de la información a que se refiere este artículo. Asimismo, tratándose de programas sociales, el Consejo desarrollará lo anterior a partir de los indicadores que prevé la Ley General de Desarrollo Social y en coordinación con el Consejo Nacional de Evaluación de la Política de Desarrollo Social.</a:t>
            </a:r>
            <a:endParaRPr lang="es-MX" sz="1600" dirty="0"/>
          </a:p>
          <a:p>
            <a:pPr algn="r"/>
            <a:r>
              <a:rPr lang="es-ES" sz="1600" i="1" dirty="0"/>
              <a:t>Artículo adicionado DOF 12-11-2012</a:t>
            </a:r>
            <a:endParaRPr lang="es-MX" sz="1600" dirty="0"/>
          </a:p>
          <a:p>
            <a:pPr algn="just"/>
            <a:r>
              <a:rPr lang="es-ES" sz="1600" dirty="0"/>
              <a:t> </a:t>
            </a:r>
            <a:endParaRPr lang="es-MX" sz="1600" dirty="0"/>
          </a:p>
        </p:txBody>
      </p:sp>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smtClean="0"/>
              <a:t>ASF | </a:t>
            </a:r>
            <a:fld id="{C925EB8D-A22E-457C-93E0-4F83338D4BE7}" type="slidenum">
              <a:rPr lang="es-MX" smtClean="0"/>
              <a:pPr>
                <a:defRPr/>
              </a:pPr>
              <a:t>78</a:t>
            </a:fld>
            <a:endParaRPr lang="es-MX"/>
          </a:p>
        </p:txBody>
      </p:sp>
    </p:spTree>
    <p:extLst>
      <p:ext uri="{BB962C8B-B14F-4D97-AF65-F5344CB8AC3E}">
        <p14:creationId xmlns:p14="http://schemas.microsoft.com/office/powerpoint/2010/main" val="283633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98403"/>
                                        </p:tgtEl>
                                        <p:attrNameLst>
                                          <p:attrName>style.visibility</p:attrName>
                                        </p:attrNameLst>
                                      </p:cBhvr>
                                      <p:to>
                                        <p:strVal val="visible"/>
                                      </p:to>
                                    </p:set>
                                    <p:anim calcmode="lin" valueType="num">
                                      <p:cBhvr>
                                        <p:cTn id="7" dur="500" fill="hold"/>
                                        <p:tgtEl>
                                          <p:spTgt spid="998403"/>
                                        </p:tgtEl>
                                        <p:attrNameLst>
                                          <p:attrName>ppt_w</p:attrName>
                                        </p:attrNameLst>
                                      </p:cBhvr>
                                      <p:tavLst>
                                        <p:tav tm="0">
                                          <p:val>
                                            <p:strVal val="#ppt_w*0.05"/>
                                          </p:val>
                                        </p:tav>
                                        <p:tav tm="100000">
                                          <p:val>
                                            <p:strVal val="#ppt_w"/>
                                          </p:val>
                                        </p:tav>
                                      </p:tavLst>
                                    </p:anim>
                                    <p:anim calcmode="lin" valueType="num">
                                      <p:cBhvr>
                                        <p:cTn id="8" dur="500" fill="hold"/>
                                        <p:tgtEl>
                                          <p:spTgt spid="998403"/>
                                        </p:tgtEl>
                                        <p:attrNameLst>
                                          <p:attrName>ppt_h</p:attrName>
                                        </p:attrNameLst>
                                      </p:cBhvr>
                                      <p:tavLst>
                                        <p:tav tm="0">
                                          <p:val>
                                            <p:strVal val="#ppt_h"/>
                                          </p:val>
                                        </p:tav>
                                        <p:tav tm="100000">
                                          <p:val>
                                            <p:strVal val="#ppt_h"/>
                                          </p:val>
                                        </p:tav>
                                      </p:tavLst>
                                    </p:anim>
                                    <p:anim calcmode="lin" valueType="num">
                                      <p:cBhvr>
                                        <p:cTn id="9" dur="500" fill="hold"/>
                                        <p:tgtEl>
                                          <p:spTgt spid="998403"/>
                                        </p:tgtEl>
                                        <p:attrNameLst>
                                          <p:attrName>ppt_x</p:attrName>
                                        </p:attrNameLst>
                                      </p:cBhvr>
                                      <p:tavLst>
                                        <p:tav tm="0">
                                          <p:val>
                                            <p:strVal val="#ppt_x-.2"/>
                                          </p:val>
                                        </p:tav>
                                        <p:tav tm="100000">
                                          <p:val>
                                            <p:strVal val="#ppt_x"/>
                                          </p:val>
                                        </p:tav>
                                      </p:tavLst>
                                    </p:anim>
                                    <p:anim calcmode="lin" valueType="num">
                                      <p:cBhvr>
                                        <p:cTn id="10" dur="500" fill="hold"/>
                                        <p:tgtEl>
                                          <p:spTgt spid="998403"/>
                                        </p:tgtEl>
                                        <p:attrNameLst>
                                          <p:attrName>ppt_y</p:attrName>
                                        </p:attrNameLst>
                                      </p:cBhvr>
                                      <p:tavLst>
                                        <p:tav tm="0">
                                          <p:val>
                                            <p:strVal val="#ppt_y"/>
                                          </p:val>
                                        </p:tav>
                                        <p:tav tm="100000">
                                          <p:val>
                                            <p:strVal val="#ppt_y"/>
                                          </p:val>
                                        </p:tav>
                                      </p:tavLst>
                                    </p:anim>
                                    <p:animEffect transition="in" filter="fade">
                                      <p:cBhvr>
                                        <p:cTn id="11" dur="500"/>
                                        <p:tgtEl>
                                          <p:spTgt spid="99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61048" y="-2177480"/>
            <a:ext cx="18288000" cy="10287000"/>
          </a:xfrm>
          <a:prstGeom prst="rect">
            <a:avLst/>
          </a:prstGeom>
        </p:spPr>
      </p:pic>
    </p:spTree>
    <p:extLst>
      <p:ext uri="{BB962C8B-B14F-4D97-AF65-F5344CB8AC3E}">
        <p14:creationId xmlns:p14="http://schemas.microsoft.com/office/powerpoint/2010/main" val="3817863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asolinera.jpeg (62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8196"/>
            <a:ext cx="4958060" cy="330270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3"/>
          <a:srcRect l="37794" t="29000" r="12201" b="36700"/>
          <a:stretch/>
        </p:blipFill>
        <p:spPr>
          <a:xfrm>
            <a:off x="107504" y="3313708"/>
            <a:ext cx="9145016" cy="3528392"/>
          </a:xfrm>
          <a:prstGeom prst="rect">
            <a:avLst/>
          </a:prstGeom>
        </p:spPr>
      </p:pic>
    </p:spTree>
    <p:extLst>
      <p:ext uri="{BB962C8B-B14F-4D97-AF65-F5344CB8AC3E}">
        <p14:creationId xmlns:p14="http://schemas.microsoft.com/office/powerpoint/2010/main" val="23824803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24" y="-531440"/>
            <a:ext cx="14856901" cy="835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924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013176" y="-891480"/>
            <a:ext cx="18288000" cy="10287000"/>
          </a:xfrm>
          <a:prstGeom prst="rect">
            <a:avLst/>
          </a:prstGeom>
        </p:spPr>
      </p:pic>
    </p:spTree>
    <p:extLst>
      <p:ext uri="{BB962C8B-B14F-4D97-AF65-F5344CB8AC3E}">
        <p14:creationId xmlns:p14="http://schemas.microsoft.com/office/powerpoint/2010/main" val="1527275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48"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602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83</a:t>
            </a:fld>
            <a:endParaRPr lang="es-MX" dirty="0"/>
          </a:p>
        </p:txBody>
      </p:sp>
      <p:sp>
        <p:nvSpPr>
          <p:cNvPr id="5" name="Rectangle 2"/>
          <p:cNvSpPr>
            <a:spLocks noChangeArrowheads="1"/>
          </p:cNvSpPr>
          <p:nvPr/>
        </p:nvSpPr>
        <p:spPr bwMode="auto">
          <a:xfrm>
            <a:off x="-16396" y="243507"/>
            <a:ext cx="914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400" b="1" dirty="0"/>
              <a:t>Ley General del Sistema Nacional Anticorrupción</a:t>
            </a:r>
          </a:p>
          <a:p>
            <a:pPr algn="just"/>
            <a:endParaRPr lang="es-MX" sz="1400" b="1" dirty="0" smtClean="0"/>
          </a:p>
          <a:p>
            <a:pPr algn="just"/>
            <a:r>
              <a:rPr lang="es-ES" sz="1400" b="1" dirty="0" smtClean="0"/>
              <a:t>Artículo </a:t>
            </a:r>
            <a:r>
              <a:rPr lang="es-ES" sz="1400" b="1" dirty="0"/>
              <a:t>1.</a:t>
            </a:r>
            <a:r>
              <a:rPr lang="es-ES" sz="1400" dirty="0"/>
              <a:t> La presente Ley es de orden público, de observancia general en todo el territorio nacional y tiene por objeto establecer las bases de coordinación entre la Federación, las entidades federativas, los municipios y las alcaldías de la Ciudad de México, para el funcionamiento del Sistema Nacional previsto en el artículo 113 de la Constitución Política de los Estados Unidos Mexicanos, para que las autoridades competentes prevengan, investiguen y sancionen las faltas administrativas y los hechos de corrupción.</a:t>
            </a:r>
            <a:endParaRPr lang="es-MX" sz="1400" dirty="0"/>
          </a:p>
          <a:p>
            <a:pPr algn="just"/>
            <a:r>
              <a:rPr lang="es-ES" sz="1400" b="1" dirty="0"/>
              <a:t>Artículo 2.</a:t>
            </a:r>
            <a:r>
              <a:rPr lang="es-ES" sz="1400" dirty="0"/>
              <a:t> Son objetivos de esta Ley:</a:t>
            </a:r>
            <a:endParaRPr lang="es-MX" sz="1400" dirty="0"/>
          </a:p>
          <a:p>
            <a:pPr algn="just"/>
            <a:r>
              <a:rPr lang="es-ES" sz="1400" b="1" dirty="0"/>
              <a:t>I.	</a:t>
            </a:r>
            <a:r>
              <a:rPr lang="es-ES" sz="1400" dirty="0"/>
              <a:t>Establecer mecanismos de coordinación entre los diversos órganos de combate a la corrupción en la Federación, las entidades federativas, los municipios y las alcaldías de la Ciudad de México;</a:t>
            </a:r>
            <a:endParaRPr lang="es-MX" sz="1400" dirty="0"/>
          </a:p>
          <a:p>
            <a:pPr algn="just"/>
            <a:r>
              <a:rPr lang="es-ES" sz="1400" b="1" dirty="0"/>
              <a:t>II.	</a:t>
            </a:r>
            <a:r>
              <a:rPr lang="es-ES" sz="1400" dirty="0"/>
              <a:t>Establecer las bases mínimas para la prevención de hechos de corrupción y faltas administrativas;</a:t>
            </a:r>
            <a:endParaRPr lang="es-MX" sz="1400" dirty="0"/>
          </a:p>
          <a:p>
            <a:pPr algn="just"/>
            <a:r>
              <a:rPr lang="es-ES" sz="1400" b="1" dirty="0"/>
              <a:t>III.	</a:t>
            </a:r>
            <a:r>
              <a:rPr lang="es-ES" sz="1400" dirty="0"/>
              <a:t>Establecer las bases para la emisión de políticas públicas integrales en el combate a la corrupción, así como en la fiscalización y control de los recursos públicos;</a:t>
            </a:r>
            <a:endParaRPr lang="es-MX" sz="1400" dirty="0"/>
          </a:p>
          <a:p>
            <a:pPr algn="just"/>
            <a:r>
              <a:rPr lang="es-ES" sz="1400" b="1" dirty="0"/>
              <a:t>IV.	</a:t>
            </a:r>
            <a:r>
              <a:rPr lang="es-ES" sz="1400" dirty="0"/>
              <a:t>Establecer las directrices básicas que definan la coordinación de las autoridades competentes para la generación de políticas públicas en materia de prevención, detección, control, sanción, disuasión y combate a la corrupción;</a:t>
            </a:r>
            <a:endParaRPr lang="es-MX" sz="1400" dirty="0"/>
          </a:p>
          <a:p>
            <a:pPr algn="just"/>
            <a:r>
              <a:rPr lang="es-ES" sz="1400" b="1" dirty="0"/>
              <a:t>V.	</a:t>
            </a:r>
            <a:r>
              <a:rPr lang="es-ES" sz="1400" dirty="0"/>
              <a:t>Regular la organización y funcionamiento del Sistema Nacional, su Comité Coordinador y su Secretaría Ejecutiva, así como establecer las bases de coordinación entre sus integrantes;</a:t>
            </a:r>
            <a:endParaRPr lang="es-MX" sz="1400" dirty="0"/>
          </a:p>
          <a:p>
            <a:pPr algn="just"/>
            <a:r>
              <a:rPr lang="es-ES" sz="1400" b="1" dirty="0"/>
              <a:t>VI.	</a:t>
            </a:r>
            <a:r>
              <a:rPr lang="es-ES" sz="1400" dirty="0"/>
              <a:t>Establecer las bases, principios y procedimientos para la organización y funcionamiento del Comité de Participación Ciudadana;</a:t>
            </a:r>
            <a:endParaRPr lang="es-MX" sz="1400" dirty="0"/>
          </a:p>
          <a:p>
            <a:pPr algn="just"/>
            <a:r>
              <a:rPr lang="es-ES" sz="1400" b="1" dirty="0"/>
              <a:t>VII.	</a:t>
            </a:r>
            <a:r>
              <a:rPr lang="es-ES" sz="1400" dirty="0"/>
              <a:t>Establecer las bases y políticas para la promoción, fomento y difusión de la cultura de integridad en el servicio público, así como de la rendición de cuentas, de la transparencia, de la fiscalización y del control de los recursos públicos;</a:t>
            </a:r>
            <a:endParaRPr lang="es-MX" sz="1400" dirty="0"/>
          </a:p>
          <a:p>
            <a:pPr algn="just"/>
            <a:r>
              <a:rPr lang="es-ES" sz="1400" b="1" dirty="0"/>
              <a:t>VIII.	</a:t>
            </a:r>
            <a:r>
              <a:rPr lang="es-ES" sz="1400" dirty="0"/>
              <a:t>Establecer las acciones permanentes que aseguren la integridad y el comportamiento ético de los Servidores públicos, así como crear las bases mínimas para que todo órgano del Estado mexicano establezca políticas eficaces de ética pública y responsabilidad en el servicio público;</a:t>
            </a:r>
            <a:endParaRPr lang="es-MX" sz="1400" dirty="0"/>
          </a:p>
          <a:p>
            <a:pPr algn="just"/>
            <a:r>
              <a:rPr lang="es-ES" sz="1400" b="1" dirty="0"/>
              <a:t>IX.	</a:t>
            </a:r>
            <a:r>
              <a:rPr lang="es-ES" sz="1400" dirty="0"/>
              <a:t>Establecer las bases del Sistema Nacional de Fiscalización, y</a:t>
            </a:r>
            <a:endParaRPr lang="es-MX" sz="1400" dirty="0"/>
          </a:p>
          <a:p>
            <a:pPr algn="just"/>
            <a:r>
              <a:rPr lang="es-ES" sz="1400" b="1" dirty="0"/>
              <a:t>X.	</a:t>
            </a:r>
            <a:r>
              <a:rPr lang="es-ES" sz="1400" dirty="0"/>
              <a:t>Establecer las bases mínimas para crear e implementar sistemas electrónicos para el suministro, intercambio, sistematización y actualización de la información que generen las instituciones competentes de los órdenes de gobierno.</a:t>
            </a:r>
            <a:endParaRPr lang="es-MX" sz="1400" dirty="0"/>
          </a:p>
        </p:txBody>
      </p:sp>
    </p:spTree>
    <p:extLst>
      <p:ext uri="{BB962C8B-B14F-4D97-AF65-F5344CB8AC3E}">
        <p14:creationId xmlns:p14="http://schemas.microsoft.com/office/powerpoint/2010/main" val="452930871"/>
      </p:ext>
    </p:extLst>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84</a:t>
            </a:fld>
            <a:endParaRPr lang="es-MX" dirty="0"/>
          </a:p>
        </p:txBody>
      </p:sp>
      <p:sp>
        <p:nvSpPr>
          <p:cNvPr id="5" name="Rectangle 2"/>
          <p:cNvSpPr>
            <a:spLocks noChangeArrowheads="1"/>
          </p:cNvSpPr>
          <p:nvPr/>
        </p:nvSpPr>
        <p:spPr bwMode="auto">
          <a:xfrm>
            <a:off x="-16396" y="1061"/>
            <a:ext cx="91440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200" b="1" dirty="0"/>
              <a:t>Ley General del Sistema Nacional Anticorrupción</a:t>
            </a:r>
          </a:p>
          <a:p>
            <a:pPr algn="ctr"/>
            <a:r>
              <a:rPr lang="es-ES" sz="1200" b="1" dirty="0"/>
              <a:t>Capítulo II</a:t>
            </a:r>
            <a:endParaRPr lang="es-MX" sz="1200" dirty="0"/>
          </a:p>
          <a:p>
            <a:pPr algn="ctr"/>
            <a:r>
              <a:rPr lang="es-ES" sz="1200" b="1" i="1" u="sng" dirty="0"/>
              <a:t>Principios que rigen el servicio público</a:t>
            </a:r>
            <a:endParaRPr lang="es-MX" sz="1200" dirty="0"/>
          </a:p>
          <a:p>
            <a:r>
              <a:rPr lang="es-ES" sz="1200" b="1" i="1" u="sng" dirty="0"/>
              <a:t>Artículo 5. Son principios rectores que rigen el servicio público los siguientes: legalidad, objetividad, profesionalismo, honradez, lealtad, imparcialidad, eficiencia, eficacia, equidad, transparencia, economía, integridad y competencia por mérito.</a:t>
            </a:r>
            <a:endParaRPr lang="es-MX" sz="1200" dirty="0"/>
          </a:p>
          <a:p>
            <a:r>
              <a:rPr lang="es-ES" sz="1200" dirty="0"/>
              <a:t>Los Entes públicos están obligados a crear y mantener condiciones estructurales y normativas que permitan el adecuado funcionamiento del Estado en su conjunto, y la actuación ética y responsable de cada servidor público.</a:t>
            </a:r>
            <a:endParaRPr lang="es-MX" sz="1200" dirty="0"/>
          </a:p>
          <a:p>
            <a:pPr algn="ctr"/>
            <a:r>
              <a:rPr lang="es-ES" sz="1200" b="1" dirty="0"/>
              <a:t>TÍTULO SEGUNDO</a:t>
            </a:r>
            <a:endParaRPr lang="es-MX" sz="1200" dirty="0"/>
          </a:p>
          <a:p>
            <a:pPr algn="ctr"/>
            <a:r>
              <a:rPr lang="es-ES" sz="1200" b="1" dirty="0"/>
              <a:t>DEL SISTEMA NACIONAL ANTICORRUPCIÓN</a:t>
            </a:r>
            <a:endParaRPr lang="es-MX" sz="1200" dirty="0"/>
          </a:p>
          <a:p>
            <a:pPr algn="ctr"/>
            <a:r>
              <a:rPr lang="es-ES" sz="1200" b="1" dirty="0"/>
              <a:t>Capítulo I</a:t>
            </a:r>
            <a:endParaRPr lang="es-MX" sz="1200" dirty="0"/>
          </a:p>
          <a:p>
            <a:pPr algn="ctr"/>
            <a:r>
              <a:rPr lang="es-ES" sz="1200" b="1" dirty="0"/>
              <a:t>Del objeto del Sistema Nacional Anticorrupción</a:t>
            </a:r>
            <a:endParaRPr lang="es-MX" sz="1200" dirty="0"/>
          </a:p>
          <a:p>
            <a:r>
              <a:rPr lang="es-ES" sz="1200" b="1" dirty="0"/>
              <a:t>Artículo 6.</a:t>
            </a:r>
            <a:r>
              <a:rPr lang="es-ES" sz="1200" dirty="0"/>
              <a:t> El Sistema Nacional tiene por objeto establecer principios, bases generales, políticas públicas y procedimientos para la coordinación entre las autoridades de todos los órdenes de gobierno en la prevención, detección y sanción de faltas administrativas y hechos de corrupción, así como en la fiscalización y control de recursos públicos. Es una instancia cuya finalidad es establecer, articular y evaluar la política en la materia.</a:t>
            </a:r>
            <a:endParaRPr lang="es-MX" sz="1200" dirty="0"/>
          </a:p>
          <a:p>
            <a:r>
              <a:rPr lang="es-ES" sz="1200" dirty="0"/>
              <a:t>Las políticas públicas que establezca el Comité Coordinador del Sistema Nacional deberán ser implementadas por todos los Entes públicos.</a:t>
            </a:r>
            <a:endParaRPr lang="es-MX" sz="1200" dirty="0"/>
          </a:p>
          <a:p>
            <a:pPr algn="ctr"/>
            <a:r>
              <a:rPr lang="es-ES" sz="1200" b="1" dirty="0" smtClean="0"/>
              <a:t>Capítulo </a:t>
            </a:r>
            <a:r>
              <a:rPr lang="es-ES" sz="1200" b="1" dirty="0"/>
              <a:t>V</a:t>
            </a:r>
            <a:endParaRPr lang="es-MX" sz="1200" dirty="0"/>
          </a:p>
          <a:p>
            <a:pPr algn="ctr"/>
            <a:r>
              <a:rPr lang="es-ES" sz="1200" b="1" dirty="0"/>
              <a:t>De los Sistemas Locales</a:t>
            </a:r>
            <a:endParaRPr lang="es-MX" sz="1200" dirty="0"/>
          </a:p>
          <a:p>
            <a:r>
              <a:rPr lang="es-ES" sz="1200" b="1" dirty="0"/>
              <a:t>Artículo 36.</a:t>
            </a:r>
            <a:r>
              <a:rPr lang="es-ES" sz="1200" dirty="0"/>
              <a:t> Las leyes de las entidades federativas desarrollarán la integración, atribuciones, funcionamiento de los Sistemas Locales atendiendo a las siguientes bases:</a:t>
            </a:r>
            <a:endParaRPr lang="es-MX" sz="1200" dirty="0"/>
          </a:p>
          <a:p>
            <a:r>
              <a:rPr lang="es-ES" sz="1200" b="1" dirty="0"/>
              <a:t>I.	</a:t>
            </a:r>
            <a:r>
              <a:rPr lang="es-ES" sz="1200" dirty="0"/>
              <a:t>Deberán contar con una integración y atribuciones equivalentes a las que esta Ley otorga al Sistema Nacional;</a:t>
            </a:r>
            <a:endParaRPr lang="es-MX" sz="1200" dirty="0"/>
          </a:p>
          <a:p>
            <a:r>
              <a:rPr lang="es-ES" sz="1200" b="1" dirty="0"/>
              <a:t>II.	</a:t>
            </a:r>
            <a:r>
              <a:rPr lang="es-ES" sz="1200" dirty="0"/>
              <a:t>Tendrán acceso a la información pública necesaria, adecuada y oportuna para el mejor desempeño de sus funciones;</a:t>
            </a:r>
            <a:endParaRPr lang="es-MX" sz="1200" dirty="0"/>
          </a:p>
          <a:p>
            <a:r>
              <a:rPr lang="es-ES" sz="1200" b="1" dirty="0"/>
              <a:t>III.	</a:t>
            </a:r>
            <a:r>
              <a:rPr lang="es-ES" sz="1200" dirty="0"/>
              <a:t>Las recomendaciones, políticas públicas e informes que emita deberán tener respuesta de los sujetos públicos a quienes se dirija;</a:t>
            </a:r>
            <a:endParaRPr lang="es-MX" sz="1200" dirty="0"/>
          </a:p>
          <a:p>
            <a:r>
              <a:rPr lang="es-ES" sz="1200" b="1" dirty="0"/>
              <a:t>IV.	</a:t>
            </a:r>
            <a:r>
              <a:rPr lang="es-ES" sz="1200" dirty="0"/>
              <a:t>Deberán contar con las atribuciones y procedimientos adecuados para dar seguimiento a las recomendaciones, informes y políticas que emitan;</a:t>
            </a:r>
            <a:endParaRPr lang="es-MX" sz="1200" dirty="0"/>
          </a:p>
          <a:p>
            <a:r>
              <a:rPr lang="es-ES" sz="1200" b="1" dirty="0"/>
              <a:t>V.	</a:t>
            </a:r>
            <a:r>
              <a:rPr lang="es-ES" sz="1200" dirty="0"/>
              <a:t>Rendirán un informe público a los titulares de los poderes en el que den cuenta de las acciones anticorrupción, los riesgos identificados, los costos potenciales generados y los resultados de sus recomendaciones. Para este efecto deberán seguir las metodologías que emita el Sistema Nacional;</a:t>
            </a:r>
            <a:endParaRPr lang="es-MX" sz="1200" dirty="0"/>
          </a:p>
          <a:p>
            <a:r>
              <a:rPr lang="es-ES" sz="1200" b="1" dirty="0"/>
              <a:t>VI.	</a:t>
            </a:r>
            <a:r>
              <a:rPr lang="es-ES" sz="1200" dirty="0"/>
              <a:t>La presidencia de la instancia de coordinación del Sistema Local deberá corresponder al Consejo de Participación Ciudadana, y</a:t>
            </a:r>
            <a:endParaRPr lang="es-MX" sz="1200" dirty="0"/>
          </a:p>
          <a:p>
            <a:r>
              <a:rPr lang="es-ES" sz="1200" b="1" dirty="0"/>
              <a:t>VII.	</a:t>
            </a:r>
            <a:r>
              <a:rPr lang="es-ES" sz="1200" dirty="0"/>
              <a:t>Los integrantes de los consejos de participación ciudadana de las entidades federativas deberán reunir como mínimo los requisitos previstos en esta Ley y ser designados mediante un procedimiento análogo al previsto para el Consejo de Participación Ciudadana.</a:t>
            </a:r>
            <a:endParaRPr lang="es-MX" sz="1200" dirty="0"/>
          </a:p>
        </p:txBody>
      </p:sp>
    </p:spTree>
    <p:extLst>
      <p:ext uri="{BB962C8B-B14F-4D97-AF65-F5344CB8AC3E}">
        <p14:creationId xmlns:p14="http://schemas.microsoft.com/office/powerpoint/2010/main" val="3268842447"/>
      </p:ext>
    </p:extLst>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5365574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72000" y="-1107504"/>
            <a:ext cx="18288000" cy="10287000"/>
          </a:xfrm>
          <a:prstGeom prst="rect">
            <a:avLst/>
          </a:prstGeom>
        </p:spPr>
      </p:pic>
    </p:spTree>
    <p:extLst>
      <p:ext uri="{BB962C8B-B14F-4D97-AF65-F5344CB8AC3E}">
        <p14:creationId xmlns:p14="http://schemas.microsoft.com/office/powerpoint/2010/main" val="19175728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675456"/>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2231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88</a:t>
            </a:fld>
            <a:endParaRPr lang="es-MX" dirty="0"/>
          </a:p>
        </p:txBody>
      </p:sp>
      <p:sp>
        <p:nvSpPr>
          <p:cNvPr id="5" name="Rectangle 2"/>
          <p:cNvSpPr>
            <a:spLocks noChangeArrowheads="1"/>
          </p:cNvSpPr>
          <p:nvPr/>
        </p:nvSpPr>
        <p:spPr bwMode="auto">
          <a:xfrm>
            <a:off x="0" y="438044"/>
            <a:ext cx="91440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400" b="1" dirty="0" smtClean="0"/>
              <a:t>Ley </a:t>
            </a:r>
            <a:r>
              <a:rPr lang="es-MX" sz="1400" b="1" dirty="0"/>
              <a:t>Federal de Responsabilidades Administrativas de los Servidores Públicos</a:t>
            </a:r>
          </a:p>
          <a:p>
            <a:pPr algn="ctr"/>
            <a:r>
              <a:rPr lang="es-ES_tradnl" sz="1400" b="1" dirty="0"/>
              <a:t>(Abrogada a partir del 19-07-2017)</a:t>
            </a:r>
            <a:endParaRPr lang="es-MX" sz="1400" b="1" dirty="0"/>
          </a:p>
          <a:p>
            <a:pPr algn="ctr"/>
            <a:r>
              <a:rPr lang="es-ES_tradnl" sz="1400" b="1" dirty="0"/>
              <a:t> </a:t>
            </a:r>
            <a:endParaRPr lang="es-MX" sz="1400" b="1" dirty="0"/>
          </a:p>
          <a:p>
            <a:pPr algn="just"/>
            <a:r>
              <a:rPr lang="es-MX" sz="1400" b="1" dirty="0" smtClean="0"/>
              <a:t>ARTICULO </a:t>
            </a:r>
            <a:r>
              <a:rPr lang="es-MX" sz="1400" b="1" dirty="0"/>
              <a:t>1.-</a:t>
            </a:r>
            <a:r>
              <a:rPr lang="es-MX" sz="1400" dirty="0"/>
              <a:t> Esta Ley tiene por objeto reglamentar el Título Cuarto de la Constitución Política de los Estados Unidos Mexicanos, en materia de:</a:t>
            </a:r>
          </a:p>
          <a:p>
            <a:pPr algn="just"/>
            <a:r>
              <a:rPr lang="es-MX" sz="1400" dirty="0"/>
              <a:t> </a:t>
            </a:r>
          </a:p>
          <a:p>
            <a:pPr algn="just"/>
            <a:r>
              <a:rPr lang="es-ES" sz="1400" b="1" dirty="0"/>
              <a:t>I.-	</a:t>
            </a:r>
            <a:r>
              <a:rPr lang="es-ES" sz="1400" dirty="0"/>
              <a:t>Los sujetos de responsabilidad administrativa en el servicio público;</a:t>
            </a:r>
            <a:endParaRPr lang="es-MX" sz="1400" dirty="0"/>
          </a:p>
          <a:p>
            <a:pPr algn="just"/>
            <a:r>
              <a:rPr lang="es-ES" sz="1400" dirty="0"/>
              <a:t> </a:t>
            </a:r>
            <a:endParaRPr lang="es-MX" sz="1400" dirty="0"/>
          </a:p>
          <a:p>
            <a:pPr algn="just"/>
            <a:r>
              <a:rPr lang="es-ES" sz="1400" b="1" dirty="0"/>
              <a:t>II.-	</a:t>
            </a:r>
            <a:r>
              <a:rPr lang="es-ES" sz="1400" dirty="0"/>
              <a:t>Las obligaciones en el servicio público;</a:t>
            </a:r>
            <a:endParaRPr lang="es-MX" sz="1400" dirty="0"/>
          </a:p>
          <a:p>
            <a:pPr algn="just"/>
            <a:r>
              <a:rPr lang="es-ES" sz="1400" dirty="0"/>
              <a:t> </a:t>
            </a:r>
            <a:endParaRPr lang="es-MX" sz="1400" dirty="0"/>
          </a:p>
          <a:p>
            <a:pPr algn="just"/>
            <a:r>
              <a:rPr lang="es-ES" sz="1400" b="1" dirty="0"/>
              <a:t>III.-	</a:t>
            </a:r>
            <a:r>
              <a:rPr lang="es-ES" sz="1400" dirty="0"/>
              <a:t>Las responsabilidades y sanciones administrativas en el servicio público;</a:t>
            </a:r>
            <a:endParaRPr lang="es-MX" sz="1400" dirty="0"/>
          </a:p>
          <a:p>
            <a:pPr algn="just"/>
            <a:r>
              <a:rPr lang="es-ES" sz="1400" dirty="0"/>
              <a:t> </a:t>
            </a:r>
            <a:endParaRPr lang="es-MX" sz="1400" dirty="0"/>
          </a:p>
          <a:p>
            <a:pPr algn="just"/>
            <a:r>
              <a:rPr lang="es-ES" sz="1400" b="1" dirty="0"/>
              <a:t>IV.-	</a:t>
            </a:r>
            <a:r>
              <a:rPr lang="es-ES" sz="1400" dirty="0"/>
              <a:t>Las autoridades competentes y el procedimiento para aplicar dichas sanciones, y</a:t>
            </a:r>
            <a:endParaRPr lang="es-MX" sz="1400" dirty="0"/>
          </a:p>
          <a:p>
            <a:pPr algn="just"/>
            <a:r>
              <a:rPr lang="es-ES" sz="1400" dirty="0"/>
              <a:t> </a:t>
            </a:r>
            <a:endParaRPr lang="es-MX" sz="1400" dirty="0"/>
          </a:p>
          <a:p>
            <a:pPr algn="just"/>
            <a:r>
              <a:rPr lang="es-ES" sz="1400" b="1" dirty="0"/>
              <a:t>V.-	</a:t>
            </a:r>
            <a:r>
              <a:rPr lang="es-ES" sz="1400" dirty="0"/>
              <a:t>El registro patrimonial de los servidores públicos.</a:t>
            </a:r>
            <a:endParaRPr lang="es-MX" sz="1400" dirty="0"/>
          </a:p>
          <a:p>
            <a:pPr algn="just"/>
            <a:r>
              <a:rPr lang="es-MX" sz="1400" b="1" dirty="0"/>
              <a:t> </a:t>
            </a:r>
            <a:endParaRPr lang="es-MX" sz="1400" dirty="0"/>
          </a:p>
          <a:p>
            <a:pPr algn="just"/>
            <a:r>
              <a:rPr lang="es-MX" sz="1400" b="1" dirty="0"/>
              <a:t>ARTICULO 2.-</a:t>
            </a:r>
            <a:r>
              <a:rPr lang="es-MX" sz="1400" dirty="0"/>
              <a:t> Son sujetos de esta Ley, los servidores públicos federales mencionados en el párrafo primero del artículo 108 Constitucional, y todas aquellas personas que manejen o apliquen recursos públicos federales.</a:t>
            </a:r>
          </a:p>
          <a:p>
            <a:pPr algn="just"/>
            <a:r>
              <a:rPr lang="es-MX" sz="1400" dirty="0"/>
              <a:t> </a:t>
            </a:r>
          </a:p>
          <a:p>
            <a:pPr algn="ctr"/>
            <a:r>
              <a:rPr lang="es-MX" sz="1400" b="1" dirty="0" smtClean="0"/>
              <a:t>TITULO SEGUNDO</a:t>
            </a:r>
            <a:endParaRPr lang="es-MX" sz="1400" dirty="0" smtClean="0"/>
          </a:p>
          <a:p>
            <a:pPr algn="ctr"/>
            <a:r>
              <a:rPr lang="es-MX" sz="1400" b="1" dirty="0" smtClean="0"/>
              <a:t>Responsabilidades Administrativas</a:t>
            </a:r>
            <a:endParaRPr lang="es-MX" sz="1400" dirty="0" smtClean="0"/>
          </a:p>
          <a:p>
            <a:pPr algn="ctr"/>
            <a:r>
              <a:rPr lang="es-MX" sz="1400" b="1" dirty="0" smtClean="0"/>
              <a:t> CAPITULO </a:t>
            </a:r>
            <a:r>
              <a:rPr lang="es-MX" sz="1400" b="1" dirty="0"/>
              <a:t>I</a:t>
            </a:r>
            <a:endParaRPr lang="es-MX" sz="1400" dirty="0"/>
          </a:p>
          <a:p>
            <a:pPr algn="ctr"/>
            <a:r>
              <a:rPr lang="es-MX" sz="1400" b="1" dirty="0"/>
              <a:t>Principios que rigen la función pública, sujetos de responsabilidad administrativa y obligaciones en el servicio público</a:t>
            </a:r>
            <a:endParaRPr lang="es-MX" sz="1400" dirty="0"/>
          </a:p>
          <a:p>
            <a:pPr algn="just"/>
            <a:r>
              <a:rPr lang="es-MX" sz="1400" b="1" dirty="0"/>
              <a:t> </a:t>
            </a:r>
            <a:endParaRPr lang="es-MX" sz="1400" dirty="0"/>
          </a:p>
          <a:p>
            <a:pPr algn="just"/>
            <a:r>
              <a:rPr lang="es-MX" sz="1400" b="1" dirty="0"/>
              <a:t>ARTICULO 7.-</a:t>
            </a:r>
            <a:r>
              <a:rPr lang="es-MX" sz="1400" dirty="0"/>
              <a:t> Será responsabilidad de los sujetos de la Ley ajustarse, en el desempeño de sus empleos, cargos o comisiones, a las obligaciones previstas en ésta, a fin de salvaguardar los principios de </a:t>
            </a:r>
            <a:r>
              <a:rPr lang="es-MX" sz="1400" u="sng" dirty="0">
                <a:solidFill>
                  <a:schemeClr val="tx2">
                    <a:lumMod val="75000"/>
                  </a:schemeClr>
                </a:solidFill>
              </a:rPr>
              <a:t>legalidad, honradez, lealtad, imparcialidad y eficiencia </a:t>
            </a:r>
            <a:r>
              <a:rPr lang="es-MX" sz="1400" dirty="0"/>
              <a:t>que rigen en el servicio público.</a:t>
            </a:r>
          </a:p>
        </p:txBody>
      </p:sp>
    </p:spTree>
    <p:extLst>
      <p:ext uri="{BB962C8B-B14F-4D97-AF65-F5344CB8AC3E}">
        <p14:creationId xmlns:p14="http://schemas.microsoft.com/office/powerpoint/2010/main" val="131905387"/>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81" y="-603448"/>
            <a:ext cx="14216517"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92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ablando-por-telefono-nueva.jpeg (1920×10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340769"/>
            <a:ext cx="5632627"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l="27557" t="10101" r="35825" b="10101"/>
          <a:stretch/>
        </p:blipFill>
        <p:spPr>
          <a:xfrm>
            <a:off x="0" y="12328"/>
            <a:ext cx="5652120" cy="6928405"/>
          </a:xfrm>
          <a:prstGeom prst="rect">
            <a:avLst/>
          </a:prstGeom>
        </p:spPr>
      </p:pic>
    </p:spTree>
    <p:extLst>
      <p:ext uri="{BB962C8B-B14F-4D97-AF65-F5344CB8AC3E}">
        <p14:creationId xmlns:p14="http://schemas.microsoft.com/office/powerpoint/2010/main" val="18032089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920" y="-675456"/>
            <a:ext cx="14088440" cy="79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8987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89" t="18291" r="25332" b="8649"/>
          <a:stretch/>
        </p:blipFill>
        <p:spPr bwMode="auto">
          <a:xfrm>
            <a:off x="467544" y="28342"/>
            <a:ext cx="8280920" cy="684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1890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92</a:t>
            </a:fld>
            <a:endParaRPr lang="es-MX" dirty="0"/>
          </a:p>
        </p:txBody>
      </p:sp>
      <p:sp>
        <p:nvSpPr>
          <p:cNvPr id="5" name="Rectangle 2"/>
          <p:cNvSpPr>
            <a:spLocks noChangeArrowheads="1"/>
          </p:cNvSpPr>
          <p:nvPr/>
        </p:nvSpPr>
        <p:spPr bwMode="auto">
          <a:xfrm>
            <a:off x="0" y="113719"/>
            <a:ext cx="9071991"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400" b="1" dirty="0" smtClean="0"/>
              <a:t>Ley </a:t>
            </a:r>
            <a:r>
              <a:rPr lang="es-MX" sz="1400" b="1" dirty="0"/>
              <a:t>General de Responsabilidades Administrativas</a:t>
            </a:r>
          </a:p>
          <a:p>
            <a:pPr algn="ctr"/>
            <a:r>
              <a:rPr lang="es-ES" sz="1400" b="1" dirty="0"/>
              <a:t> </a:t>
            </a:r>
            <a:endParaRPr lang="es-MX" sz="1400" b="1" dirty="0"/>
          </a:p>
          <a:p>
            <a:pPr algn="just"/>
            <a:r>
              <a:rPr lang="es-ES" sz="1400" b="1" i="1" dirty="0" smtClean="0"/>
              <a:t>Artículo </a:t>
            </a:r>
            <a:r>
              <a:rPr lang="es-ES" sz="1400" b="1" i="1" dirty="0"/>
              <a:t>1.</a:t>
            </a:r>
            <a:r>
              <a:rPr lang="es-ES" sz="1400" i="1" dirty="0"/>
              <a:t> La presente Ley es de orden público y de observancia general en toda la República, y tiene por objeto distribuir competencias entre los órdenes de gobierno para establecer las responsabilidades administrativas de los Servidores Públicos, sus obligaciones, las sanciones aplicables por los actos u omisiones en que estos incurran y las que correspondan a los particulares vinculados con faltas administrativas graves, así como los procedimientos para su aplicación.</a:t>
            </a:r>
            <a:endParaRPr lang="es-MX" sz="1400" dirty="0"/>
          </a:p>
          <a:p>
            <a:r>
              <a:rPr lang="es-ES" sz="1400" b="1" i="1" dirty="0"/>
              <a:t>Artículo 2. </a:t>
            </a:r>
            <a:r>
              <a:rPr lang="es-ES" sz="1400" i="1" dirty="0"/>
              <a:t>Son objeto de la presente Ley:</a:t>
            </a:r>
            <a:endParaRPr lang="es-MX" sz="1400" dirty="0"/>
          </a:p>
          <a:p>
            <a:r>
              <a:rPr lang="es-ES" sz="1400" b="1" i="1" dirty="0"/>
              <a:t>I.	</a:t>
            </a:r>
            <a:r>
              <a:rPr lang="es-ES" sz="1400" i="1" dirty="0"/>
              <a:t>Establecer los principios y obligaciones que rigen la actuación de los Servidores Públicos;</a:t>
            </a:r>
            <a:endParaRPr lang="es-MX" sz="1400" dirty="0"/>
          </a:p>
          <a:p>
            <a:r>
              <a:rPr lang="es-ES" sz="1400" b="1" i="1" dirty="0"/>
              <a:t>II.	</a:t>
            </a:r>
            <a:r>
              <a:rPr lang="es-ES" sz="1400" i="1" dirty="0"/>
              <a:t>Establecer las Faltas administrativas graves y no graves de los Servidores Públicos, las sanciones aplicables a las mismas, así como los procedimientos para su aplicación y las facultades de las autoridades competentes para tal efecto;</a:t>
            </a:r>
            <a:endParaRPr lang="es-MX" sz="1400" dirty="0"/>
          </a:p>
          <a:p>
            <a:r>
              <a:rPr lang="es-ES" sz="1400" b="1" i="1" dirty="0"/>
              <a:t>III.	</a:t>
            </a:r>
            <a:r>
              <a:rPr lang="es-ES" sz="1400" i="1" dirty="0"/>
              <a:t>Establecer las sanciones por la comisión de Faltas de particulares, así como los procedimientos para su aplicación y las facultades de las autoridades competentes para tal efecto;</a:t>
            </a:r>
            <a:endParaRPr lang="es-MX" sz="1400" dirty="0"/>
          </a:p>
          <a:p>
            <a:r>
              <a:rPr lang="es-ES" sz="1400" b="1" i="1" dirty="0"/>
              <a:t>IV.	</a:t>
            </a:r>
            <a:r>
              <a:rPr lang="es-ES" sz="1400" i="1" dirty="0"/>
              <a:t>Determinar los mecanismos para la prevención, corrección e investigación de responsabilidades administrativas, y</a:t>
            </a:r>
            <a:endParaRPr lang="es-MX" sz="1400" dirty="0"/>
          </a:p>
          <a:p>
            <a:r>
              <a:rPr lang="es-ES" sz="1400" b="1" i="1" dirty="0"/>
              <a:t>V.	</a:t>
            </a:r>
            <a:r>
              <a:rPr lang="es-ES" sz="1400" i="1" dirty="0"/>
              <a:t>Crear las bases para que todo Ente público establezca políticas eficaces de ética pública y responsabilidad en el servicio público.</a:t>
            </a:r>
            <a:endParaRPr lang="es-MX" sz="1400" dirty="0"/>
          </a:p>
          <a:p>
            <a:r>
              <a:rPr lang="es-ES" sz="1400" b="1" i="1" dirty="0"/>
              <a:t>Artículo 3. </a:t>
            </a:r>
            <a:r>
              <a:rPr lang="es-ES" sz="1400" i="1" dirty="0"/>
              <a:t>Para efectos de esta Ley se entenderá por:</a:t>
            </a:r>
            <a:endParaRPr lang="es-MX" sz="1400" dirty="0"/>
          </a:p>
          <a:p>
            <a:r>
              <a:rPr lang="es-ES" sz="1400" b="1" i="1" dirty="0"/>
              <a:t>I.	Auditoría Superior: </a:t>
            </a:r>
            <a:r>
              <a:rPr lang="es-ES" sz="1400" i="1" dirty="0"/>
              <a:t>La Auditoría Superior de la Federación;</a:t>
            </a:r>
            <a:endParaRPr lang="es-MX" sz="1400" dirty="0"/>
          </a:p>
          <a:p>
            <a:r>
              <a:rPr lang="es-ES" sz="1400" b="1" i="1" dirty="0" smtClean="0"/>
              <a:t>VI</a:t>
            </a:r>
            <a:r>
              <a:rPr lang="es-ES" sz="1400" b="1" i="1" dirty="0"/>
              <a:t>.	Conflicto de Interés: </a:t>
            </a:r>
            <a:r>
              <a:rPr lang="es-ES" sz="1400" i="1" dirty="0"/>
              <a:t>La posible afectación del desempeño imparcial y objetivo de las funciones de los Servidores Públicos en razón de intereses personales, familiares o de negocios;</a:t>
            </a:r>
            <a:endParaRPr lang="es-MX" sz="1400" dirty="0"/>
          </a:p>
          <a:p>
            <a:r>
              <a:rPr lang="es-ES" sz="1400" b="1" i="1" dirty="0"/>
              <a:t>X.	Ente público: </a:t>
            </a:r>
            <a:r>
              <a:rPr lang="es-ES" sz="1400" i="1" dirty="0"/>
              <a:t>Los Poderes Legislativo y Judicial, los órganos constitucionales autónomos, las dependencias y entidades de la Administración Pública Federal, y sus homólogos de las entidades federativas, los municipios y alcaldías de la Ciudad de México y sus dependencias y entidades, la Procuraduría General de la República y las fiscalías o procuradurías locales, los órganos jurisdiccionales que no formen parte de los poderes judiciales, las Empresas productivas del Estado, así como cualquier otro ente sobre el que tenga control cualquiera de los poderes y órganos públicos citados de los tres órdenes de gobierno;</a:t>
            </a:r>
            <a:endParaRPr lang="es-MX" sz="1400" dirty="0"/>
          </a:p>
          <a:p>
            <a:r>
              <a:rPr lang="es-ES" sz="1400" b="1" i="1" dirty="0" smtClean="0"/>
              <a:t>XIV</a:t>
            </a:r>
            <a:r>
              <a:rPr lang="es-ES" sz="1400" b="1" i="1" dirty="0"/>
              <a:t>.	Faltas administrativas: </a:t>
            </a:r>
            <a:r>
              <a:rPr lang="es-ES" sz="1400" i="1" dirty="0"/>
              <a:t>Las Faltas administrativas graves, las Faltas administrativas no graves; así como las Faltas de particulares, conforme a lo dispuesto en esta Ley</a:t>
            </a:r>
            <a:r>
              <a:rPr lang="es-ES" sz="1400" i="1" dirty="0" smtClean="0"/>
              <a:t>;</a:t>
            </a:r>
            <a:endParaRPr lang="es-MX" sz="1400" dirty="0"/>
          </a:p>
        </p:txBody>
      </p:sp>
    </p:spTree>
    <p:extLst>
      <p:ext uri="{BB962C8B-B14F-4D97-AF65-F5344CB8AC3E}">
        <p14:creationId xmlns:p14="http://schemas.microsoft.com/office/powerpoint/2010/main" val="518726725"/>
      </p:ext>
    </p:extLst>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93</a:t>
            </a:fld>
            <a:endParaRPr lang="es-MX" dirty="0"/>
          </a:p>
        </p:txBody>
      </p:sp>
      <p:sp>
        <p:nvSpPr>
          <p:cNvPr id="5" name="Rectangle 2"/>
          <p:cNvSpPr>
            <a:spLocks noChangeArrowheads="1"/>
          </p:cNvSpPr>
          <p:nvPr/>
        </p:nvSpPr>
        <p:spPr bwMode="auto">
          <a:xfrm>
            <a:off x="0" y="221439"/>
            <a:ext cx="9071991"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400" b="1" dirty="0" smtClean="0"/>
              <a:t>Ley </a:t>
            </a:r>
            <a:r>
              <a:rPr lang="es-MX" sz="1400" b="1" dirty="0"/>
              <a:t>General de Responsabilidades Administrativas</a:t>
            </a:r>
          </a:p>
          <a:p>
            <a:pPr algn="ctr"/>
            <a:r>
              <a:rPr lang="es-ES" sz="1400" b="1" dirty="0"/>
              <a:t> </a:t>
            </a:r>
            <a:endParaRPr lang="es-MX" sz="1400" b="1" dirty="0"/>
          </a:p>
          <a:p>
            <a:pPr algn="just"/>
            <a:r>
              <a:rPr lang="es-ES" sz="1400" b="1" i="1" dirty="0"/>
              <a:t>Artículo 7. </a:t>
            </a:r>
            <a:r>
              <a:rPr lang="es-ES" sz="1400" b="1" i="1" u="sng" dirty="0"/>
              <a:t>Los Servidores Públicos observarán en el desempeño de su empleo, cargo o comisión, los principios de disciplina, legalidad, objetividad, profesionalismo, honradez, lealtad, imparcialidad, integridad, rendición de cuentas, eficacia y eficiencia que rigen el servicio público</a:t>
            </a:r>
            <a:r>
              <a:rPr lang="es-ES" sz="1400" i="1" dirty="0"/>
              <a:t>. Para la efectiva aplicación de dichos principios, los Servidores Públicos observarán las siguientes directrices:</a:t>
            </a:r>
            <a:endParaRPr lang="es-MX" sz="1400" dirty="0"/>
          </a:p>
          <a:p>
            <a:pPr algn="just"/>
            <a:r>
              <a:rPr lang="es-ES" sz="1400" b="1" i="1" dirty="0"/>
              <a:t>I.	</a:t>
            </a:r>
            <a:r>
              <a:rPr lang="es-ES" sz="1400" i="1" dirty="0"/>
              <a:t>Actuar conforme a lo que las leyes, reglamentos y demás disposiciones jurídicas les atribuyen a su empleo, cargo o comisión, por lo que deben conocer y cumplir las disposiciones que regulan el ejercicio de sus funciones, facultades y atribuciones;</a:t>
            </a:r>
            <a:endParaRPr lang="es-MX" sz="1400" dirty="0"/>
          </a:p>
          <a:p>
            <a:pPr algn="just"/>
            <a:r>
              <a:rPr lang="es-ES" sz="1400" b="1" i="1" dirty="0"/>
              <a:t>II.	</a:t>
            </a:r>
            <a:r>
              <a:rPr lang="es-ES" sz="1400" i="1" dirty="0"/>
              <a:t>Conducirse con rectitud sin utilizar su empleo, cargo o comisión para obtener o pretender obtener algún beneficio, provecho o ventaja personal o a favor de terceros, ni buscar o aceptar compensaciones, prestaciones, dádivas, obsequios o regalos de cualquier persona u organización;</a:t>
            </a:r>
            <a:endParaRPr lang="es-MX" sz="1400" dirty="0"/>
          </a:p>
          <a:p>
            <a:pPr algn="just"/>
            <a:r>
              <a:rPr lang="es-ES" sz="1400" b="1" i="1" dirty="0"/>
              <a:t>III.	</a:t>
            </a:r>
            <a:r>
              <a:rPr lang="es-ES" sz="1400" i="1" dirty="0"/>
              <a:t>Satisfacer el interés superior de las necesidades colectivas por encima de intereses particulares, personales o ajenos al interés general y bienestar de la población;</a:t>
            </a:r>
            <a:endParaRPr lang="es-MX" sz="1400" dirty="0"/>
          </a:p>
          <a:p>
            <a:pPr algn="just"/>
            <a:r>
              <a:rPr lang="es-ES" sz="1400" b="1" i="1" dirty="0"/>
              <a:t>IV.	</a:t>
            </a:r>
            <a:r>
              <a:rPr lang="es-ES" sz="1400" i="1" dirty="0"/>
              <a:t>Dar a las personas en general el mismo trato, por lo que no concederán privilegios o preferencias a organizaciones o personas, ni permitirán que influencias, intereses o prejuicios indebidos afecten su compromiso para tomar decisiones o ejercer sus funciones de manera objetiva;</a:t>
            </a:r>
            <a:endParaRPr lang="es-MX" sz="1400" dirty="0"/>
          </a:p>
          <a:p>
            <a:pPr algn="just"/>
            <a:r>
              <a:rPr lang="es-ES" sz="1400" b="1" i="1" dirty="0"/>
              <a:t>V.	</a:t>
            </a:r>
            <a:r>
              <a:rPr lang="es-ES" sz="1400" i="1" dirty="0"/>
              <a:t>Actuar conforme a una cultura de servicio orientada al logro de resultados, procurando en todo momento un mejor desempeño de sus funciones a fin de alcanzar las metas institucionales según sus responsabilidades;</a:t>
            </a:r>
            <a:endParaRPr lang="es-MX" sz="1400" dirty="0"/>
          </a:p>
          <a:p>
            <a:pPr algn="just"/>
            <a:r>
              <a:rPr lang="es-ES" sz="1400" b="1" i="1" dirty="0"/>
              <a:t>VI.	</a:t>
            </a:r>
            <a:r>
              <a:rPr lang="es-ES" sz="1400" i="1" dirty="0"/>
              <a:t>Administrar los recursos públicos que estén bajo su responsabilidad, sujetándose a los principios de eficiencia, eficacia, economía, transparencia y honradez para satisfacer los objetivos a los que estén destinados;</a:t>
            </a:r>
            <a:endParaRPr lang="es-MX" sz="1400" dirty="0"/>
          </a:p>
          <a:p>
            <a:pPr algn="just"/>
            <a:r>
              <a:rPr lang="es-ES" sz="1400" b="1" i="1" dirty="0"/>
              <a:t>VII.	</a:t>
            </a:r>
            <a:r>
              <a:rPr lang="es-ES" sz="1400" i="1" dirty="0"/>
              <a:t>Promover, respetar, proteger y garantizar los derechos humanos establecidos en la Constitución;</a:t>
            </a:r>
            <a:endParaRPr lang="es-MX" sz="1400" dirty="0"/>
          </a:p>
          <a:p>
            <a:pPr algn="just"/>
            <a:r>
              <a:rPr lang="es-ES" sz="1400" b="1" i="1" dirty="0"/>
              <a:t>VIII.	</a:t>
            </a:r>
            <a:r>
              <a:rPr lang="es-ES" sz="1400" i="1" dirty="0"/>
              <a:t>Corresponder a la confianza que la sociedad les ha conferido; tendrán una vocación absoluta de servicio a la sociedad, y preservarán el interés superior de las necesidades colectivas por encima de intereses particulares, personales o ajenos al interés general;</a:t>
            </a:r>
            <a:endParaRPr lang="es-MX" sz="1400" dirty="0"/>
          </a:p>
          <a:p>
            <a:pPr algn="just"/>
            <a:r>
              <a:rPr lang="es-ES" sz="1400" b="1" i="1" dirty="0"/>
              <a:t>IX.	</a:t>
            </a:r>
            <a:r>
              <a:rPr lang="es-ES" sz="1400" i="1" dirty="0"/>
              <a:t>Evitar y dar cuenta de los intereses que puedan entrar en conflicto con el desempeño responsable y objetivo de sus facultades y obligaciones, y</a:t>
            </a:r>
            <a:endParaRPr lang="es-MX" sz="1400" dirty="0"/>
          </a:p>
          <a:p>
            <a:pPr algn="just"/>
            <a:r>
              <a:rPr lang="es-ES" sz="1400" b="1" i="1" dirty="0"/>
              <a:t>X.	</a:t>
            </a:r>
            <a:r>
              <a:rPr lang="es-ES" sz="1400" i="1" dirty="0"/>
              <a:t>Abstenerse de realizar cualquier trato o promesa privada que comprometa al Estado mexicano.</a:t>
            </a:r>
            <a:endParaRPr lang="es-MX" sz="1400" dirty="0"/>
          </a:p>
        </p:txBody>
      </p:sp>
    </p:spTree>
    <p:extLst>
      <p:ext uri="{BB962C8B-B14F-4D97-AF65-F5344CB8AC3E}">
        <p14:creationId xmlns:p14="http://schemas.microsoft.com/office/powerpoint/2010/main" val="3826646994"/>
      </p:ext>
    </p:extLst>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94</a:t>
            </a:fld>
            <a:endParaRPr lang="es-MX" dirty="0"/>
          </a:p>
        </p:txBody>
      </p:sp>
      <p:sp>
        <p:nvSpPr>
          <p:cNvPr id="5" name="Rectangle 2"/>
          <p:cNvSpPr>
            <a:spLocks noChangeArrowheads="1"/>
          </p:cNvSpPr>
          <p:nvPr/>
        </p:nvSpPr>
        <p:spPr bwMode="auto">
          <a:xfrm>
            <a:off x="0" y="-100564"/>
            <a:ext cx="9144000" cy="720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MX" sz="1400" b="1" dirty="0" smtClean="0"/>
              <a:t>Ley </a:t>
            </a:r>
            <a:r>
              <a:rPr lang="es-MX" sz="1400" b="1" dirty="0"/>
              <a:t>General de Responsabilidades Administrativas</a:t>
            </a:r>
          </a:p>
          <a:p>
            <a:pPr algn="just"/>
            <a:r>
              <a:rPr lang="es-ES" sz="1400" b="1" dirty="0"/>
              <a:t> </a:t>
            </a:r>
            <a:endParaRPr lang="es-MX" sz="1400" b="1" dirty="0"/>
          </a:p>
          <a:p>
            <a:pPr algn="just"/>
            <a:r>
              <a:rPr lang="es-ES" sz="1400" b="1" i="1" dirty="0"/>
              <a:t>Artículo 16. Los Servidores Públicos deberán observar el código de ética que al efecto sea emitido por las Secretarías o los Órganos internos de control, conforme a los lineamientos que emita el Sistema Nacional Anticorrupción, para que en su actuación impere una conducta digna que responda a las necesidades de la sociedad y que oriente su desempeño.</a:t>
            </a:r>
            <a:endParaRPr lang="es-MX" sz="1400" dirty="0"/>
          </a:p>
          <a:p>
            <a:pPr algn="just"/>
            <a:r>
              <a:rPr lang="es-ES" sz="1400" b="1" i="1" dirty="0"/>
              <a:t>El código de ética a que se refiere el párrafo anterior, deberá hacerse del conocimiento de los Servidores Públicos de la dependencia o entidad de que se trate, así como darle la máxima publicidad.</a:t>
            </a:r>
            <a:endParaRPr lang="es-MX" sz="1400" dirty="0"/>
          </a:p>
          <a:p>
            <a:pPr algn="just"/>
            <a:endParaRPr lang="es-ES" sz="1400" b="1" i="1" dirty="0" smtClean="0"/>
          </a:p>
          <a:p>
            <a:pPr algn="just"/>
            <a:r>
              <a:rPr lang="es-ES" sz="1400" b="1" i="1" dirty="0" smtClean="0"/>
              <a:t>Artículo </a:t>
            </a:r>
            <a:r>
              <a:rPr lang="es-ES" sz="1400" b="1" i="1" dirty="0"/>
              <a:t>17. </a:t>
            </a:r>
            <a:r>
              <a:rPr lang="es-ES" sz="1400" i="1" dirty="0"/>
              <a:t>Los Órganos internos de control deberán evaluar anualmente el resultado de las acciones específicas que hayan implementado conforme a este Capítulo y proponer, en su caso, las modificaciones que resulten procedentes, informando de ello a la Secretaría en los términos que ésta establezca.</a:t>
            </a:r>
            <a:endParaRPr lang="es-MX" sz="1400" dirty="0"/>
          </a:p>
          <a:p>
            <a:pPr algn="just"/>
            <a:endParaRPr lang="es-ES" sz="1400" b="1" i="1" dirty="0" smtClean="0"/>
          </a:p>
          <a:p>
            <a:pPr algn="just"/>
            <a:r>
              <a:rPr lang="es-ES" sz="1400" b="1" i="1" dirty="0" smtClean="0"/>
              <a:t>Artículo </a:t>
            </a:r>
            <a:r>
              <a:rPr lang="es-ES" sz="1400" b="1" i="1" dirty="0"/>
              <a:t>32. </a:t>
            </a:r>
            <a:r>
              <a:rPr lang="es-ES" sz="1400" i="1" dirty="0"/>
              <a:t>Estarán obligados a presentar las declaraciones de situación patrimonial y de intereses, bajo protesta de decir verdad y ante las Secretarías o su respectivo Órgano interno de control, todos los Servidores Públicos, en los términos previstos en la presente Ley. Asimismo, deberán presentar su declaración fiscal anual, en los términos que disponga la legislación de la materia.</a:t>
            </a:r>
            <a:endParaRPr lang="es-MX" sz="1400" dirty="0"/>
          </a:p>
          <a:p>
            <a:pPr algn="just"/>
            <a:r>
              <a:rPr lang="es-ES" sz="1400" b="1" i="1" dirty="0" smtClean="0"/>
              <a:t>Artículo </a:t>
            </a:r>
            <a:r>
              <a:rPr lang="es-ES" sz="1400" b="1" i="1" dirty="0"/>
              <a:t>33.</a:t>
            </a:r>
            <a:r>
              <a:rPr lang="es-ES" sz="1400" i="1" dirty="0"/>
              <a:t> La declaración de situación patrimonial deberá presentarse en los siguientes plazos:</a:t>
            </a:r>
            <a:endParaRPr lang="es-MX" sz="1400" dirty="0"/>
          </a:p>
          <a:p>
            <a:pPr algn="just"/>
            <a:r>
              <a:rPr lang="es-ES" sz="1400" b="1" i="1" dirty="0"/>
              <a:t>I.	</a:t>
            </a:r>
            <a:r>
              <a:rPr lang="es-ES" sz="1400" i="1" dirty="0"/>
              <a:t>Declaración inicial, dentro de los sesenta días naturales siguientes a la toma de posesión con motivo del:</a:t>
            </a:r>
            <a:endParaRPr lang="es-MX" sz="1400" dirty="0"/>
          </a:p>
          <a:p>
            <a:pPr algn="just"/>
            <a:r>
              <a:rPr lang="es-ES" sz="1400" b="1" i="1" dirty="0"/>
              <a:t>a)	</a:t>
            </a:r>
            <a:r>
              <a:rPr lang="es-ES" sz="1400" i="1" dirty="0"/>
              <a:t>Ingreso al servicio público por primera vez;</a:t>
            </a:r>
            <a:endParaRPr lang="es-MX" sz="1400" dirty="0"/>
          </a:p>
          <a:p>
            <a:pPr algn="just"/>
            <a:r>
              <a:rPr lang="es-ES" sz="1400" b="1" i="1" dirty="0"/>
              <a:t>b)	</a:t>
            </a:r>
            <a:r>
              <a:rPr lang="es-ES" sz="1400" i="1" dirty="0"/>
              <a:t>Reingreso al servicio público después de sesenta días naturales de la conclusión de su último encargo;</a:t>
            </a:r>
            <a:endParaRPr lang="es-MX" sz="1400" dirty="0"/>
          </a:p>
          <a:p>
            <a:pPr algn="just"/>
            <a:r>
              <a:rPr lang="es-ES" sz="1400" b="1" i="1" dirty="0"/>
              <a:t>II.	</a:t>
            </a:r>
            <a:r>
              <a:rPr lang="es-ES" sz="1400" i="1" dirty="0"/>
              <a:t>Declaración de modificación patrimonial, durante el mes de mayo de cada año, y</a:t>
            </a:r>
            <a:endParaRPr lang="es-MX" sz="1400" dirty="0"/>
          </a:p>
          <a:p>
            <a:pPr algn="just"/>
            <a:r>
              <a:rPr lang="es-ES" sz="1400" b="1" i="1" dirty="0"/>
              <a:t>III.	</a:t>
            </a:r>
            <a:r>
              <a:rPr lang="es-ES" sz="1400" i="1" dirty="0"/>
              <a:t>Declaración de conclusión del encargo, dentro de los sesenta días naturales siguientes a la conclusión.</a:t>
            </a:r>
            <a:endParaRPr lang="es-MX" sz="1400" dirty="0"/>
          </a:p>
          <a:p>
            <a:pPr algn="just"/>
            <a:r>
              <a:rPr lang="es-ES" sz="1400" i="1" dirty="0"/>
              <a:t>En el caso de cambio de dependencia o entidad en el mismo orden de gobierno, únicamente se dará aviso de dicha situación y no será necesario presentar la declaración de conclusión.</a:t>
            </a:r>
            <a:endParaRPr lang="es-MX" sz="1400" dirty="0"/>
          </a:p>
          <a:p>
            <a:pPr algn="just"/>
            <a:r>
              <a:rPr lang="es-ES" sz="1400" i="1" dirty="0"/>
              <a:t>La Secretaría o los Órganos internos de control, según corresponda, podrán solicitar a los Servidores Públicos una copia de la declaración del Impuesto Sobre la Renta del año que corresponda, si éstos estuvieren obligados a presentarla o, en su caso, de la constancia de percepciones y retenciones que les hubieren emitido alguno de los entes públicos, la cual deberá ser remitida en un plazo de tres días hábiles a partir de la fecha en que se reciba la solicitud.</a:t>
            </a:r>
            <a:endParaRPr lang="es-MX" sz="1400" dirty="0"/>
          </a:p>
        </p:txBody>
      </p:sp>
    </p:spTree>
    <p:extLst>
      <p:ext uri="{BB962C8B-B14F-4D97-AF65-F5344CB8AC3E}">
        <p14:creationId xmlns:p14="http://schemas.microsoft.com/office/powerpoint/2010/main" val="3696788177"/>
      </p:ext>
    </p:extLst>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95</a:t>
            </a:fld>
            <a:endParaRPr lang="es-MX" dirty="0"/>
          </a:p>
        </p:txBody>
      </p:sp>
      <p:sp>
        <p:nvSpPr>
          <p:cNvPr id="5" name="Rectangle 2"/>
          <p:cNvSpPr>
            <a:spLocks noChangeArrowheads="1"/>
          </p:cNvSpPr>
          <p:nvPr/>
        </p:nvSpPr>
        <p:spPr bwMode="auto">
          <a:xfrm>
            <a:off x="0" y="86916"/>
            <a:ext cx="9144000"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1400" b="1" dirty="0"/>
              <a:t>Acuerdo que tiene por objeto emitir:</a:t>
            </a:r>
          </a:p>
          <a:p>
            <a:r>
              <a:rPr lang="es-ES_tradnl" sz="1400" b="1" dirty="0"/>
              <a:t> </a:t>
            </a:r>
            <a:endParaRPr lang="es-MX" sz="1400" b="1" dirty="0"/>
          </a:p>
          <a:p>
            <a:pPr algn="just"/>
            <a:r>
              <a:rPr lang="es-ES" sz="1400" b="1" dirty="0"/>
              <a:t>PRIMERO.-</a:t>
            </a:r>
            <a:r>
              <a:rPr lang="es-ES" sz="1400" dirty="0"/>
              <a:t> Este Acuerdo tiene por objeto emitir el Código de Ética de los servidores públicos del Gobierno Federal, las Reglas de Integridad para el ejercicio de la función pública, y los Lineamientos generales para propiciar la integridad de los servidores públicos y para implementar acciones permanentes que favorezcan su comportamiento ético, a través de los Comités de Ética y de Prevención de Conflictos de Interés.</a:t>
            </a:r>
            <a:endParaRPr lang="es-MX" sz="1400" dirty="0"/>
          </a:p>
          <a:p>
            <a:pPr algn="just"/>
            <a:r>
              <a:rPr lang="es-ES" sz="1400" b="1" dirty="0"/>
              <a:t>SEGUNDO.- El Código de Ética, las Reglas de Integridad y los Lineamientos generales, regirán la conducta de los servidores públicos al servicio de las dependencias y entidades de la Administración Pública Federal.</a:t>
            </a:r>
            <a:endParaRPr lang="es-MX" sz="1400" b="1" dirty="0"/>
          </a:p>
          <a:p>
            <a:pPr algn="just"/>
            <a:r>
              <a:rPr lang="es-ES" sz="1400" dirty="0"/>
              <a:t>Los entes públicos cuyas leyes específicas prevean el establecimiento de códigos de ética o de acciones concretas en la materia, deberán informar a la Secretaría de la Función Pública el diagnóstico, la evaluación y los resultados a que se refieren los artículos 48 a 51 de la Ley Federal de Responsabilidades Administrativas de los Servidores Públicos, en los términos que dicte la Unidad.</a:t>
            </a:r>
            <a:endParaRPr lang="es-MX" sz="1400" dirty="0"/>
          </a:p>
          <a:p>
            <a:pPr algn="just"/>
            <a:r>
              <a:rPr lang="es-ES" sz="1400" b="1" dirty="0"/>
              <a:t>TERCERO.-</a:t>
            </a:r>
            <a:r>
              <a:rPr lang="es-ES" sz="1400" dirty="0"/>
              <a:t> El lenguaje empleado en el Código de Ética, en las Reglas de Integridad y en los Lineamientos generales, no busca generar ninguna distinción ni marcar diferencias entre hombres y mujeres, por lo que las referencias o alusiones en la redacción hechas hacia un género representan a ambos sexos.</a:t>
            </a:r>
            <a:endParaRPr lang="es-MX" sz="1400" dirty="0"/>
          </a:p>
          <a:p>
            <a:pPr algn="just"/>
            <a:r>
              <a:rPr lang="es-ES" sz="1400" dirty="0"/>
              <a:t>Para esos efectos y del presente Acuerdo, del Código de Ética, de las Reglas de Integridad y de los Lineamientos generales, se entenderá por:</a:t>
            </a:r>
            <a:endParaRPr lang="es-MX" sz="1400" dirty="0"/>
          </a:p>
          <a:p>
            <a:pPr algn="just"/>
            <a:r>
              <a:rPr lang="es-ES" sz="1400" b="1" dirty="0" smtClean="0"/>
              <a:t>b</a:t>
            </a:r>
            <a:r>
              <a:rPr lang="es-ES" sz="1400" b="1" dirty="0"/>
              <a:t>)	Código de Conducta:</a:t>
            </a:r>
            <a:r>
              <a:rPr lang="es-ES" sz="1400" dirty="0"/>
              <a:t> El instrumento emitido por el Titular de la dependencia o entidad a propuesta de los Comités de Ética y de Prevención de Conflictos de Interés;</a:t>
            </a:r>
            <a:endParaRPr lang="es-MX" sz="1400" dirty="0"/>
          </a:p>
          <a:p>
            <a:pPr algn="just"/>
            <a:r>
              <a:rPr lang="es-ES" sz="1400" b="1" dirty="0"/>
              <a:t>c)	Código de Ética:</a:t>
            </a:r>
            <a:r>
              <a:rPr lang="es-ES" sz="1400" dirty="0"/>
              <a:t> El Código de Ética de los Servidores Públicos del Gobierno Federal, a que se refiere el presente Acuerdo;</a:t>
            </a:r>
            <a:endParaRPr lang="es-MX" sz="1400" dirty="0"/>
          </a:p>
          <a:p>
            <a:pPr algn="just"/>
            <a:r>
              <a:rPr lang="es-ES" sz="1400" b="1" dirty="0"/>
              <a:t>d)	Comité:</a:t>
            </a:r>
            <a:r>
              <a:rPr lang="es-ES" sz="1400" dirty="0"/>
              <a:t> El Comité de Ética y de Prevención de Conflictos de Interés. En su caso, los subcomités o comisiones permanentes o temporales que se establezcan conforme a los Lineamientos generales;</a:t>
            </a:r>
            <a:endParaRPr lang="es-MX" sz="1400" dirty="0"/>
          </a:p>
          <a:p>
            <a:pPr algn="just"/>
            <a:r>
              <a:rPr lang="es-ES" sz="1400" b="1" dirty="0"/>
              <a:t>e)	Comité de Control y Desempeño Institucional:</a:t>
            </a:r>
            <a:r>
              <a:rPr lang="es-ES" sz="1400" dirty="0"/>
              <a:t> El Comité referido en el Acuerdo por el que se emiten las Disposiciones en Materia de Control Interno y se expide el Manual Administrativo de Aplicación General en Materia de Control Interno, publicado en el Diario Oficial de la Federación el 12 de julio de 2010 y sus reformas;</a:t>
            </a:r>
            <a:endParaRPr lang="es-MX" sz="1400" dirty="0"/>
          </a:p>
          <a:p>
            <a:pPr algn="just"/>
            <a:r>
              <a:rPr lang="es-ES" sz="1400" b="1" dirty="0"/>
              <a:t>f)	Conflicto de interés</a:t>
            </a:r>
            <a:r>
              <a:rPr lang="es-ES" sz="1400" dirty="0"/>
              <a:t>: La situación que se presenta cuando los intereses personales, familiares o de negocios del servidor público puedan afectar el desempeño independiente e imparcial de sus empleos, cargos, comisiones o funciones</a:t>
            </a:r>
            <a:r>
              <a:rPr lang="es-ES" sz="1400" dirty="0" smtClean="0"/>
              <a:t>;</a:t>
            </a:r>
            <a:endParaRPr lang="es-MX" sz="1400" dirty="0"/>
          </a:p>
        </p:txBody>
      </p:sp>
    </p:spTree>
    <p:extLst>
      <p:ext uri="{BB962C8B-B14F-4D97-AF65-F5344CB8AC3E}">
        <p14:creationId xmlns:p14="http://schemas.microsoft.com/office/powerpoint/2010/main" val="1117392117"/>
      </p:ext>
    </p:extLst>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96</a:t>
            </a:fld>
            <a:endParaRPr lang="es-MX" dirty="0"/>
          </a:p>
        </p:txBody>
      </p:sp>
      <p:sp>
        <p:nvSpPr>
          <p:cNvPr id="5" name="Rectangle 2"/>
          <p:cNvSpPr>
            <a:spLocks noChangeArrowheads="1"/>
          </p:cNvSpPr>
          <p:nvPr/>
        </p:nvSpPr>
        <p:spPr bwMode="auto">
          <a:xfrm>
            <a:off x="-22225" y="0"/>
            <a:ext cx="9144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1400" b="1" dirty="0"/>
              <a:t>Acuerdo que tiene por objeto emitir:</a:t>
            </a:r>
          </a:p>
          <a:p>
            <a:r>
              <a:rPr lang="es-ES_tradnl" sz="1400" b="1" dirty="0"/>
              <a:t> </a:t>
            </a:r>
            <a:endParaRPr lang="es-MX" sz="1400" b="1" dirty="0"/>
          </a:p>
          <a:p>
            <a:pPr algn="just"/>
            <a:r>
              <a:rPr lang="es-ES" sz="1400" b="1" dirty="0" smtClean="0"/>
              <a:t>g</a:t>
            </a:r>
            <a:r>
              <a:rPr lang="es-ES" sz="1400" b="1" dirty="0"/>
              <a:t>)	Delación:</a:t>
            </a:r>
            <a:r>
              <a:rPr lang="es-ES" sz="1400" dirty="0"/>
              <a:t> La narrativa que formula cualquier persona sobre un hecho o conducta atribuida a un servidor público, y que resulta presuntamente contraria al Código de Conducta y a las Reglas de Integridad;</a:t>
            </a:r>
            <a:endParaRPr lang="es-MX" sz="1400" dirty="0"/>
          </a:p>
          <a:p>
            <a:r>
              <a:rPr lang="es-ES" sz="1400" b="1" dirty="0"/>
              <a:t>h)	Dependencias:</a:t>
            </a:r>
            <a:r>
              <a:rPr lang="es-ES" sz="1400" dirty="0"/>
              <a:t> Las Secretarías de Estado y sus órganos administrativos desconcentrados, los Órganos Reguladores Coordinados, la Consejería Jurídica del Ejecutivo Federal, la Oficina de la Presidencia de la República, y la Procuraduría General de la República;</a:t>
            </a:r>
            <a:endParaRPr lang="es-MX" sz="1400" dirty="0"/>
          </a:p>
          <a:p>
            <a:r>
              <a:rPr lang="es-ES" sz="1400" b="1" dirty="0"/>
              <a:t>i)	Entidades:</a:t>
            </a:r>
            <a:r>
              <a:rPr lang="es-ES" sz="1400" dirty="0"/>
              <a:t> Las consideradas como entidades paraestatales en la Ley Orgánica de la Administración Pública Federal;</a:t>
            </a:r>
            <a:endParaRPr lang="es-MX" sz="1400" dirty="0"/>
          </a:p>
          <a:p>
            <a:r>
              <a:rPr lang="es-ES" sz="1400" b="1" dirty="0"/>
              <a:t>j)	Lineamientos generales:</a:t>
            </a:r>
            <a:r>
              <a:rPr lang="es-ES" sz="1400" dirty="0"/>
              <a:t> Los Lineamientos generales para propiciar la integridad de los servidores públicos y para implementar acciones permanentes que favorezcan su comportamiento ético, a través de los Comités de Ética y de Prevención de Conflictos de Interés;</a:t>
            </a:r>
            <a:endParaRPr lang="es-MX" sz="1400" dirty="0"/>
          </a:p>
          <a:p>
            <a:r>
              <a:rPr lang="es-ES" sz="1400" b="1" dirty="0"/>
              <a:t>k)	Reglas de integridad:</a:t>
            </a:r>
            <a:r>
              <a:rPr lang="es-ES" sz="1400" dirty="0"/>
              <a:t> Las Reglas de Integridad para el ejercicio de la función pública, señaladas en el presente Acuerdo, y</a:t>
            </a:r>
            <a:endParaRPr lang="es-MX" sz="1400" dirty="0"/>
          </a:p>
          <a:p>
            <a:r>
              <a:rPr lang="es-ES" sz="1400" b="1" dirty="0"/>
              <a:t>l)	Unidad:</a:t>
            </a:r>
            <a:r>
              <a:rPr lang="es-ES" sz="1400" dirty="0"/>
              <a:t> La Unidad Especializada en Ética y Prevención de Conflictos de Interés de la Secretaría de la Función Pública</a:t>
            </a:r>
            <a:r>
              <a:rPr lang="es-ES" sz="1400" dirty="0" smtClean="0"/>
              <a:t>.</a:t>
            </a:r>
            <a:endParaRPr lang="es-MX" sz="1400" dirty="0"/>
          </a:p>
        </p:txBody>
      </p:sp>
    </p:spTree>
    <p:extLst>
      <p:ext uri="{BB962C8B-B14F-4D97-AF65-F5344CB8AC3E}">
        <p14:creationId xmlns:p14="http://schemas.microsoft.com/office/powerpoint/2010/main" val="2947005788"/>
      </p:ext>
    </p:extLst>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97</a:t>
            </a:fld>
            <a:endParaRPr lang="es-MX" dirty="0"/>
          </a:p>
        </p:txBody>
      </p:sp>
      <p:sp>
        <p:nvSpPr>
          <p:cNvPr id="5" name="Rectangle 2"/>
          <p:cNvSpPr>
            <a:spLocks noChangeArrowheads="1"/>
          </p:cNvSpPr>
          <p:nvPr/>
        </p:nvSpPr>
        <p:spPr bwMode="auto">
          <a:xfrm>
            <a:off x="0" y="525959"/>
            <a:ext cx="9144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ES" sz="1400" b="1" dirty="0" smtClean="0"/>
              <a:t>CUARTO</a:t>
            </a:r>
            <a:r>
              <a:rPr lang="es-ES" sz="1400" b="1" dirty="0"/>
              <a:t>.- </a:t>
            </a:r>
            <a:r>
              <a:rPr lang="es-ES" sz="1400" dirty="0"/>
              <a:t>Se emite el Código de Ética de los Servidores Públicos del Gobierno Federal, conforme a lo siguiente:</a:t>
            </a:r>
            <a:endParaRPr lang="es-MX" sz="1400" dirty="0"/>
          </a:p>
          <a:p>
            <a:pPr algn="just"/>
            <a:r>
              <a:rPr lang="es-ES" sz="1400" dirty="0"/>
              <a:t> </a:t>
            </a:r>
            <a:endParaRPr lang="es-MX" sz="1400" dirty="0"/>
          </a:p>
          <a:p>
            <a:pPr algn="just"/>
            <a:r>
              <a:rPr lang="es-MX" sz="1400" b="1" dirty="0"/>
              <a:t>Código de Ética de los servidores públicos del Gobierno Federal.</a:t>
            </a:r>
          </a:p>
          <a:p>
            <a:pPr algn="just"/>
            <a:r>
              <a:rPr lang="es-ES" sz="1400" dirty="0"/>
              <a:t> </a:t>
            </a:r>
            <a:endParaRPr lang="es-MX" sz="1400" dirty="0"/>
          </a:p>
          <a:p>
            <a:pPr algn="just"/>
            <a:r>
              <a:rPr lang="es-ES" sz="1400" b="1" dirty="0"/>
              <a:t>I.	</a:t>
            </a:r>
            <a:r>
              <a:rPr lang="es-ES" sz="1400" dirty="0"/>
              <a:t>Principios constitucionales que todo servidor público debe observar en el desempeño de su empleo, cargo, comisión o función.</a:t>
            </a:r>
            <a:endParaRPr lang="es-MX" sz="1400" dirty="0"/>
          </a:p>
          <a:p>
            <a:pPr algn="just"/>
            <a:r>
              <a:rPr lang="es-ES" sz="1400" b="1" dirty="0"/>
              <a:t>1.	Legalidad.- </a:t>
            </a:r>
            <a:r>
              <a:rPr lang="es-ES" sz="1400" dirty="0"/>
              <a:t>Los servidores públicos hacen sólo aquello que las normas expresamente les confieren y en todo momento someten su actuación a las facultades que las leyes, reglamentos y demás disposiciones jurídicas atribuyen a su empleo, cargo, o comisión, por lo que conocen y cumplen las disposiciones que regulan el ejercicio de sus funciones, facultades y atribuciones.</a:t>
            </a:r>
            <a:endParaRPr lang="es-MX" sz="1400" dirty="0"/>
          </a:p>
          <a:p>
            <a:pPr algn="just"/>
            <a:r>
              <a:rPr lang="es-ES" sz="1400" b="1" dirty="0"/>
              <a:t>2.	Honradez.-</a:t>
            </a:r>
            <a:r>
              <a:rPr lang="es-ES" sz="1400" dirty="0"/>
              <a:t> Los servidores públicos se conducen con rectitud sin utilizar su empleo, cargo o comisión para obtener o pretender obtener algún beneficio, provecho o ventaja personal o a favor de terceros, ni buscan o aceptan compensaciones, prestaciones, dádivas, obsequios o regalos de cualquier persona u organización, debido a que están conscientes que ello compromete sus funciones y que el ejercicio de cualquier cargo público implica un alto sentido de austeridad y vocación de servicio.</a:t>
            </a:r>
            <a:endParaRPr lang="es-MX" sz="1400" dirty="0"/>
          </a:p>
          <a:p>
            <a:pPr algn="just"/>
            <a:r>
              <a:rPr lang="es-ES" sz="1400" b="1" dirty="0"/>
              <a:t>3.	Lealtad.- </a:t>
            </a:r>
            <a:r>
              <a:rPr lang="es-ES" sz="1400" dirty="0"/>
              <a:t>Los servidores públicos corresponden a la confianza que el Estado les ha conferido; tienen una vocación absoluta de servicio a la sociedad, y satisfacen el interés superior de las necesidades colectivas por encima de intereses particulares, personales o ajenos al interés general y bienestar de la población.</a:t>
            </a:r>
            <a:endParaRPr lang="es-MX" sz="1400" dirty="0"/>
          </a:p>
          <a:p>
            <a:pPr algn="just"/>
            <a:r>
              <a:rPr lang="es-ES" sz="1400" b="1" dirty="0"/>
              <a:t>4.	Imparcialidad.- </a:t>
            </a:r>
            <a:r>
              <a:rPr lang="es-ES" sz="1400" dirty="0"/>
              <a:t>Los servidores públicos dan a los ciudadanos y a la población en general el mismo trato, no conceden privilegios o preferencias a organizaciones o personas, ni permiten que influencias, intereses o prejuicios indebidos afecten su compromiso para tomar decisiones o ejercer sus funciones de manera objetiva.</a:t>
            </a:r>
            <a:endParaRPr lang="es-MX" sz="1400" dirty="0"/>
          </a:p>
          <a:p>
            <a:pPr algn="just"/>
            <a:r>
              <a:rPr lang="es-ES" sz="1400" b="1" dirty="0"/>
              <a:t>5.	Eficiencia.-</a:t>
            </a:r>
            <a:r>
              <a:rPr lang="es-ES" sz="1400" dirty="0"/>
              <a:t> Los servidores públicos actúan conforme a una cultura de servicio orientada al logro de resultados, procurando en todo momento un mejor desempeño de sus funciones a fin de alcanzar las metas institucionales según sus responsabilidades y mediante el uso responsable y claro de los recursos públicos, eliminando cualquier ostentación y discrecionalidad indebida en su aplicación</a:t>
            </a:r>
            <a:r>
              <a:rPr lang="es-ES" sz="1400" dirty="0" smtClean="0"/>
              <a:t>.</a:t>
            </a:r>
            <a:endParaRPr lang="es-MX" sz="1400" dirty="0"/>
          </a:p>
        </p:txBody>
      </p:sp>
    </p:spTree>
    <p:extLst>
      <p:ext uri="{BB962C8B-B14F-4D97-AF65-F5344CB8AC3E}">
        <p14:creationId xmlns:p14="http://schemas.microsoft.com/office/powerpoint/2010/main" val="1500027957"/>
      </p:ext>
    </p:extLst>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3 Marcador de fecha"/>
          <p:cNvSpPr txBox="1">
            <a:spLocks noGrp="1"/>
          </p:cNvSpPr>
          <p:nvPr/>
        </p:nvSpPr>
        <p:spPr bwMode="auto">
          <a:xfrm>
            <a:off x="1285875" y="6557963"/>
            <a:ext cx="2133600" cy="228600"/>
          </a:xfrm>
          <a:prstGeom prst="rect">
            <a:avLst/>
          </a:prstGeom>
          <a:noFill/>
          <a:ln w="9525">
            <a:noFill/>
            <a:miter lim="800000"/>
            <a:headEnd/>
            <a:tailEnd/>
          </a:ln>
        </p:spPr>
        <p:txBody>
          <a:bodyPr/>
          <a:lstStyle/>
          <a:p>
            <a:pPr algn="l"/>
            <a:endParaRPr lang="en-US" sz="1600" b="1">
              <a:solidFill>
                <a:srgbClr val="000066"/>
              </a:solidFill>
              <a:latin typeface="Arial Black" pitchFamily="34" charset="0"/>
            </a:endParaRPr>
          </a:p>
        </p:txBody>
      </p:sp>
      <p:sp>
        <p:nvSpPr>
          <p:cNvPr id="22579" name="8 CuadroTexto"/>
          <p:cNvSpPr txBox="1">
            <a:spLocks noChangeArrowheads="1"/>
          </p:cNvSpPr>
          <p:nvPr/>
        </p:nvSpPr>
        <p:spPr bwMode="auto">
          <a:xfrm>
            <a:off x="8215313" y="6488113"/>
            <a:ext cx="500062" cy="369887"/>
          </a:xfrm>
          <a:prstGeom prst="rect">
            <a:avLst/>
          </a:prstGeom>
          <a:noFill/>
          <a:ln w="9525">
            <a:noFill/>
            <a:miter lim="800000"/>
            <a:headEnd/>
            <a:tailEnd/>
          </a:ln>
        </p:spPr>
        <p:txBody>
          <a:bodyPr>
            <a:spAutoFit/>
          </a:bodyPr>
          <a:lstStyle/>
          <a:p>
            <a:r>
              <a:rPr lang="es-MX" b="1" i="1"/>
              <a:t>…/</a:t>
            </a:r>
          </a:p>
        </p:txBody>
      </p:sp>
      <p:sp>
        <p:nvSpPr>
          <p:cNvPr id="2" name="1 Marcador de número de diapositiva"/>
          <p:cNvSpPr>
            <a:spLocks noGrp="1"/>
          </p:cNvSpPr>
          <p:nvPr>
            <p:ph type="sldNum" sz="quarter" idx="11"/>
          </p:nvPr>
        </p:nvSpPr>
        <p:spPr>
          <a:xfrm>
            <a:off x="6553200" y="6356350"/>
            <a:ext cx="2133600" cy="365125"/>
          </a:xfrm>
        </p:spPr>
        <p:txBody>
          <a:bodyPr/>
          <a:lstStyle/>
          <a:p>
            <a:pPr>
              <a:defRPr/>
            </a:pPr>
            <a:r>
              <a:rPr lang="es-MX" dirty="0" smtClean="0"/>
              <a:t> </a:t>
            </a:r>
            <a:fld id="{C925EB8D-A22E-457C-93E0-4F83338D4BE7}" type="slidenum">
              <a:rPr lang="es-MX" smtClean="0"/>
              <a:pPr>
                <a:defRPr/>
              </a:pPr>
              <a:t>98</a:t>
            </a:fld>
            <a:endParaRPr lang="es-MX" dirty="0"/>
          </a:p>
        </p:txBody>
      </p:sp>
      <p:sp>
        <p:nvSpPr>
          <p:cNvPr id="5" name="Rectangle 2"/>
          <p:cNvSpPr>
            <a:spLocks noChangeArrowheads="1"/>
          </p:cNvSpPr>
          <p:nvPr/>
        </p:nvSpPr>
        <p:spPr bwMode="auto">
          <a:xfrm>
            <a:off x="0" y="525959"/>
            <a:ext cx="9144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ES" sz="1400" b="1" dirty="0" smtClean="0"/>
              <a:t>CUARTO</a:t>
            </a:r>
            <a:r>
              <a:rPr lang="es-ES" sz="1400" b="1" dirty="0"/>
              <a:t>.- </a:t>
            </a:r>
            <a:r>
              <a:rPr lang="es-ES" sz="1400" dirty="0"/>
              <a:t>Se emite el Código de Ética de los Servidores Públicos del Gobierno Federal, conforme a lo siguiente:</a:t>
            </a:r>
            <a:endParaRPr lang="es-MX" sz="1400" dirty="0"/>
          </a:p>
          <a:p>
            <a:pPr algn="just"/>
            <a:r>
              <a:rPr lang="es-ES" sz="1400" dirty="0"/>
              <a:t> </a:t>
            </a:r>
            <a:endParaRPr lang="es-MX" sz="1400" dirty="0"/>
          </a:p>
          <a:p>
            <a:pPr algn="just"/>
            <a:r>
              <a:rPr lang="es-MX" sz="1400" b="1" dirty="0"/>
              <a:t>Código de Ética de los servidores públicos del Gobierno Federal.</a:t>
            </a:r>
          </a:p>
          <a:p>
            <a:pPr algn="just"/>
            <a:r>
              <a:rPr lang="es-ES" sz="1400" dirty="0"/>
              <a:t> </a:t>
            </a:r>
            <a:endParaRPr lang="es-MX" sz="1400" dirty="0"/>
          </a:p>
          <a:p>
            <a:pPr algn="just"/>
            <a:r>
              <a:rPr lang="es-ES" sz="1400" b="1" dirty="0"/>
              <a:t>I.	</a:t>
            </a:r>
            <a:r>
              <a:rPr lang="es-ES" sz="1400" dirty="0"/>
              <a:t>Principios constitucionales que todo servidor público debe observar en el desempeño de su empleo, cargo, comisión o función.</a:t>
            </a:r>
            <a:endParaRPr lang="es-MX" sz="1400" dirty="0"/>
          </a:p>
          <a:p>
            <a:pPr algn="just"/>
            <a:r>
              <a:rPr lang="es-ES" sz="1400" b="1" dirty="0"/>
              <a:t>1.	Legalidad.- </a:t>
            </a:r>
            <a:r>
              <a:rPr lang="es-ES" sz="1400" dirty="0"/>
              <a:t>Los servidores públicos hacen sólo aquello que las normas expresamente les confieren y en todo momento someten su actuación a las facultades que las leyes, reglamentos y demás disposiciones jurídicas atribuyen a su empleo, cargo, o comisión, por lo que conocen y cumplen las disposiciones que regulan el ejercicio de sus funciones, facultades y atribuciones.</a:t>
            </a:r>
            <a:endParaRPr lang="es-MX" sz="1400" dirty="0"/>
          </a:p>
          <a:p>
            <a:pPr algn="just"/>
            <a:r>
              <a:rPr lang="es-ES" sz="1400" b="1" dirty="0"/>
              <a:t>2.	Honradez.-</a:t>
            </a:r>
            <a:r>
              <a:rPr lang="es-ES" sz="1400" dirty="0"/>
              <a:t> Los servidores públicos se conducen con rectitud sin utilizar su empleo, cargo o comisión para obtener o pretender obtener algún beneficio, provecho o ventaja personal o a favor de terceros, ni buscan o aceptan compensaciones, prestaciones, dádivas, obsequios o regalos de cualquier persona u organización, debido a que están conscientes que ello compromete sus funciones y que el ejercicio de cualquier cargo público implica un alto sentido de austeridad y vocación de servicio.</a:t>
            </a:r>
            <a:endParaRPr lang="es-MX" sz="1400" dirty="0"/>
          </a:p>
          <a:p>
            <a:pPr algn="just"/>
            <a:r>
              <a:rPr lang="es-ES" sz="1400" b="1" dirty="0"/>
              <a:t>3.	Lealtad.- </a:t>
            </a:r>
            <a:r>
              <a:rPr lang="es-ES" sz="1400" dirty="0"/>
              <a:t>Los servidores públicos corresponden a la confianza que el Estado les ha conferido; tienen una vocación absoluta de servicio a la sociedad, y satisfacen el interés superior de las necesidades colectivas por encima de intereses particulares, personales o ajenos al interés general y bienestar de la población.</a:t>
            </a:r>
            <a:endParaRPr lang="es-MX" sz="1400" dirty="0"/>
          </a:p>
          <a:p>
            <a:pPr algn="just"/>
            <a:r>
              <a:rPr lang="es-ES" sz="1400" b="1" dirty="0"/>
              <a:t>4.	Imparcialidad.- </a:t>
            </a:r>
            <a:r>
              <a:rPr lang="es-ES" sz="1400" dirty="0"/>
              <a:t>Los servidores públicos dan a los ciudadanos y a la población en general el mismo trato, no conceden privilegios o preferencias a organizaciones o personas, ni permiten que influencias, intereses o prejuicios indebidos afecten su compromiso para tomar decisiones o ejercer sus funciones de manera objetiva.</a:t>
            </a:r>
            <a:endParaRPr lang="es-MX" sz="1400" dirty="0"/>
          </a:p>
          <a:p>
            <a:pPr algn="just"/>
            <a:r>
              <a:rPr lang="es-ES" sz="1400" b="1" dirty="0"/>
              <a:t>5.	Eficiencia.-</a:t>
            </a:r>
            <a:r>
              <a:rPr lang="es-ES" sz="1400" dirty="0"/>
              <a:t> Los servidores públicos actúan conforme a una cultura de servicio orientada al logro de resultados, procurando en todo momento un mejor desempeño de sus funciones a fin de alcanzar las metas institucionales según sus responsabilidades y mediante el uso responsable y claro de los recursos públicos, eliminando cualquier ostentación y discrecionalidad indebida en su aplicación</a:t>
            </a:r>
            <a:r>
              <a:rPr lang="es-ES" sz="1400" dirty="0" smtClean="0"/>
              <a:t>.</a:t>
            </a:r>
            <a:endParaRPr lang="es-MX" sz="1400" dirty="0"/>
          </a:p>
        </p:txBody>
      </p:sp>
    </p:spTree>
    <p:extLst>
      <p:ext uri="{BB962C8B-B14F-4D97-AF65-F5344CB8AC3E}">
        <p14:creationId xmlns:p14="http://schemas.microsoft.com/office/powerpoint/2010/main" val="2869691100"/>
      </p:ext>
    </p:extLst>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99392"/>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770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8232</TotalTime>
  <Words>23871</Words>
  <Application>Microsoft Office PowerPoint</Application>
  <PresentationFormat>Presentación en pantalla (4:3)</PresentationFormat>
  <Paragraphs>4960</Paragraphs>
  <Slides>234</Slides>
  <Notes>78</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234</vt:i4>
      </vt:variant>
    </vt:vector>
  </HeadingPairs>
  <TitlesOfParts>
    <vt:vector size="251" baseType="lpstr">
      <vt:lpstr>Arial Unicode MS</vt:lpstr>
      <vt:lpstr>Arial</vt:lpstr>
      <vt:lpstr>Arial Black</vt:lpstr>
      <vt:lpstr>Arial Narrow</vt:lpstr>
      <vt:lpstr>Calibri</vt:lpstr>
      <vt:lpstr>CG Palacio (WN)</vt:lpstr>
      <vt:lpstr>Franklin Gothic Book</vt:lpstr>
      <vt:lpstr>Franklin Gothic Medium</vt:lpstr>
      <vt:lpstr>Gill Sans MT</vt:lpstr>
      <vt:lpstr>MS Mincho</vt:lpstr>
      <vt:lpstr>Signika Negative</vt:lpstr>
      <vt:lpstr>Tahoma</vt:lpstr>
      <vt:lpstr>Times New Roman</vt:lpstr>
      <vt:lpstr>Verdana</vt:lpstr>
      <vt:lpstr>Webdings</vt:lpstr>
      <vt:lpstr>Wingdings</vt:lpstr>
      <vt:lpstr>Tema de Office</vt:lpstr>
      <vt:lpstr>Marco jurídico Federal y Estatal de Adquisiciones   2016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Presupuesto 2011-2017</vt:lpstr>
      <vt:lpstr>Presentación de PowerPoint</vt:lpstr>
      <vt:lpstr>Presentación de PowerPoint</vt:lpstr>
      <vt:lpstr>Presentación de PowerPoint</vt:lpstr>
      <vt:lpstr>Presentación de PowerPoint</vt:lpstr>
      <vt:lpstr>Presupuesto 2011-2017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JURÍDICO DE LAS OBRAS PÚBLICAS Y DE LAS ADQUISICIONES,  ARRENDAMIENTOS Y SERVICIOS</vt:lpstr>
      <vt:lpstr>Legislación y disposiciones administrativas de las adquisiciones y arrendamientos en el ámbito federal</vt:lpstr>
      <vt:lpstr>APLICACIÓN DE LA LEY Y SU REGLAMENTO</vt:lpstr>
      <vt:lpstr>A QUE NO APLICA LA LEY</vt:lpstr>
      <vt:lpstr>Presentación de PowerPoint</vt:lpstr>
      <vt:lpstr>Presentación de PowerPoint</vt:lpstr>
      <vt:lpstr>Presentación de PowerPoint</vt:lpstr>
      <vt:lpstr>Pobalines  (PBLs) </vt:lpstr>
      <vt:lpstr>Descripción de las Áreas </vt:lpstr>
      <vt:lpstr>COMITES FUNCIONES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Procesos de las Obras Públicas y las Adquisiciones</vt:lpstr>
      <vt:lpstr>  CONTRATACIÓN</vt:lpstr>
      <vt:lpstr>PRODUCTO DE UNA BUENA PLANEACIÓN</vt:lpstr>
      <vt:lpstr>FORMULACIÓN DEL PAOPSRM Y DEL PAAS</vt:lpstr>
      <vt:lpstr>PROGRAMA ANUAL DE ADQUISICIONES </vt:lpstr>
      <vt:lpstr>Presentación de PowerPoint</vt:lpstr>
      <vt:lpstr>PRESUPUESTACIÓN</vt:lpstr>
      <vt:lpstr>La obra pública y Adquisiciones</vt:lpstr>
      <vt:lpstr>Adquisiciones </vt:lpstr>
      <vt:lpstr>LICITACIONES  PÚBLICAS</vt:lpstr>
      <vt:lpstr>La obra pública y Adquisiciones</vt:lpstr>
      <vt:lpstr>EXCEPCIONES A LA LICITACIÓN INVITACIÓN A TRES Y ADJUDICACIÓN DIRECTA</vt:lpstr>
      <vt:lpstr>Generalidades de las contrataciones del art  42</vt:lpstr>
      <vt:lpstr>ART 43(obra) y 42(adquisiciones)  POR MONTO.- ADJ. DIRECTA E INV. A TRES</vt:lpstr>
      <vt:lpstr>Presentación de PowerPoint</vt:lpstr>
      <vt:lpstr>Presentación de PowerPoint</vt:lpstr>
      <vt:lpstr> EXCEPCIONES A LA L. P.</vt:lpstr>
      <vt:lpstr>I3 Y AD ART.  42 OBRA CAUSAS ESPECIALES (</vt:lpstr>
      <vt:lpstr>I3 Y AD ART. 42 CAUSAS ESPECIALES</vt:lpstr>
      <vt:lpstr>I3 Y AD ART. 42 CUSAS ESPECIALES</vt:lpstr>
      <vt:lpstr>ADJ. DIRECTAS E INVITACIÓN A TRES  ART. 41 ADQUISICIONES CAUSAS ESPECIALES</vt:lpstr>
      <vt:lpstr>ADJ. DIRECTAS ART. 41 CUSAS ESPECIALES</vt:lpstr>
      <vt:lpstr>ADJ. DIRECTAS ART. 41 CUSAS ESPECIALES</vt:lpstr>
      <vt:lpstr>ADJ. DIRECTAS ART. 41 CUSAS ESPECIALES</vt:lpstr>
      <vt:lpstr>ADJ. DIRECTAS ART. 41 CUSAS ESPECIALES</vt:lpstr>
      <vt:lpstr>INV. A TRES ART. 41 CUSAS ESPECIALES </vt:lpstr>
      <vt:lpstr>PROCEDIMIENTO DE ADJUDICACIÓN  ART  42 Y 41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IxchelElizalde</dc:creator>
  <cp:lastModifiedBy>Liverpool</cp:lastModifiedBy>
  <cp:revision>806</cp:revision>
  <dcterms:created xsi:type="dcterms:W3CDTF">2014-08-14T20:05:09Z</dcterms:created>
  <dcterms:modified xsi:type="dcterms:W3CDTF">2016-10-19T20:05:13Z</dcterms:modified>
</cp:coreProperties>
</file>